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slides/slide31.xml" ContentType="application/vnd.openxmlformats-officedocument.presentationml.slide+xml"/>
  <Override PartName="/ppt/slides/slide3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68" r:id="rId4"/>
    <p:sldId id="258" r:id="rId5"/>
    <p:sldId id="269" r:id="rId6"/>
    <p:sldId id="270" r:id="rId7"/>
    <p:sldId id="271" r:id="rId8"/>
    <p:sldId id="272" r:id="rId9"/>
    <p:sldId id="273" r:id="rId10"/>
    <p:sldId id="274" r:id="rId11"/>
    <p:sldId id="275" r:id="rId12"/>
    <p:sldId id="276" r:id="rId13"/>
    <p:sldId id="259" r:id="rId14"/>
    <p:sldId id="277" r:id="rId15"/>
    <p:sldId id="260" r:id="rId16"/>
    <p:sldId id="278" r:id="rId17"/>
    <p:sldId id="261" r:id="rId18"/>
    <p:sldId id="279" r:id="rId19"/>
    <p:sldId id="280" r:id="rId20"/>
    <p:sldId id="281" r:id="rId21"/>
    <p:sldId id="262" r:id="rId22"/>
    <p:sldId id="282" r:id="rId23"/>
    <p:sldId id="263" r:id="rId24"/>
    <p:sldId id="283" r:id="rId25"/>
    <p:sldId id="264" r:id="rId26"/>
    <p:sldId id="284" r:id="rId27"/>
    <p:sldId id="265" r:id="rId28"/>
    <p:sldId id="285" r:id="rId29"/>
    <p:sldId id="286" r:id="rId30"/>
    <p:sldId id="266" r:id="rId31"/>
    <p:sldId id="287" r:id="rId32"/>
    <p:sldId id="267" r:id="rId33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00FF"/>
    <a:srgbClr val="FF0066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Средний стиль 2 - акцент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72" d="100"/>
          <a:sy n="72" d="100"/>
        </p:scale>
        <p:origin x="-1242" y="2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21" Type="http://schemas.openxmlformats.org/officeDocument/2006/relationships/slide" Target="slides/slide20.xml"/><Relationship Id="rId34" Type="http://schemas.openxmlformats.org/officeDocument/2006/relationships/presProps" Target="presProps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slide" Target="slides/slide32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slide" Target="slides/slide31.xml"/><Relationship Id="rId37" Type="http://schemas.openxmlformats.org/officeDocument/2006/relationships/tableStyles" Target="tableStyle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openxmlformats.org/officeDocument/2006/relationships/theme" Target="theme/theme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viewProps" Target="viewProps.xml"/><Relationship Id="rId8" Type="http://schemas.openxmlformats.org/officeDocument/2006/relationships/slide" Target="slides/slide7.xml"/><Relationship Id="rId3" Type="http://schemas.openxmlformats.org/officeDocument/2006/relationships/slide" Target="slides/slide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25.10.2020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12.jpe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7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gif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23.gif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3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6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8.jpe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7" y="35361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755576" y="1484784"/>
            <a:ext cx="7558608" cy="936104"/>
          </a:xfrm>
        </p:spPr>
        <p:txBody>
          <a:bodyPr>
            <a:normAutofit fontScale="90000"/>
          </a:bodyPr>
          <a:lstStyle/>
          <a:p>
            <a: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1600" b="1" spc="-5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" dirty="0" smtClean="0">
                <a:latin typeface="Times New Roman" pitchFamily="18" charset="0"/>
                <a:cs typeface="Times New Roman" pitchFamily="18" charset="0"/>
              </a:rPr>
              <a:t>Муниципальное </a:t>
            </a:r>
            <a:r>
              <a:rPr lang="ru-RU" sz="1800" b="1" spc="-5" dirty="0">
                <a:latin typeface="Times New Roman" pitchFamily="18" charset="0"/>
                <a:cs typeface="Times New Roman" pitchFamily="18" charset="0"/>
              </a:rPr>
              <a:t>дошкольное  образовательное</a:t>
            </a:r>
            <a:r>
              <a:rPr lang="ru-RU" sz="1800" b="1" spc="-40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pc="-10" dirty="0">
                <a:latin typeface="Times New Roman" pitchFamily="18" charset="0"/>
                <a:cs typeface="Times New Roman" pitchFamily="18" charset="0"/>
              </a:rPr>
              <a:t>учреждение  </a:t>
            </a:r>
            <a:r>
              <a:rPr lang="ru-RU" sz="1800" b="1" spc="-5" dirty="0">
                <a:latin typeface="Times New Roman" pitchFamily="18" charset="0"/>
                <a:cs typeface="Times New Roman" pitchFamily="18" charset="0"/>
              </a:rPr>
              <a:t>«Детский </a:t>
            </a:r>
            <a:r>
              <a:rPr lang="ru-RU" sz="1800" b="1" dirty="0">
                <a:latin typeface="Times New Roman" pitchFamily="18" charset="0"/>
                <a:cs typeface="Times New Roman" pitchFamily="18" charset="0"/>
              </a:rPr>
              <a:t>сад </a:t>
            </a:r>
            <a:r>
              <a:rPr lang="ru-RU" sz="1800" b="1" spc="-5" dirty="0">
                <a:latin typeface="Times New Roman" pitchFamily="18" charset="0"/>
                <a:cs typeface="Times New Roman" pitchFamily="18" charset="0"/>
              </a:rPr>
              <a:t>№68» </a:t>
            </a:r>
            <a:br>
              <a:rPr lang="ru-RU" sz="1800" b="1" spc="-5" dirty="0">
                <a:latin typeface="Times New Roman" pitchFamily="18" charset="0"/>
                <a:cs typeface="Times New Roman" pitchFamily="18" charset="0"/>
              </a:rPr>
            </a:br>
            <a:r>
              <a:rPr lang="ru-RU" sz="1800" b="1" spc="-5" dirty="0">
                <a:latin typeface="Times New Roman" pitchFamily="18" charset="0"/>
                <a:cs typeface="Times New Roman" pitchFamily="18" charset="0"/>
              </a:rPr>
              <a:t> </a:t>
            </a:r>
            <a:r>
              <a:rPr lang="ru-RU" sz="1800" b="1" spc="-5" dirty="0" err="1">
                <a:latin typeface="Times New Roman" pitchFamily="18" charset="0"/>
                <a:cs typeface="Times New Roman" pitchFamily="18" charset="0"/>
              </a:rPr>
              <a:t>Энгельсского</a:t>
            </a:r>
            <a:r>
              <a:rPr lang="ru-RU" sz="1800" b="1" spc="-5" dirty="0">
                <a:latin typeface="Times New Roman" pitchFamily="18" charset="0"/>
                <a:cs typeface="Times New Roman" pitchFamily="18" charset="0"/>
              </a:rPr>
              <a:t> муниципального района Саратовской  области</a:t>
            </a:r>
            <a:r>
              <a:rPr lang="ru-RU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b="1" dirty="0">
                <a:latin typeface="Times New Roman" pitchFamily="18" charset="0"/>
                <a:cs typeface="Times New Roman" pitchFamily="18" charset="0"/>
              </a:rPr>
            </a:b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  </a:t>
            </a:r>
            <a:br>
              <a:rPr lang="ru-RU" b="1" dirty="0" smtClean="0">
                <a:latin typeface="Times New Roman" pitchFamily="18" charset="0"/>
                <a:cs typeface="Times New Roman" pitchFamily="18" charset="0"/>
              </a:rPr>
            </a:br>
            <a:r>
              <a:rPr lang="ru-RU" sz="2200" b="1" dirty="0" smtClean="0">
                <a:latin typeface="Times New Roman" pitchFamily="18" charset="0"/>
                <a:cs typeface="Times New Roman" pitchFamily="18" charset="0"/>
              </a:rPr>
              <a:t>Мастер-класс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/>
            </a:r>
            <a:br>
              <a:rPr lang="ru-RU" sz="2200" b="1" dirty="0">
                <a:latin typeface="Times New Roman" pitchFamily="18" charset="0"/>
                <a:cs typeface="Times New Roman" pitchFamily="18" charset="0"/>
              </a:rPr>
            </a:br>
            <a:r>
              <a:rPr lang="ru-RU" sz="2200" b="1">
                <a:latin typeface="Times New Roman" pitchFamily="18" charset="0"/>
                <a:cs typeface="Times New Roman" pitchFamily="18" charset="0"/>
              </a:rPr>
              <a:t>«</a:t>
            </a:r>
            <a:r>
              <a:rPr lang="ru-RU" sz="2200" b="1" smtClean="0">
                <a:latin typeface="Times New Roman" pitchFamily="18" charset="0"/>
                <a:cs typeface="Times New Roman" pitchFamily="18" charset="0"/>
              </a:rPr>
              <a:t>ИСПОЛЬЗОВАНИЕ </a:t>
            </a:r>
            <a:r>
              <a:rPr lang="ru-RU" sz="2200" b="1" dirty="0">
                <a:latin typeface="Times New Roman" pitchFamily="18" charset="0"/>
                <a:cs typeface="Times New Roman" pitchFamily="18" charset="0"/>
              </a:rPr>
              <a:t>ЗДОРОВЬЕСБЕРЕГАЮЩИХ ТЕХНОЛОГИЙ В ГРУППЕ КОМПЕНСИРУЮЩЕЙ НАПРАВЛЕННОСТИ С ДЕТЬМИ С ОВЗ»</a:t>
            </a:r>
            <a:endParaRPr lang="ru-RU" sz="2200" b="1" dirty="0">
              <a:solidFill>
                <a:srgbClr val="C0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4581128"/>
            <a:ext cx="6400800" cy="1057672"/>
          </a:xfrm>
        </p:spPr>
        <p:txBody>
          <a:bodyPr>
            <a:normAutofit fontScale="47500" lnSpcReduction="20000"/>
          </a:bodyPr>
          <a:lstStyle/>
          <a:p>
            <a:pPr algn="r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</a:t>
            </a:r>
          </a:p>
          <a:p>
            <a:pPr algn="r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высшей квалификационной </a:t>
            </a:r>
          </a:p>
          <a:p>
            <a:pPr algn="r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категории </a:t>
            </a:r>
          </a:p>
          <a:p>
            <a:pPr algn="r">
              <a:lnSpc>
                <a:spcPct val="110000"/>
              </a:lnSpc>
            </a:pPr>
            <a:r>
              <a:rPr lang="ru-RU" b="1" dirty="0">
                <a:solidFill>
                  <a:schemeClr val="tx1"/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Комакова Ирина Анатольевна</a:t>
            </a:r>
            <a:endParaRPr lang="ru-RU" dirty="0">
              <a:solidFill>
                <a:schemeClr val="tx1"/>
              </a:solidFill>
            </a:endParaRPr>
          </a:p>
          <a:p>
            <a:endParaRPr lang="ru-RU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979712" y="764704"/>
            <a:ext cx="51125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Понаблюдал Язычок за змейкой и пошел дальше. Видит лошадка детей катает. Захотел и сам прокатиться: «Лошадка, покатаешь меня?» А лошадка отвечает: «Конечно!» Сел Язычок на лошадку, крикнул: «но!» и поскакал. Давай покажем, как язычок катался на лошадке.</a:t>
            </a:r>
            <a:r>
              <a:rPr lang="ru-RU" dirty="0" smtClean="0"/>
              <a:t> </a:t>
            </a:r>
            <a:endParaRPr lang="ru-RU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6016" y="2564904"/>
            <a:ext cx="2808312" cy="26398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259632" y="2780928"/>
            <a:ext cx="3816424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 – весёлая лошадка,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Темная, как шоколадка.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Язычком пощелкай громко –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Стук копыт услышишь звонкий</a:t>
            </a:r>
            <a:r>
              <a:rPr lang="ru-RU" dirty="0" smtClean="0">
                <a:solidFill>
                  <a:srgbClr val="996633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</a:t>
            </a:r>
            <a:endParaRPr lang="ru-RU" dirty="0">
              <a:solidFill>
                <a:srgbClr val="996633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764704"/>
            <a:ext cx="4572000" cy="1015663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Вдруг подумал: а не пора ли ему идти домой? Надо узнать который час. Покажи, как работают часики!</a:t>
            </a:r>
            <a:endParaRPr lang="ru-RU" sz="2000" dirty="0"/>
          </a:p>
        </p:txBody>
      </p:sp>
      <p:pic>
        <p:nvPicPr>
          <p:cNvPr id="6" name="Picture 7"/>
          <p:cNvPicPr>
            <a:picLocks noChangeAspect="1" noChangeArrowheads="1"/>
          </p:cNvPicPr>
          <p:nvPr/>
        </p:nvPicPr>
        <p:blipFill>
          <a:blip r:embed="rId3" cstate="print"/>
          <a:srcRect l="8122" b="3773"/>
          <a:stretch>
            <a:fillRect/>
          </a:stretch>
        </p:blipFill>
        <p:spPr bwMode="auto">
          <a:xfrm>
            <a:off x="5724128" y="1484784"/>
            <a:ext cx="1981200" cy="3886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1043608" y="2132856"/>
            <a:ext cx="2032484" cy="20162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3131840" y="2204864"/>
            <a:ext cx="2880320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996633"/>
                </a:solidFill>
              </a:rPr>
              <a:t>Тик-так, тик-так.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996633"/>
                </a:solidFill>
              </a:rPr>
              <a:t>Язычок качался так,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996633"/>
                </a:solidFill>
              </a:rPr>
              <a:t>Словно маятник часов.</a:t>
            </a:r>
          </a:p>
          <a:p>
            <a:pPr>
              <a:spcBef>
                <a:spcPct val="50000"/>
              </a:spcBef>
            </a:pPr>
            <a:r>
              <a:rPr lang="ru-RU" sz="2000" b="1" dirty="0" smtClean="0">
                <a:solidFill>
                  <a:srgbClr val="996633"/>
                </a:solidFill>
              </a:rPr>
              <a:t>Ты в часы играть готов</a:t>
            </a:r>
            <a:endParaRPr lang="ru-RU" sz="2000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1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4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3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800" decel="100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3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-0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800" decel="100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0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0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200" accel="1000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0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7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411760" y="332656"/>
            <a:ext cx="4464496" cy="2031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Узнал язычок который час. К сожалению, было уже поздно: пора возвращаться домой. А подарок маме? Купил Язычок несколько воздушных шариков и стал их надувать, но к сожалению, некоторые из них лопались. Покажи, как Язычок надувал шарики.</a:t>
            </a:r>
            <a:endParaRPr lang="ru-RU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1961" r="1961" b="1950"/>
          <a:stretch>
            <a:fillRect/>
          </a:stretch>
        </p:blipFill>
        <p:spPr bwMode="auto">
          <a:xfrm>
            <a:off x="4788024" y="2276872"/>
            <a:ext cx="2646294" cy="23762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8" name="Прямоугольник 7"/>
          <p:cNvSpPr/>
          <p:nvPr/>
        </p:nvSpPr>
        <p:spPr>
          <a:xfrm>
            <a:off x="1259632" y="2852936"/>
            <a:ext cx="3312368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Я надул воздушный шарик.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Укусил его комарик.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Лопнул шарик. Не беда!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chemeClr val="hlink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Новый шар надую я.</a:t>
            </a:r>
            <a:endParaRPr lang="ru-RU" sz="2000" dirty="0">
              <a:solidFill>
                <a:schemeClr val="hlink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86000" y="4941168"/>
            <a:ext cx="457200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«До свидания, зоопарк!» - сказал Язычок и пошел домой.</a:t>
            </a:r>
            <a:endParaRPr lang="ru-RU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6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animClr clrSpc="hsl" dir="cw">
                                      <p:cBhvr>
                                        <p:cTn id="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0" s="-70588" l="0"/>
                                      </p:by>
                                    </p:animClr>
                                    <p:set>
                                      <p:cBhvr>
                                        <p:cTn id="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ПАЛЬЧИКОВАЯ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 ГИМНАСТИКА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1"/>
            <a:ext cx="6552728" cy="3845024"/>
          </a:xfrm>
        </p:spPr>
        <p:txBody>
          <a:bodyPr>
            <a:normAutofit fontScale="700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Выполняя пальцами различные упражнения, ребенок достигает хорошего развития мелкой моторики рук, что способствует развитию внимания, мышления, памяти, благотворно влияет на развитие речи и готовит руку к письму. Интенсивное воздействие на кончики пальцев стимулирует прилив крови к рукам. Это благоприятствует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психоэмоциональной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устойчивости и физическому здоровью, повышает функциональную деятельность головного мозга, тонизирует весь организм.</a:t>
            </a:r>
          </a:p>
          <a:p>
            <a:endParaRPr lang="ru-RU" dirty="0"/>
          </a:p>
        </p:txBody>
      </p:sp>
      <p:pic>
        <p:nvPicPr>
          <p:cNvPr id="5" name="Рисунок 4" descr="http://dg50.mycdn.me/getImage?photoId=514830380216&amp;photoType=3"/>
          <p:cNvPicPr/>
          <p:nvPr/>
        </p:nvPicPr>
        <p:blipFill>
          <a:blip r:embed="rId3" cstate="print"/>
          <a:srcRect l="42764" t="30800" r="22946" b="26793"/>
          <a:stretch>
            <a:fillRect/>
          </a:stretch>
        </p:blipFill>
        <p:spPr bwMode="auto">
          <a:xfrm>
            <a:off x="6864040" y="4293096"/>
            <a:ext cx="2279960" cy="2254102"/>
          </a:xfrm>
          <a:prstGeom prst="ellipse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55576" y="404664"/>
            <a:ext cx="3240360" cy="4608512"/>
          </a:xfrm>
        </p:spPr>
        <p:txBody>
          <a:bodyPr>
            <a:normAutofit/>
          </a:bodyPr>
          <a:lstStyle/>
          <a:p>
            <a:r>
              <a:rPr lang="ru-RU" sz="2800" b="1" dirty="0" smtClean="0"/>
              <a:t>.</a:t>
            </a:r>
            <a:endParaRPr lang="ru-RU" sz="2800" b="1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4355976" y="692696"/>
            <a:ext cx="3744416" cy="5184575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400" b="1" dirty="0" smtClean="0">
                <a:solidFill>
                  <a:srgbClr val="FF0000"/>
                </a:solidFill>
              </a:rPr>
              <a:t>                   </a:t>
            </a:r>
            <a:endParaRPr lang="ru-RU" sz="2400" b="1" dirty="0"/>
          </a:p>
        </p:txBody>
      </p:sp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713535087"/>
              </p:ext>
            </p:extLst>
          </p:nvPr>
        </p:nvGraphicFramePr>
        <p:xfrm>
          <a:off x="1331640" y="1772816"/>
          <a:ext cx="2759968" cy="2968104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759968"/>
              </a:tblGrid>
              <a:tr h="2968104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№1</a:t>
                      </a:r>
                      <a:r>
                        <a:rPr lang="ru-RU" sz="1800" b="1" dirty="0" smtClean="0"/>
                        <a:t/>
                      </a:r>
                      <a:br>
                        <a:rPr lang="ru-RU" sz="1800" b="1" dirty="0" smtClean="0"/>
                      </a:br>
                      <a:r>
                        <a:rPr lang="ru-RU" sz="2000" b="1" dirty="0" smtClean="0"/>
                        <a:t>Сбил, сколотил – </a:t>
                      </a:r>
                      <a:br>
                        <a:rPr lang="ru-RU" sz="2000" b="1" dirty="0" smtClean="0"/>
                      </a:br>
                      <a:r>
                        <a:rPr lang="ru-RU" sz="2000" b="1" dirty="0" smtClean="0"/>
                        <a:t>вот колесо.</a:t>
                      </a:r>
                      <a:br>
                        <a:rPr lang="ru-RU" sz="2000" b="1" dirty="0" smtClean="0"/>
                      </a:br>
                      <a:r>
                        <a:rPr lang="ru-RU" sz="2000" b="1" dirty="0" smtClean="0"/>
                        <a:t>Сел да поехал.</a:t>
                      </a:r>
                      <a:br>
                        <a:rPr lang="ru-RU" sz="2000" b="1" dirty="0" smtClean="0"/>
                      </a:br>
                      <a:r>
                        <a:rPr lang="ru-RU" sz="2000" b="1" dirty="0" smtClean="0"/>
                        <a:t>Ах, хорошо!</a:t>
                      </a:r>
                      <a:br>
                        <a:rPr lang="ru-RU" sz="2000" b="1" dirty="0" smtClean="0"/>
                      </a:br>
                      <a:r>
                        <a:rPr lang="ru-RU" sz="2000" b="1" dirty="0" smtClean="0"/>
                        <a:t>Оглянулся назад – </a:t>
                      </a:r>
                      <a:br>
                        <a:rPr lang="ru-RU" sz="2000" b="1" dirty="0" smtClean="0"/>
                      </a:br>
                      <a:r>
                        <a:rPr lang="ru-RU" sz="2000" b="1" dirty="0" smtClean="0"/>
                        <a:t> одни спицы лежат</a:t>
                      </a:r>
                      <a:endParaRPr lang="ru-RU" sz="2000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6" name="Таблица 5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3734735335"/>
              </p:ext>
            </p:extLst>
          </p:nvPr>
        </p:nvGraphicFramePr>
        <p:xfrm>
          <a:off x="4565234" y="1700808"/>
          <a:ext cx="3054765" cy="33832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54765"/>
              </a:tblGrid>
              <a:tr h="3024336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</a:rPr>
                        <a:t>№2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Жил-был зайчик длинные ушки.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Отморозил зайчик ушки на опушке.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Отморозил носик, отморозил хвостик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И поехал греться к ребятишкам в гости.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Там тепло и тихо, волка нет,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/>
                        <a:t>И дают морковку на обед.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11760" y="274638"/>
            <a:ext cx="3816424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САМОМАССАЖ  </a:t>
            </a:r>
            <a:b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РУК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1"/>
            <a:ext cx="6408712" cy="3629000"/>
          </a:xfrm>
        </p:spPr>
        <p:txBody>
          <a:bodyPr>
            <a:normAutofit fontScale="85000"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Под воздействием несложных массажных упражнений достигается нормализация мышечного тонуса, происходит стимуляция тактильных ощущений, а также под воздействием импульсов, идущих в коре головного мозга от двигательных зон к речевым, более благотворно развивается речевая функция.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71600" y="1916832"/>
            <a:ext cx="4752528" cy="3960440"/>
          </a:xfrm>
        </p:spPr>
        <p:txBody>
          <a:bodyPr>
            <a:normAutofit fontScale="90000"/>
          </a:bodyPr>
          <a:lstStyle/>
          <a:p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пальчики грустят – 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Доброты они хотят.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Если пальчики заплачут – 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Их обидел кто-то значит.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Наши пальцы пожалеем-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теплотой своей согреем.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 себе ладошки мы прижмём,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Гладить ласково начнем.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Пусть обнимутся ладошки.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Поиграют пусть немножко.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Каждый пальчик нужно взять</a:t>
            </a:r>
            <a:b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2700" b="1" dirty="0" smtClean="0">
                <a:latin typeface="Times New Roman" panose="02020603050405020304" pitchFamily="18" charset="0"/>
                <a:cs typeface="Times New Roman" panose="02020603050405020304" pitchFamily="18" charset="0"/>
              </a:rPr>
              <a:t>и покрепче обнимать.</a:t>
            </a:r>
            <a:r>
              <a:rPr lang="ru-RU" sz="2700" b="1" dirty="0" smtClean="0"/>
              <a:t/>
            </a:r>
            <a:br>
              <a:rPr lang="ru-RU" sz="2700" b="1" dirty="0" smtClean="0"/>
            </a:br>
            <a:r>
              <a:rPr lang="ru-RU" dirty="0" smtClean="0"/>
              <a:t/>
            </a:r>
            <a:br>
              <a:rPr lang="ru-RU" dirty="0" smtClean="0"/>
            </a:br>
            <a:endParaRPr lang="ru-RU" dirty="0"/>
          </a:p>
        </p:txBody>
      </p:sp>
      <p:pic>
        <p:nvPicPr>
          <p:cNvPr id="1026" name="Picture 2" descr="C:\Users\Наталья\Desktop\Помогайка от МультиЗнайки\№ 3. Клипарт\Сказочные герои\1253041397_Klipart_Skazochnye_geroi_1.jpg"/>
          <p:cNvPicPr>
            <a:picLocks noGrp="1" noChangeAspect="1" noChangeArrowheads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1988840"/>
            <a:ext cx="2190391" cy="3097213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367240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ДЫХАТЕЛЬНАЯ ГИМНАСТИКА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1"/>
            <a:ext cx="6624736" cy="3484984"/>
          </a:xfrm>
        </p:spPr>
        <p:txBody>
          <a:bodyPr>
            <a:normAutofit fontScale="700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Александра Николаевна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Стрельникова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утверждала: «Люди плохо дышат, говорят, кричат и поют, потому что болеют, а болеют потому что не умеют правильно дышать. Научите их этому – и болезнь отступит». </a:t>
            </a:r>
          </a:p>
          <a:p>
            <a:pPr>
              <a:buFont typeface="Wingdings" pitchFamily="2" charset="2"/>
              <a:buChar char="v"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Дыхательную гимнастику не рекомендуется делать детям, имеющим травмы головного мозга, травмы позвоночника, при кровотечениях, при высоком артериальном и внутричерепном давлении, пороках сердца и при некоторых других заболеваниях!</a:t>
            </a: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b="1" dirty="0" smtClean="0">
              <a:latin typeface="Times New Roman" pitchFamily="18" charset="0"/>
              <a:cs typeface="Times New Roman" pitchFamily="18" charset="0"/>
            </a:endParaRP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«Часики»</a:t>
            </a: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1"/>
            <a:ext cx="6984776" cy="3484983"/>
          </a:xfrm>
        </p:spPr>
        <p:txBody>
          <a:bodyPr>
            <a:normAutofit/>
          </a:bodyPr>
          <a:lstStyle/>
          <a:p>
            <a:pPr>
              <a:buNone/>
            </a:pPr>
            <a:r>
              <a:rPr lang="ru-RU" b="1" i="1" dirty="0" smtClean="0"/>
              <a:t>Часики вперёд идут,</a:t>
            </a:r>
          </a:p>
          <a:p>
            <a:pPr>
              <a:buNone/>
            </a:pPr>
            <a:r>
              <a:rPr lang="ru-RU" b="1" i="1" dirty="0" smtClean="0"/>
              <a:t>За собою нас ведут.</a:t>
            </a:r>
            <a:endParaRPr lang="ru-RU" dirty="0" smtClean="0"/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И.п. – стоя, ноги слегка расставить.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1 – взмах руками вперёд «тик» (вдох)</a:t>
            </a:r>
          </a:p>
          <a:p>
            <a:pPr>
              <a:buNone/>
            </a:pP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2 – взмах руками назад «так» (выдох)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2050" name="Picture 2" descr="C:\Users\Наталья\Desktop\Помогайка от МультиЗнайки\№ 3. Клипарт\Игрушки\89225_igrushka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364088" y="1124744"/>
            <a:ext cx="1325513" cy="162307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>
                <a:solidFill>
                  <a:srgbClr val="00B0F0"/>
                </a:solidFill>
                <a:latin typeface="Arial Black" pitchFamily="34" charset="0"/>
              </a:rPr>
              <a:t>«Петушок»</a:t>
            </a:r>
            <a:endParaRPr lang="ru-RU" dirty="0">
              <a:solidFill>
                <a:srgbClr val="00B0F0"/>
              </a:solidFill>
              <a:latin typeface="Arial Black" pitchFamily="34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1"/>
            <a:ext cx="4464496" cy="3917032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sz="2800" b="1" i="1" dirty="0" smtClean="0"/>
              <a:t>Крыльями взмахнул петух,</a:t>
            </a:r>
          </a:p>
          <a:p>
            <a:pPr>
              <a:buNone/>
            </a:pPr>
            <a:r>
              <a:rPr lang="ru-RU" sz="2800" b="1" i="1" dirty="0" smtClean="0"/>
              <a:t>Всех нас разбудил он вдруг.</a:t>
            </a:r>
          </a:p>
          <a:p>
            <a:pPr>
              <a:buNone/>
            </a:pPr>
            <a:r>
              <a:rPr lang="ru-RU" dirty="0" smtClean="0"/>
              <a:t>     </a:t>
            </a:r>
            <a:r>
              <a:rPr lang="ru-RU" dirty="0" smtClean="0">
                <a:latin typeface="Times New Roman" pitchFamily="18" charset="0"/>
                <a:cs typeface="Times New Roman" pitchFamily="18" charset="0"/>
              </a:rPr>
              <a:t>Встать прямо, ноги слегка расставить, руки в стороны – (вдох), а затем хлопнуть ими по бёдрам, выдыхая произносить «Ку-ка-ре-ку». Повторить 5-6 раз.</a:t>
            </a:r>
            <a:endParaRPr lang="ru-RU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3074" name="Picture 2" descr="C:\Users\Наталья\Desktop\Помогайка от МультиЗнайки\№ 3. Клипарт\Сказочные герои\8b20714b2ca7.pn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580112" y="2132856"/>
            <a:ext cx="2209169" cy="2952401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050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331640" y="836712"/>
            <a:ext cx="6552728" cy="1296144"/>
          </a:xfrm>
        </p:spPr>
        <p:txBody>
          <a:bodyPr>
            <a:normAutofit fontScale="90000"/>
          </a:bodyPr>
          <a:lstStyle/>
          <a:p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Благодаря использованию </a:t>
            </a:r>
            <a:r>
              <a:rPr lang="ru-RU" sz="3100" b="1" dirty="0" err="1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здоровьесберегающих</a:t>
            </a:r>
            <a:r>
              <a:rPr lang="ru-RU" sz="3100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 технологий у детей происходит</a:t>
            </a:r>
            <a:r>
              <a:rPr lang="ru-RU" b="1" dirty="0" smtClean="0">
                <a:solidFill>
                  <a:srgbClr val="002060"/>
                </a:solidFill>
                <a:latin typeface="Times New Roman" pitchFamily="18" charset="0"/>
                <a:cs typeface="Times New Roman" pitchFamily="18" charset="0"/>
              </a:rPr>
              <a:t>:</a:t>
            </a:r>
            <a:endParaRPr lang="ru-RU" b="1" dirty="0">
              <a:solidFill>
                <a:srgbClr val="00206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2204864"/>
            <a:ext cx="6696744" cy="3240361"/>
          </a:xfrm>
        </p:spPr>
        <p:txBody>
          <a:bodyPr>
            <a:normAutofit fontScale="92500" lnSpcReduction="20000"/>
          </a:bodyPr>
          <a:lstStyle/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Улучшение памяти, внимания, мышления;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Повышение способности к правильному контролю;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Улучшение общего эмоционального состояния;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Повышает работоспособность, уверенность в себе;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Стимулируются двигательные функции;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Снижается утомляемость;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Улучшаются пространственные представления;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Развивается дыхательный и артикуляционный аппарат;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Стимулируется речевая функция;</a:t>
            </a:r>
          </a:p>
          <a:p>
            <a:pPr>
              <a:buFont typeface="Wingdings" pitchFamily="2" charset="2"/>
              <a:buChar char="v"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Улучшается соматическое состояние.</a:t>
            </a:r>
          </a:p>
          <a:p>
            <a:pPr>
              <a:buFont typeface="Wingdings" pitchFamily="2" charset="2"/>
              <a:buChar char="v"/>
            </a:pPr>
            <a:endParaRPr lang="ru-RU" sz="2000" dirty="0" smtClean="0">
              <a:latin typeface="Times New Roman" pitchFamily="18" charset="0"/>
              <a:cs typeface="Times New Roman" pitchFamily="18" charset="0"/>
            </a:endParaRPr>
          </a:p>
          <a:p>
            <a:pPr>
              <a:buFont typeface="Wingdings" pitchFamily="2" charset="2"/>
              <a:buChar char="v"/>
            </a:pPr>
            <a:endParaRPr lang="ru-RU" sz="2000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115616" y="620688"/>
            <a:ext cx="3456384" cy="4896544"/>
          </a:xfrm>
        </p:spPr>
        <p:txBody>
          <a:bodyPr>
            <a:normAutofit/>
          </a:bodyPr>
          <a:lstStyle/>
          <a:p>
            <a:pPr algn="l"/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graphicFrame>
        <p:nvGraphicFramePr>
          <p:cNvPr id="6" name="Объект 5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358957676"/>
              </p:ext>
            </p:extLst>
          </p:nvPr>
        </p:nvGraphicFramePr>
        <p:xfrm>
          <a:off x="4643439" y="1412776"/>
          <a:ext cx="3024905" cy="3168352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3024905"/>
              </a:tblGrid>
              <a:tr h="3168352">
                <a:tc>
                  <a:txBody>
                    <a:bodyPr/>
                    <a:lstStyle/>
                    <a:p>
                      <a:pPr algn="ctr">
                        <a:buNone/>
                      </a:pPr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№2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Носиком дышу, дышу свободно, глубоко и тихо, как угодно.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Выполню задание,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Задержу дыхание…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Раз, два, три, четыре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Снова дышим:</a:t>
                      </a:r>
                    </a:p>
                    <a:p>
                      <a:pPr algn="ctr">
                        <a:buNone/>
                      </a:pP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 глубже, шире.</a:t>
                      </a:r>
                    </a:p>
                    <a:p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  <p:graphicFrame>
        <p:nvGraphicFramePr>
          <p:cNvPr id="5" name="Таблица 4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568644206"/>
              </p:ext>
            </p:extLst>
          </p:nvPr>
        </p:nvGraphicFramePr>
        <p:xfrm>
          <a:off x="1524000" y="1397000"/>
          <a:ext cx="2687960" cy="3184128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2687960"/>
              </a:tblGrid>
              <a:tr h="3184128">
                <a:tc>
                  <a:txBody>
                    <a:bodyPr/>
                    <a:lstStyle/>
                    <a:p>
                      <a:pPr algn="ctr"/>
                      <a:r>
                        <a:rPr lang="ru-RU" sz="1800" b="1" dirty="0" smtClean="0">
                          <a:solidFill>
                            <a:srgbClr val="FF0000"/>
                          </a:solidFill>
                          <a:latin typeface="Times New Roman" pitchFamily="18" charset="0"/>
                          <a:cs typeface="Times New Roman" pitchFamily="18" charset="0"/>
                        </a:rPr>
                        <a:t>№1</a:t>
                      </a:r>
                      <a: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600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Самолётик-самолёт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Отправляется в полёт.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жу-жу-жу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жу-жу-жу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Постою и отдохну.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Я налево плечу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жу-жу-жу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/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err="1" smtClean="0">
                          <a:latin typeface="Times New Roman" pitchFamily="18" charset="0"/>
                          <a:cs typeface="Times New Roman" pitchFamily="18" charset="0"/>
                        </a:rPr>
                        <a:t>жу-жу-жу</a:t>
                      </a: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.</a:t>
                      </a:r>
                      <a:b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</a:br>
                      <a:r>
                        <a:rPr lang="ru-RU" sz="1800" b="1" dirty="0" smtClean="0">
                          <a:latin typeface="Times New Roman" pitchFamily="18" charset="0"/>
                          <a:cs typeface="Times New Roman" pitchFamily="18" charset="0"/>
                        </a:rPr>
                        <a:t>Постою и отдохну.</a:t>
                      </a:r>
                      <a:endParaRPr lang="ru-RU" dirty="0"/>
                    </a:p>
                  </a:txBody>
                  <a:tcPr/>
                </a:tc>
              </a:tr>
            </a:tbl>
          </a:graphicData>
        </a:graphic>
      </p:graphicFrame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367240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ГИМНАСТИКА ДЛЯ ГЛАЗ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1"/>
            <a:ext cx="6624736" cy="3773016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Если мы хотим, чтобы у наших детей было хорошее зрение, мы должны на своих занятиях уделять достаточно много времени </a:t>
            </a:r>
            <a:r>
              <a:rPr lang="ru-RU" b="1" u="sng" dirty="0" smtClean="0">
                <a:latin typeface="Times New Roman" pitchFamily="18" charset="0"/>
                <a:cs typeface="Times New Roman" pitchFamily="18" charset="0"/>
              </a:rPr>
              <a:t> гимнастике для глаз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должно стать нормой, правилом жизнедеятельности. За основу я выбрала упражнения для профилактики нарушений зрения и активизации работы мышц глаз.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Так как детям сложно фокусировать взгляд на движущихся предметах использую в работе яркие игрушки.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Упражнения с детьми произвожу сидя, спина прямая, ноги свободно опираются на пол, голова в одном положении, работают только мышцы глаз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13527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475656" y="274638"/>
            <a:ext cx="5832648" cy="1143000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Упражнение для глаз</a:t>
            </a:r>
            <a:b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«Снежинка»</a:t>
            </a:r>
            <a:endParaRPr lang="ru-RU" sz="32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1"/>
            <a:ext cx="3816424" cy="3701008"/>
          </a:xfrm>
        </p:spPr>
        <p:txBody>
          <a:bodyPr>
            <a:noAutofit/>
          </a:bodyPr>
          <a:lstStyle/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Мы снежинку увидали – 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Со снежинкою играли.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Снежинки вправо полетели,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Дети вправо посмотрели.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Вот снежинки полетели,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Глазки влево посмотрели.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Ветер снег вверх поднимал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И на землю опускал…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Все! На землю улеглись.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Глазки закрываем,</a:t>
            </a:r>
          </a:p>
          <a:p>
            <a:pPr>
              <a:buNone/>
            </a:pPr>
            <a:r>
              <a:rPr lang="ru-RU" sz="2000" b="1" dirty="0" smtClean="0">
                <a:latin typeface="Times New Roman" pitchFamily="18" charset="0"/>
                <a:cs typeface="Times New Roman" pitchFamily="18" charset="0"/>
              </a:rPr>
              <a:t>Глазки отдыхают.</a:t>
            </a:r>
            <a:endParaRPr lang="ru-RU" sz="20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1026" name="Picture 2" descr="http://www.lenagold.ru/fon/clipart/s/sneg/sneg20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644008" y="1916832"/>
            <a:ext cx="3060340" cy="3240360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367240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ТОЧЕЧНЫЙ МАССАЖ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600201"/>
            <a:ext cx="6408712" cy="3629000"/>
          </a:xfrm>
        </p:spPr>
        <p:txBody>
          <a:bodyPr>
            <a:normAutofit fontScale="9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Учёным давно известно, что есть связь между участками кожи и внутренними органами. В результате точечного массажа укрепляются защитные силы организма. И он сам начинает вырабатывать «лекарства», которые намного безопаснее таблеток.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79712" y="274638"/>
            <a:ext cx="4680520" cy="1143000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70C0"/>
                </a:solidFill>
                <a:latin typeface="Times New Roman" pitchFamily="18" charset="0"/>
                <a:cs typeface="Times New Roman" pitchFamily="18" charset="0"/>
              </a:rPr>
              <a:t>«Наступили холода»</a:t>
            </a:r>
            <a:endParaRPr lang="ru-RU" b="1" dirty="0">
              <a:solidFill>
                <a:srgbClr val="0070C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87624" y="1600201"/>
            <a:ext cx="4536504" cy="3701008"/>
          </a:xfrm>
        </p:spPr>
        <p:txBody>
          <a:bodyPr>
            <a:normAutofit fontScale="70000" lnSpcReduction="20000"/>
          </a:bodyPr>
          <a:lstStyle/>
          <a:p>
            <a:pPr>
              <a:buNone/>
            </a:pPr>
            <a:r>
              <a:rPr lang="ru-RU" b="1" dirty="0" smtClean="0"/>
              <a:t>Ехать в поезде тепло</a:t>
            </a:r>
          </a:p>
          <a:p>
            <a:pPr>
              <a:buNone/>
            </a:pPr>
            <a:r>
              <a:rPr lang="ru-RU" b="1" dirty="0" err="1" smtClean="0"/>
              <a:t>Поглядим-ка</a:t>
            </a:r>
            <a:r>
              <a:rPr lang="ru-RU" b="1" dirty="0" smtClean="0"/>
              <a:t> мы в окно.</a:t>
            </a:r>
          </a:p>
          <a:p>
            <a:pPr>
              <a:buNone/>
            </a:pPr>
            <a:r>
              <a:rPr lang="ru-RU" b="1" dirty="0" smtClean="0"/>
              <a:t>А на улице зима,</a:t>
            </a:r>
          </a:p>
          <a:p>
            <a:pPr>
              <a:buNone/>
            </a:pPr>
            <a:r>
              <a:rPr lang="ru-RU" b="1" dirty="0" smtClean="0"/>
              <a:t>Наступили холода.</a:t>
            </a:r>
          </a:p>
          <a:p>
            <a:pPr>
              <a:buNone/>
            </a:pPr>
            <a:r>
              <a:rPr lang="ru-RU" b="1" dirty="0" smtClean="0"/>
              <a:t>Да-да-да  наступили холода.</a:t>
            </a:r>
          </a:p>
          <a:p>
            <a:pPr>
              <a:buNone/>
            </a:pPr>
            <a:r>
              <a:rPr lang="ru-RU" b="1" dirty="0" smtClean="0"/>
              <a:t>Да-да-да превратилась в лёд вода</a:t>
            </a:r>
          </a:p>
          <a:p>
            <a:pPr>
              <a:buNone/>
            </a:pPr>
            <a:r>
              <a:rPr lang="ru-RU" b="1" dirty="0" err="1" smtClean="0"/>
              <a:t>Ду-ду-ду</a:t>
            </a:r>
            <a:r>
              <a:rPr lang="ru-RU" b="1" dirty="0" smtClean="0"/>
              <a:t> поскользнулся я на льду.</a:t>
            </a:r>
          </a:p>
          <a:p>
            <a:pPr>
              <a:buNone/>
            </a:pPr>
            <a:r>
              <a:rPr lang="ru-RU" b="1" dirty="0" err="1" smtClean="0"/>
              <a:t>Ду-ду-ду</a:t>
            </a:r>
            <a:r>
              <a:rPr lang="ru-RU" b="1" dirty="0" smtClean="0"/>
              <a:t> я на лыжах иду.</a:t>
            </a:r>
          </a:p>
          <a:p>
            <a:pPr>
              <a:buNone/>
            </a:pPr>
            <a:r>
              <a:rPr lang="ru-RU" b="1" dirty="0" err="1" smtClean="0"/>
              <a:t>Ды-ды-ды</a:t>
            </a:r>
            <a:r>
              <a:rPr lang="ru-RU" b="1" dirty="0" smtClean="0"/>
              <a:t> на снегу есть следы.</a:t>
            </a:r>
          </a:p>
          <a:p>
            <a:pPr>
              <a:buNone/>
            </a:pPr>
            <a:r>
              <a:rPr lang="ru-RU" b="1" dirty="0" err="1" smtClean="0"/>
              <a:t>Ди-ди-ди</a:t>
            </a:r>
            <a:r>
              <a:rPr lang="ru-RU" b="1" dirty="0" smtClean="0"/>
              <a:t>   ну, заяц. Погоди!</a:t>
            </a:r>
            <a:endParaRPr lang="ru-RU" b="1" dirty="0"/>
          </a:p>
        </p:txBody>
      </p:sp>
      <p:pic>
        <p:nvPicPr>
          <p:cNvPr id="5" name="Рисунок 4" descr="http://www.lenagold.ru/fon/clipart/s/serd/sin/serd22.gif"/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96136" y="1052736"/>
            <a:ext cx="1584176" cy="4464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274638"/>
            <a:ext cx="3528392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СУ-ДЖОК-ТЕРАПИЯ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403648" y="1600201"/>
            <a:ext cx="6192688" cy="3556992"/>
          </a:xfrm>
        </p:spPr>
        <p:txBody>
          <a:bodyPr>
            <a:normAutofit fontScale="77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Су -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терапия – это последнее достижение восточной медицины. В переводе с корейского языка Су – кисть,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стопа. Су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Джок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–терапия оказывает воздействие на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биоэнергитические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точки с целью активизации защитных функций организма и направлена на воздействие зон коры головного мозга с целью профилактики речевых нарушений.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76672"/>
            <a:ext cx="4392488" cy="940966"/>
          </a:xfrm>
        </p:spPr>
        <p:txBody>
          <a:bodyPr>
            <a:normAutofit fontScale="90000"/>
          </a:bodyPr>
          <a:lstStyle/>
          <a:p>
            <a:r>
              <a:rPr lang="ru-RU" b="1" dirty="0" smtClean="0">
                <a:solidFill>
                  <a:srgbClr val="00B050"/>
                </a:solidFill>
                <a:latin typeface="Times New Roman" pitchFamily="18" charset="0"/>
                <a:cs typeface="Times New Roman" pitchFamily="18" charset="0"/>
              </a:rPr>
              <a:t>«Колючий ёжик»</a:t>
            </a:r>
            <a:endParaRPr lang="ru-RU" b="1" dirty="0">
              <a:solidFill>
                <a:srgbClr val="00B05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340768"/>
            <a:ext cx="3744416" cy="3672408"/>
          </a:xfrm>
        </p:spPr>
        <p:txBody>
          <a:bodyPr>
            <a:normAutofit fontScale="92500" lnSpcReduction="20000"/>
          </a:bodyPr>
          <a:lstStyle/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Катится колючий ёжик,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нет ни головы ни ножек.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По ладошке он бежит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пыхтит, пыхтит, пыхтит.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по пальчикам бежит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и пыхтит, пыхтит, пыхтит.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Бегает туда-сюда,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мне щекотно, да-да-да.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Уходи колючий ёж </a:t>
            </a:r>
          </a:p>
          <a:p>
            <a:pPr>
              <a:buNone/>
            </a:pPr>
            <a:r>
              <a:rPr lang="ru-RU" sz="2400" b="1" dirty="0" smtClean="0">
                <a:latin typeface="Times New Roman" pitchFamily="18" charset="0"/>
                <a:cs typeface="Times New Roman" pitchFamily="18" charset="0"/>
              </a:rPr>
              <a:t>в тёмный лес, где ты живешь!</a:t>
            </a:r>
            <a:endParaRPr lang="ru-RU" sz="2400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0962" name="Picture 2" descr="C:\Users\Наталья\Desktop\Помогайка от МультиЗнайки\№ 3. Клипарт\Сказочные герои\russian_clipart-93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572000" y="1484784"/>
            <a:ext cx="3312368" cy="3312368"/>
          </a:xfrm>
          <a:prstGeom prst="ellipse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3672408" cy="114300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КИНЕЗЕОЛОГИЯ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1600201"/>
            <a:ext cx="6408712" cy="3484984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Кинезиология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 – наука о развитии головного мозга через определённые двигательные упражнения. Основателями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кинезиологии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являются  американские педагоги, доктора наук Пол и Гейл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Деннисоны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Как справедливо заметил Мишель де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Монтель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мозг, хорошо устроенный, стоит больше, чем мозг, хорошо наполненный.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Секрет красоты и молодости Клеопатры заключался в том, что она на протяжении всей жизни использовала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кинезиологические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упражнения, за счет которых поддерживала свой мозг в активном состоянии.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404664"/>
            <a:ext cx="4896544" cy="1656184"/>
          </a:xfrm>
        </p:spPr>
        <p:txBody>
          <a:bodyPr>
            <a:normAutofit/>
          </a:bodyPr>
          <a:lstStyle/>
          <a:p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Упражнение с педагогами</a:t>
            </a:r>
            <a:b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</a:br>
            <a:r>
              <a:rPr lang="ru-RU" sz="3200" b="1" dirty="0" smtClean="0">
                <a:solidFill>
                  <a:srgbClr val="7030A0"/>
                </a:solidFill>
                <a:latin typeface="Times New Roman" pitchFamily="18" charset="0"/>
                <a:cs typeface="Times New Roman" pitchFamily="18" charset="0"/>
              </a:rPr>
              <a:t>«Кулак-ребро-ладонь»</a:t>
            </a:r>
            <a:endParaRPr lang="ru-RU" sz="3200" b="1" dirty="0">
              <a:solidFill>
                <a:srgbClr val="7030A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2060849"/>
            <a:ext cx="5544616" cy="2952328"/>
          </a:xfrm>
        </p:spPr>
        <p:txBody>
          <a:bodyPr/>
          <a:lstStyle/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Ладошки вверх,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Ладошки вниз,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А теперь их на бочок – 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И зажали в кулачок.</a:t>
            </a:r>
            <a:endParaRPr lang="ru-RU" b="1" dirty="0"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41986" name="Picture 2" descr="C:\Users\Наталья\Desktop\Помогайка от МультиЗнайки\№ 3. Клипарт\Сказочные герои\0ea4fc0278bc.jpg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652120" y="2132856"/>
            <a:ext cx="2077869" cy="2279198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5400600" cy="1930226"/>
          </a:xfrm>
        </p:spPr>
        <p:txBody>
          <a:bodyPr>
            <a:normAutofit/>
          </a:bodyPr>
          <a:lstStyle/>
          <a:p>
            <a:r>
              <a:rPr lang="ru-RU" sz="4000" b="1" dirty="0" smtClean="0">
                <a:solidFill>
                  <a:srgbClr val="FF0066"/>
                </a:solidFill>
                <a:latin typeface="Times New Roman" pitchFamily="18" charset="0"/>
                <a:cs typeface="Times New Roman" pitchFamily="18" charset="0"/>
              </a:rPr>
              <a:t>Зеркальное рисование</a:t>
            </a:r>
            <a:endParaRPr lang="ru-RU" sz="4000" b="1" dirty="0">
              <a:solidFill>
                <a:srgbClr val="FF0066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pic>
        <p:nvPicPr>
          <p:cNvPr id="5" name="Picture 12" descr="frog5-10"/>
          <p:cNvPicPr>
            <a:picLocks noGrp="1" noChangeAspect="1" noChangeArrowheads="1" noCrop="1"/>
          </p:cNvPicPr>
          <p:nvPr>
            <p:ph idx="1"/>
          </p:nvPr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1259632" y="2564904"/>
            <a:ext cx="19050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" name="Picture 13" descr="frog5-10"/>
          <p:cNvPicPr>
            <a:picLocks noChangeAspect="1" noChangeArrowheads="1" noCrop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 flipH="1">
            <a:off x="3131840" y="2564904"/>
            <a:ext cx="1828800" cy="2390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12" descr="193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flipH="1">
            <a:off x="5436096" y="3212976"/>
            <a:ext cx="936625" cy="101441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 descr="19314"/>
          <p:cNvPicPr>
            <a:picLocks noChangeAspect="1" noChangeArrowheads="1" noCrop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7092280" y="3212976"/>
            <a:ext cx="914400" cy="10007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483768" y="274638"/>
            <a:ext cx="3744416" cy="1143000"/>
          </a:xfrm>
        </p:spPr>
        <p:txBody>
          <a:bodyPr>
            <a:normAutofit/>
          </a:bodyPr>
          <a:lstStyle/>
          <a:p>
            <a:r>
              <a:rPr lang="ru-RU" sz="2400" dirty="0" smtClean="0">
                <a:solidFill>
                  <a:srgbClr val="FF0000"/>
                </a:solidFill>
                <a:effectLst>
                  <a:glow rad="139700">
                    <a:schemeClr val="accent4">
                      <a:satMod val="175000"/>
                      <a:alpha val="40000"/>
                    </a:schemeClr>
                  </a:glow>
                </a:effectLst>
                <a:latin typeface="Times New Roman" pitchFamily="18" charset="0"/>
                <a:cs typeface="Times New Roman" pitchFamily="18" charset="0"/>
              </a:rPr>
              <a:t>ОЖИДАЕМЫЕ РЕЗУЛЬТАТЫ</a:t>
            </a:r>
            <a:endParaRPr lang="ru-RU" sz="2400" dirty="0">
              <a:solidFill>
                <a:srgbClr val="FF0000"/>
              </a:solidFill>
              <a:effectLst>
                <a:glow rad="139700">
                  <a:schemeClr val="accent4">
                    <a:satMod val="175000"/>
                    <a:alpha val="40000"/>
                  </a:schemeClr>
                </a:glow>
              </a:effectLst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259632" y="1268760"/>
            <a:ext cx="6480720" cy="4176465"/>
          </a:xfrm>
        </p:spPr>
        <p:txBody>
          <a:bodyPr>
            <a:normAutofit fontScale="25000" lnSpcReduction="20000"/>
          </a:bodyPr>
          <a:lstStyle/>
          <a:p>
            <a:pPr lvl="0"/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Саморегуляция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сердечно-сосудистой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,  дыхательной, и </a:t>
            </a:r>
            <a:r>
              <a:rPr lang="ru-RU" sz="8000" b="1" dirty="0" err="1" smtClean="0">
                <a:latin typeface="Times New Roman" pitchFamily="18" charset="0"/>
                <a:cs typeface="Times New Roman" pitchFamily="18" charset="0"/>
              </a:rPr>
              <a:t>речеобразующей</a:t>
            </a:r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 систем, необходимых для обеспечения нормальной деятельности дыхания, речи, поведения, как в состоянии относительного покоя, так и в условиях стресса.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Координация речевых функций, формирование слитной, эмоционально окрашенной, свободной речи без усилий и речевых судорог.</a:t>
            </a:r>
          </a:p>
          <a:p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Нормализация речевого дыхания.</a:t>
            </a:r>
          </a:p>
          <a:p>
            <a:pPr lvl="0"/>
            <a:r>
              <a:rPr lang="ru-RU" sz="8000" b="1" dirty="0" smtClean="0">
                <a:latin typeface="Times New Roman" pitchFamily="18" charset="0"/>
                <a:cs typeface="Times New Roman" pitchFamily="18" charset="0"/>
              </a:rPr>
              <a:t>Развитие и тренинг высших психических функций (восприятия, воспроизведения, мышления, памяти, внимания),усидчивости, целеустремлённости, силы воли, работоспособности.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699792" y="620688"/>
            <a:ext cx="3888432" cy="796950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600201"/>
            <a:ext cx="6624736" cy="3917032"/>
          </a:xfrm>
        </p:spPr>
        <p:txBody>
          <a:bodyPr>
            <a:normAutofit fontScale="62500" lnSpcReduction="20000"/>
          </a:bodyPr>
          <a:lstStyle/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Биоэнергопластика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является новым и интересным направлением работы по развитию речи детей и включает в себя три понятия: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– человек, энергия – сила, пластика- движение. </a:t>
            </a:r>
          </a:p>
          <a:p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Биоэнергопастика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направлена на совместные движения рук и артикуляционного аппарата, что способствует активизации естественного распределения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биоэнергии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в организме.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Благодаря упражнениям на развитие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биоэнергопластики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 у ребенка улучшается кровообращение, при этом укрепляются мышцы лица, развивается мелкая моторика рук и соответственно речь.</a:t>
            </a:r>
          </a:p>
          <a:p>
            <a:endParaRPr lang="ru-RU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555776" y="274638"/>
            <a:ext cx="3744416" cy="1143000"/>
          </a:xfrm>
        </p:spPr>
        <p:txBody>
          <a:bodyPr/>
          <a:lstStyle/>
          <a:p>
            <a:r>
              <a:rPr lang="ru-RU" b="1" dirty="0" smtClean="0">
                <a:solidFill>
                  <a:srgbClr val="0000FF"/>
                </a:solidFill>
                <a:latin typeface="Times New Roman" pitchFamily="18" charset="0"/>
                <a:cs typeface="Times New Roman" pitchFamily="18" charset="0"/>
              </a:rPr>
              <a:t>«Дятел»</a:t>
            </a:r>
            <a:endParaRPr lang="ru-RU" b="1" dirty="0">
              <a:solidFill>
                <a:srgbClr val="0000FF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115616" y="1600201"/>
            <a:ext cx="4680520" cy="3268960"/>
          </a:xfrm>
        </p:spPr>
        <p:txBody>
          <a:bodyPr>
            <a:normAutofit fontScale="92500" lnSpcReduction="10000"/>
          </a:bodyPr>
          <a:lstStyle/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Тук-тук-тук,тук-тук-тук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Раздаётся чей-то стук.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Д-д-д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д-д-д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Это дятел на сосне.</a:t>
            </a:r>
          </a:p>
          <a:p>
            <a:pPr>
              <a:buNone/>
            </a:pP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Д-д-д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 </a:t>
            </a:r>
            <a:r>
              <a:rPr lang="ru-RU" b="1" dirty="0" err="1" smtClean="0">
                <a:latin typeface="Times New Roman" pitchFamily="18" charset="0"/>
                <a:cs typeface="Times New Roman" pitchFamily="18" charset="0"/>
              </a:rPr>
              <a:t>д-д-д</a:t>
            </a: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,</a:t>
            </a:r>
          </a:p>
          <a:p>
            <a:pPr>
              <a:buNone/>
            </a:pPr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Долбит клювом по коре.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3010" name="Picture 2" descr="http://redbook-ua.org/media/images/main/a-463.png"/>
          <p:cNvPicPr>
            <a:picLocks noChangeAspect="1" noChangeArrowheads="1"/>
          </p:cNvPicPr>
          <p:nvPr/>
        </p:nvPicPr>
        <p:blipFill>
          <a:blip r:embed="rId3" cstate="print"/>
          <a:srcRect l="29983" r="22902"/>
          <a:stretch>
            <a:fillRect/>
          </a:stretch>
        </p:blipFill>
        <p:spPr bwMode="auto">
          <a:xfrm>
            <a:off x="5580112" y="1484784"/>
            <a:ext cx="2232248" cy="3758045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3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267744" y="274638"/>
            <a:ext cx="4248472" cy="2074242"/>
          </a:xfrm>
        </p:spPr>
        <p:txBody>
          <a:bodyPr>
            <a:norm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ИТОГ – ЗАНЯТИЕ ОТ НАЧАЛА ДО КОНЦА ДОЛЖНО БЫТЬ ДОБРЫМ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331640" y="2132857"/>
            <a:ext cx="6120680" cy="2952328"/>
          </a:xfrm>
        </p:spPr>
        <p:txBody>
          <a:bodyPr>
            <a:normAutofit lnSpcReduction="10000"/>
          </a:bodyPr>
          <a:lstStyle/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Обязательное условие – передача положительных эмоций. </a:t>
            </a:r>
          </a:p>
          <a:p>
            <a:r>
              <a:rPr lang="ru-RU" b="1" dirty="0" smtClean="0">
                <a:latin typeface="Times New Roman" pitchFamily="18" charset="0"/>
                <a:cs typeface="Times New Roman" pitchFamily="18" charset="0"/>
              </a:rPr>
              <a:t>Положительная оценка и уверенность, что завтра получится еще лучше.</a:t>
            </a:r>
          </a:p>
          <a:p>
            <a:endParaRPr lang="ru-RU" dirty="0"/>
          </a:p>
        </p:txBody>
      </p:sp>
      <p:pic>
        <p:nvPicPr>
          <p:cNvPr id="5" name="i-main-pic" descr="&amp;Kcy;&amp;acy;&amp;rcy;&amp;tcy;&amp;icy;&amp;ncy;&amp;kcy;&amp;acy; 17 &amp;icy;&amp;zcy; 159418"/>
          <p:cNvPicPr>
            <a:picLocks/>
          </p:cNvPicPr>
          <p:nvPr/>
        </p:nvPicPr>
        <p:blipFill>
          <a:blip r:embed="rId3" cstate="print"/>
          <a:srcRect/>
          <a:stretch>
            <a:fillRect/>
          </a:stretch>
        </p:blipFill>
        <p:spPr>
          <a:xfrm>
            <a:off x="6444208" y="3140968"/>
            <a:ext cx="1728192" cy="192501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9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07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2195736" y="274638"/>
            <a:ext cx="4536504" cy="1143000"/>
          </a:xfrm>
        </p:spPr>
        <p:txBody>
          <a:bodyPr>
            <a:no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  <a:latin typeface="Times New Roman" pitchFamily="18" charset="0"/>
                <a:cs typeface="Times New Roman" pitchFamily="18" charset="0"/>
              </a:rPr>
              <a:t>АРТИКУЛЯЦИОННАЯ ГИМНАСТИКА</a:t>
            </a:r>
            <a:endParaRPr lang="ru-RU" sz="2400" b="1" dirty="0">
              <a:solidFill>
                <a:srgbClr val="FF0000"/>
              </a:solidFill>
              <a:latin typeface="Times New Roman" pitchFamily="18" charset="0"/>
              <a:cs typeface="Times New Roman" pitchFamily="18" charset="0"/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1043608" y="1412777"/>
            <a:ext cx="6912768" cy="3816424"/>
          </a:xfrm>
        </p:spPr>
        <p:txBody>
          <a:bodyPr>
            <a:normAutofit lnSpcReduction="10000"/>
          </a:bodyPr>
          <a:lstStyle/>
          <a:p>
            <a:r>
              <a:rPr lang="ru-RU" dirty="0" smtClean="0"/>
              <a:t> </a:t>
            </a:r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улучшает кровоснабжение артикуляционных органов и их иннервацию (нервную проводимость)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улучшает подвижность артикуляционных органов;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укрепляет мышечную систему языка, губ, щёк; </a:t>
            </a:r>
          </a:p>
          <a:p>
            <a:r>
              <a:rPr lang="ru-RU" sz="2600" b="1" dirty="0" smtClean="0">
                <a:latin typeface="Times New Roman" pitchFamily="18" charset="0"/>
                <a:cs typeface="Times New Roman" pitchFamily="18" charset="0"/>
              </a:rPr>
              <a:t>- уменьшает напряжённость артикуляционных органов</a:t>
            </a:r>
            <a:endParaRPr lang="ru-RU" sz="2600" b="1" dirty="0">
              <a:latin typeface="Times New Roman" pitchFamily="18" charset="0"/>
              <a:cs typeface="Times New Roman" pitchFamily="18" charset="0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pic>
        <p:nvPicPr>
          <p:cNvPr id="5" name="Picture 6"/>
          <p:cNvPicPr>
            <a:picLocks noChangeAspect="1" noChangeArrowheads="1"/>
          </p:cNvPicPr>
          <p:nvPr/>
        </p:nvPicPr>
        <p:blipFill>
          <a:blip r:embed="rId3" cstate="print"/>
          <a:srcRect t="2499" b="5000"/>
          <a:stretch>
            <a:fillRect/>
          </a:stretch>
        </p:blipFill>
        <p:spPr bwMode="auto">
          <a:xfrm>
            <a:off x="1259632" y="2420888"/>
            <a:ext cx="2880320" cy="294160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6" name="Прямоугольник 5"/>
          <p:cNvSpPr/>
          <p:nvPr/>
        </p:nvSpPr>
        <p:spPr>
          <a:xfrm>
            <a:off x="3923928" y="1268760"/>
            <a:ext cx="3816424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Жил-был на свете Язычок, и захотел он пойти в зоопарк. А вместе с Язычком отправимся в зоопарк и мы: будем изображать всех животных, которых язычок встретит.</a:t>
            </a:r>
            <a:endParaRPr lang="ru-RU" sz="2000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l="3810" r="4762"/>
          <a:stretch>
            <a:fillRect/>
          </a:stretch>
        </p:blipFill>
        <p:spPr bwMode="auto">
          <a:xfrm>
            <a:off x="6372200" y="2924944"/>
            <a:ext cx="1423774" cy="243497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6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20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1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2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3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4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5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6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7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 dirty="0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1835696" y="980728"/>
            <a:ext cx="5832648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</a:t>
            </a: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Вот пришел Язычок в зоопарк и видит, что в пруду сидит кто-то </a:t>
            </a:r>
          </a:p>
          <a:p>
            <a:pPr>
              <a:defRPr/>
            </a:pP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огромный, как гора, и рот широко открывает. Это был…бегемот.</a:t>
            </a:r>
          </a:p>
          <a:p>
            <a:pPr>
              <a:defRPr/>
            </a:pP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и мы превратимся в </a:t>
            </a:r>
            <a:r>
              <a:rPr lang="ru-RU" sz="2000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бегемотиков</a:t>
            </a: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будем широко открывать рот.</a:t>
            </a:r>
            <a:endParaRPr lang="ru-RU" sz="2000" dirty="0"/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 l="1587" t="1874" r="4762" b="2576"/>
          <a:stretch>
            <a:fillRect/>
          </a:stretch>
        </p:blipFill>
        <p:spPr bwMode="auto">
          <a:xfrm>
            <a:off x="2915817" y="2924944"/>
            <a:ext cx="3679330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8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amond(in)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051720" y="980728"/>
            <a:ext cx="480628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Посмотрел Язычок на </a:t>
            </a:r>
            <a:r>
              <a:rPr lang="ru-RU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бегемотиков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 только хотел дальше отправиться, как слышит: </a:t>
            </a:r>
            <a:r>
              <a:rPr lang="ru-RU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ква-а-а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, </a:t>
            </a:r>
            <a:r>
              <a:rPr lang="ru-RU" dirty="0" err="1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ква-а-а</a:t>
            </a: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. Это были… Правильно, лягушки.</a:t>
            </a:r>
            <a:endParaRPr lang="ru-RU" dirty="0"/>
          </a:p>
        </p:txBody>
      </p:sp>
      <p:pic>
        <p:nvPicPr>
          <p:cNvPr id="6" name="Picture 6"/>
          <p:cNvPicPr>
            <a:picLocks noChangeAspect="1" noChangeArrowheads="1"/>
          </p:cNvPicPr>
          <p:nvPr/>
        </p:nvPicPr>
        <p:blipFill>
          <a:blip r:embed="rId3" cstate="print"/>
          <a:srcRect l="1834" t="1891" b="5437"/>
          <a:stretch>
            <a:fillRect/>
          </a:stretch>
        </p:blipFill>
        <p:spPr bwMode="auto">
          <a:xfrm>
            <a:off x="1115616" y="1916832"/>
            <a:ext cx="3459323" cy="31683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7" name="Picture 5"/>
          <p:cNvPicPr>
            <a:picLocks noChangeAspect="1" noChangeArrowheads="1"/>
          </p:cNvPicPr>
          <p:nvPr/>
        </p:nvPicPr>
        <p:blipFill>
          <a:blip r:embed="rId4" cstate="print"/>
          <a:srcRect l="6781" t="9677" r="11864" b="12903"/>
          <a:stretch>
            <a:fillRect/>
          </a:stretch>
        </p:blipFill>
        <p:spPr bwMode="auto">
          <a:xfrm>
            <a:off x="5436096" y="1988840"/>
            <a:ext cx="2016224" cy="189762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5292080" y="4149080"/>
            <a:ext cx="2880320" cy="70788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изобразим, как лягушки улыбались.</a:t>
            </a:r>
            <a:endParaRPr lang="ru-RU" sz="2000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2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286000" y="620688"/>
            <a:ext cx="4572000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Идет Язычок дальше. Ой, кто это такой большой, с длинным носом?</a:t>
            </a:r>
          </a:p>
          <a:p>
            <a:pPr>
              <a:defRPr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 Да это же …слон!</a:t>
            </a:r>
            <a:endParaRPr lang="ru-RU" dirty="0"/>
          </a:p>
        </p:txBody>
      </p:sp>
      <p:sp>
        <p:nvSpPr>
          <p:cNvPr id="6" name="Прямоугольник 5"/>
          <p:cNvSpPr/>
          <p:nvPr/>
        </p:nvSpPr>
        <p:spPr>
          <a:xfrm>
            <a:off x="2483768" y="1556792"/>
            <a:ext cx="5256584" cy="36933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defRPr/>
            </a:pPr>
            <a:r>
              <a:rPr lang="ru-RU" dirty="0" smtClean="0">
                <a:solidFill>
                  <a:srgbClr val="0066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Давай покажем, какой у слона хобот!</a:t>
            </a:r>
            <a:endParaRPr lang="ru-RU" dirty="0">
              <a:solidFill>
                <a:srgbClr val="0066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7" name="Picture 7"/>
          <p:cNvPicPr>
            <a:picLocks noChangeAspect="1" noChangeArrowheads="1"/>
          </p:cNvPicPr>
          <p:nvPr/>
        </p:nvPicPr>
        <p:blipFill>
          <a:blip r:embed="rId3" cstate="print"/>
          <a:srcRect t="1869"/>
          <a:stretch>
            <a:fillRect/>
          </a:stretch>
        </p:blipFill>
        <p:spPr bwMode="auto">
          <a:xfrm>
            <a:off x="1219200" y="2038448"/>
            <a:ext cx="3784848" cy="325745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8" name="Picture 5"/>
          <p:cNvPicPr>
            <a:picLocks noChangeAspect="1" noChangeArrowheads="1"/>
          </p:cNvPicPr>
          <p:nvPr/>
        </p:nvPicPr>
        <p:blipFill>
          <a:blip r:embed="rId4" cstate="print"/>
          <a:srcRect l="10909" t="11206" r="5455" b="6615"/>
          <a:stretch>
            <a:fillRect/>
          </a:stretch>
        </p:blipFill>
        <p:spPr bwMode="auto">
          <a:xfrm>
            <a:off x="5436096" y="2780928"/>
            <a:ext cx="2183152" cy="20882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2" presetClass="emph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6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animClr clrSpc="rgb" dir="cw">
                                      <p:cBhvr>
                                        <p:cTn id="7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8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9" dur="1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  <p:animRot by="120000">
                                      <p:cBhvr>
                                        <p:cTn id="10" dur="1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1" dur="200" fill="hold">
                                          <p:stCondLst>
                                            <p:cond delay="2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240000">
                                      <p:cBhvr>
                                        <p:cTn id="12" dur="200" fill="hold">
                                          <p:stCondLst>
                                            <p:cond delay="4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-240000">
                                      <p:cBhvr>
                                        <p:cTn id="13" dur="200" fill="hold">
                                          <p:stCondLst>
                                            <p:cond delay="6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  <p:animRot by="120000">
                                      <p:cBhvr>
                                        <p:cTn id="14" dur="200" fill="hold">
                                          <p:stCondLst>
                                            <p:cond delay="80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r</p:attrName>
                                        </p:attrNameLst>
                                      </p:cBhvr>
                                    </p:animRo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6" presetClass="entr" presetSubtype="16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ircle(in)">
                                      <p:cBhvr>
                                        <p:cTn id="19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ru-RU"/>
          </a:p>
        </p:txBody>
      </p:sp>
      <p:pic>
        <p:nvPicPr>
          <p:cNvPr id="4" name="Picture 2" descr="C:\Users\Наталья\Desktop\Помогайка от МультиЗнайки\№ 3. Клипарт\Шаблоны\MirNasekPrintMini.jp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-1" y="0"/>
            <a:ext cx="9130473" cy="6858000"/>
          </a:xfrm>
          <a:prstGeom prst="rect">
            <a:avLst/>
          </a:prstGeom>
          <a:noFill/>
        </p:spPr>
      </p:pic>
      <p:sp>
        <p:nvSpPr>
          <p:cNvPr id="5" name="Прямоугольник 4"/>
          <p:cNvSpPr/>
          <p:nvPr/>
        </p:nvSpPr>
        <p:spPr>
          <a:xfrm>
            <a:off x="2123728" y="764704"/>
            <a:ext cx="5040560" cy="193899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008000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Полюбовался Язычок слоном и пошел к другой клетке. А там никого нет, только длинный резиновый шланг валяется посередине. Но вдруг шланг зашевелился, и Язычок увидел, что это…змея. Давай изобразим змею!</a:t>
            </a:r>
            <a:endParaRPr lang="ru-RU" sz="2000" dirty="0">
              <a:solidFill>
                <a:srgbClr val="008000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  <p:pic>
        <p:nvPicPr>
          <p:cNvPr id="6" name="Picture 5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860032" y="2492896"/>
            <a:ext cx="2901122" cy="26642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7" name="Прямоугольник 6"/>
          <p:cNvSpPr/>
          <p:nvPr/>
        </p:nvSpPr>
        <p:spPr>
          <a:xfrm>
            <a:off x="1403648" y="2996952"/>
            <a:ext cx="3168352" cy="178510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Подражаем мы змее,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С ней мы будем наравне: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Высунем язык и спрячем,</a:t>
            </a:r>
          </a:p>
          <a:p>
            <a:pPr>
              <a:spcBef>
                <a:spcPct val="50000"/>
              </a:spcBef>
              <a:defRPr/>
            </a:pPr>
            <a:r>
              <a:rPr lang="ru-RU" sz="2000" dirty="0" smtClean="0">
                <a:solidFill>
                  <a:srgbClr val="33CCFF"/>
                </a:solidFill>
                <a:effectLst>
                  <a:outerShdw blurRad="38100" dist="38100" dir="2700000" algn="tl">
                    <a:srgbClr val="000000"/>
                  </a:outerShdw>
                </a:effectLst>
              </a:rPr>
              <a:t>Только так, а не иначе.</a:t>
            </a:r>
            <a:endParaRPr lang="ru-RU" sz="2000" dirty="0">
              <a:solidFill>
                <a:srgbClr val="33CCFF"/>
              </a:solidFill>
              <a:effectLst>
                <a:outerShdw blurRad="38100" dist="38100" dir="2700000" algn="tl">
                  <a:srgbClr val="000000"/>
                </a:outerShdw>
              </a:effectLst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524</TotalTime>
  <Words>1246</Words>
  <Application>Microsoft Office PowerPoint</Application>
  <PresentationFormat>Экран (4:3)</PresentationFormat>
  <Paragraphs>160</Paragraphs>
  <Slides>32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32</vt:i4>
      </vt:variant>
    </vt:vector>
  </HeadingPairs>
  <TitlesOfParts>
    <vt:vector size="33" baseType="lpstr">
      <vt:lpstr>Тема Office</vt:lpstr>
      <vt:lpstr>       Муниципальное дошкольное  образовательное учреждение  «Детский сад №68»   Энгельсского муниципального района Саратовской  области     Мастер-класс «ИСПОЛЬЗОВАНИЕ ЗДОРОВЬЕСБЕРЕГАЮЩИХ ТЕХНОЛОГИЙ В ГРУППЕ КОМПЕНСИРУЮЩЕЙ НАПРАВЛЕННОСТИ С ДЕТЬМИ С ОВЗ»</vt:lpstr>
      <vt:lpstr>Благодаря использованию здоровьесберегающих технологий у детей происходит:</vt:lpstr>
      <vt:lpstr>ОЖИДАЕМЫЕ РЕЗУЛЬТАТЫ</vt:lpstr>
      <vt:lpstr>АРТИКУЛЯЦИОННАЯ ГИМНАСТИКА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ПАЛЬЧИКОВАЯ  ГИМНАСТИКА</vt:lpstr>
      <vt:lpstr>.</vt:lpstr>
      <vt:lpstr>САМОМАССАЖ   РУК</vt:lpstr>
      <vt:lpstr>Если пальчики грустят –  Доброты они хотят. Если пальчики заплачут –  Их обидел кто-то значит. Наши пальцы пожалеем- теплотой своей согреем. К себе ладошки мы прижмём, Гладить ласково начнем. Пусть обнимутся ладошки. Поиграют пусть немножко. Каждый пальчик нужно взять и покрепче обнимать.  </vt:lpstr>
      <vt:lpstr>ДЫХАТЕЛЬНАЯ ГИМНАСТИКА</vt:lpstr>
      <vt:lpstr>«Часики»</vt:lpstr>
      <vt:lpstr>«Петушок»</vt:lpstr>
      <vt:lpstr>Презентация PowerPoint</vt:lpstr>
      <vt:lpstr>ГИМНАСТИКА ДЛЯ ГЛАЗ</vt:lpstr>
      <vt:lpstr>Упражнение для глаз «Снежинка»</vt:lpstr>
      <vt:lpstr>ТОЧЕЧНЫЙ МАССАЖ</vt:lpstr>
      <vt:lpstr>«Наступили холода»</vt:lpstr>
      <vt:lpstr>СУ-ДЖОК-ТЕРАПИЯ</vt:lpstr>
      <vt:lpstr>«Колючий ёжик»</vt:lpstr>
      <vt:lpstr>КИНЕЗЕОЛОГИЯ</vt:lpstr>
      <vt:lpstr>Упражнение с педагогами «Кулак-ребро-ладонь»</vt:lpstr>
      <vt:lpstr>Зеркальное рисование</vt:lpstr>
      <vt:lpstr>БИОЭНЕРГОПЛАСТИКА</vt:lpstr>
      <vt:lpstr>«Дятел»</vt:lpstr>
      <vt:lpstr>ИТОГ – ЗАНЯТИЕ ОТ НАЧАЛА ДО КОНЦА ДОЛЖНО БЫТЬ ДОБРЫМ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Слайд 1</dc:title>
  <dc:creator>Наталья</dc:creator>
  <cp:lastModifiedBy>Ирина</cp:lastModifiedBy>
  <cp:revision>65</cp:revision>
  <dcterms:created xsi:type="dcterms:W3CDTF">2015-01-19T09:54:13Z</dcterms:created>
  <dcterms:modified xsi:type="dcterms:W3CDTF">2020-10-25T19:26:19Z</dcterms:modified>
</cp:coreProperties>
</file>