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1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y="6858000" cx="9144000"/>
  <p:notesSz cx="6858000" cy="9144000"/>
  <p:embeddedFontLst>
    <p:embeddedFont>
      <p:font typeface="Tahoma"/>
      <p:regular r:id="rId14"/>
      <p:bold r:id="rId1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Tahoma-bold.fntdata"/><Relationship Id="rId14" Type="http://schemas.openxmlformats.org/officeDocument/2006/relationships/font" Target="fonts/Tahoma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Google Shape;96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" name="Google Shape;104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" name="Google Shape;111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" name="Google Shape;118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1" name="Google Shape;131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" name="Google Shape;138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4" name="Google Shape;144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/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/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/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sz="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9pPr>
          </a:lstStyle>
          <a:p/>
        </p:txBody>
      </p:sp>
      <p:sp>
        <p:nvSpPr>
          <p:cNvPr id="71" name="Google Shape;71;p11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/>
        </p:txBody>
      </p:sp>
      <p:sp>
        <p:nvSpPr>
          <p:cNvPr id="72" name="Google Shape;72;p1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2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sz="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2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8" name="Google Shape;78;p12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/>
        </p:txBody>
      </p:sp>
      <p:sp>
        <p:nvSpPr>
          <p:cNvPr id="79" name="Google Shape;79;p12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12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12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13"/>
          <p:cNvSpPr txBox="1"/>
          <p:nvPr>
            <p:ph idx="1" type="body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85" name="Google Shape;85;p13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13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13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type="vertTitleAndTx">
  <p:cSld name="VERTICAL_TITLE_AND_VERTICAL_TEXT"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4"/>
          <p:cNvSpPr txBox="1"/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0" name="Google Shape;90;p14"/>
          <p:cNvSpPr txBox="1"/>
          <p:nvPr>
            <p:ph idx="1" type="body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91" name="Google Shape;91;p14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14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3" name="Google Shape;93;p14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, текст и объект" type="txAndObj">
  <p:cSld name="TEXT_AND_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3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текст над объектом" type="txOverObj">
  <p:cSld name="TEXT_OVER_OBJECT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4"/>
          <p:cNvSpPr txBox="1"/>
          <p:nvPr>
            <p:ph idx="1" type="body"/>
          </p:nvPr>
        </p:nvSpPr>
        <p:spPr>
          <a:xfrm>
            <a:off x="457200" y="1600200"/>
            <a:ext cx="8229600" cy="21859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2" type="body"/>
          </p:nvPr>
        </p:nvSpPr>
        <p:spPr>
          <a:xfrm>
            <a:off x="457200" y="3938588"/>
            <a:ext cx="8229600" cy="21875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4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4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5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34" name="Google Shape;34;p5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5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type="secHead">
  <p:cSld name="SECTION_HEADER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6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sz="4000" cap="none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6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/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/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/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9pPr>
          </a:lstStyle>
          <a:p/>
        </p:txBody>
      </p:sp>
      <p:sp>
        <p:nvSpPr>
          <p:cNvPr id="40" name="Google Shape;40;p6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6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6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объекта" type="twoObj">
  <p:cSld name="TWO_OBJECTS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7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/>
        </p:txBody>
      </p:sp>
      <p:sp>
        <p:nvSpPr>
          <p:cNvPr id="46" name="Google Shape;46;p7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/>
        </p:txBody>
      </p:sp>
      <p:sp>
        <p:nvSpPr>
          <p:cNvPr id="47" name="Google Shape;47;p7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7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9pPr>
          </a:lstStyle>
          <a:p/>
        </p:txBody>
      </p:sp>
      <p:sp>
        <p:nvSpPr>
          <p:cNvPr id="53" name="Google Shape;53;p8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/>
        </p:txBody>
      </p:sp>
      <p:sp>
        <p:nvSpPr>
          <p:cNvPr id="54" name="Google Shape;54;p8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9pPr>
          </a:lstStyle>
          <a:p/>
        </p:txBody>
      </p:sp>
      <p:sp>
        <p:nvSpPr>
          <p:cNvPr id="55" name="Google Shape;55;p8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/>
        </p:txBody>
      </p:sp>
      <p:sp>
        <p:nvSpPr>
          <p:cNvPr id="56" name="Google Shape;56;p8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8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8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9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9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9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9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type="blank">
  <p:cSld name="BLANK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0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15" Type="http://schemas.openxmlformats.org/officeDocument/2006/relationships/theme" Target="../theme/theme1.xml"/><Relationship Id="rId14" Type="http://schemas.openxmlformats.org/officeDocument/2006/relationships/slideLayout" Target="../slideLayouts/slideLayout1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0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jpg"/><Relationship Id="rId4" Type="http://schemas.openxmlformats.org/officeDocument/2006/relationships/image" Target="../media/image2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jpg"/><Relationship Id="rId4" Type="http://schemas.openxmlformats.org/officeDocument/2006/relationships/image" Target="../media/image6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9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1.jpg"/><Relationship Id="rId4" Type="http://schemas.openxmlformats.org/officeDocument/2006/relationships/image" Target="../media/image13.jpg"/><Relationship Id="rId5" Type="http://schemas.openxmlformats.org/officeDocument/2006/relationships/image" Target="../media/image1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5"/>
          <p:cNvSpPr txBox="1"/>
          <p:nvPr>
            <p:ph idx="1" type="subTitle"/>
          </p:nvPr>
        </p:nvSpPr>
        <p:spPr>
          <a:xfrm>
            <a:off x="684213" y="3071813"/>
            <a:ext cx="7921625" cy="1428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3200"/>
              <a:buFont typeface="Tahoma"/>
              <a:buNone/>
            </a:pPr>
            <a:r>
              <a:rPr b="1" i="1" lang="ru-RU">
                <a:solidFill>
                  <a:srgbClr val="002060"/>
                </a:solidFill>
                <a:latin typeface="Tahoma"/>
                <a:ea typeface="Tahoma"/>
                <a:cs typeface="Tahoma"/>
                <a:sym typeface="Tahoma"/>
              </a:rPr>
              <a:t>«Мирное освоение Космоса: </a:t>
            </a:r>
            <a:endParaRPr/>
          </a:p>
          <a:p>
            <a:pPr indent="0" lvl="0" marL="0" rtl="0" algn="ctr">
              <a:spcBef>
                <a:spcPts val="640"/>
              </a:spcBef>
              <a:spcAft>
                <a:spcPts val="0"/>
              </a:spcAft>
              <a:buClr>
                <a:srgbClr val="002060"/>
              </a:buClr>
              <a:buSzPts val="3200"/>
              <a:buFont typeface="Tahoma"/>
              <a:buNone/>
            </a:pPr>
            <a:r>
              <a:rPr b="1" i="1" lang="ru-RU">
                <a:solidFill>
                  <a:srgbClr val="002060"/>
                </a:solidFill>
                <a:latin typeface="Tahoma"/>
                <a:ea typeface="Tahoma"/>
                <a:cs typeface="Tahoma"/>
                <a:sym typeface="Tahoma"/>
              </a:rPr>
              <a:t>новые горизонты»</a:t>
            </a:r>
            <a:endParaRPr/>
          </a:p>
          <a:p>
            <a:pPr indent="0" lvl="0" marL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99" name="Google Shape;99;p15"/>
          <p:cNvSpPr/>
          <p:nvPr/>
        </p:nvSpPr>
        <p:spPr>
          <a:xfrm>
            <a:off x="684213" y="620713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44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" name="Google Shape;100;p15"/>
          <p:cNvSpPr/>
          <p:nvPr/>
        </p:nvSpPr>
        <p:spPr>
          <a:xfrm>
            <a:off x="884750" y="1428713"/>
            <a:ext cx="7921500" cy="1643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3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" name="Google Shape;101;p15"/>
          <p:cNvSpPr/>
          <p:nvPr/>
        </p:nvSpPr>
        <p:spPr>
          <a:xfrm>
            <a:off x="2286000" y="4429125"/>
            <a:ext cx="4572000" cy="1643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800"/>
              <a:buFont typeface="Noto Sans Symbols"/>
              <a:buNone/>
            </a:pPr>
            <a:br>
              <a:rPr b="1" i="1" lang="ru-RU" sz="4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</a:br>
            <a:endParaRPr b="1" i="0" sz="18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med">
    <p:push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8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9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9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98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8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6"/>
          <p:cNvSpPr txBox="1"/>
          <p:nvPr>
            <p:ph type="title"/>
          </p:nvPr>
        </p:nvSpPr>
        <p:spPr>
          <a:xfrm>
            <a:off x="285750" y="274638"/>
            <a:ext cx="8358188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ru-RU" sz="2800">
                <a:solidFill>
                  <a:srgbClr val="002060"/>
                </a:solidFill>
                <a:latin typeface="Tahoma"/>
                <a:ea typeface="Tahoma"/>
                <a:cs typeface="Tahoma"/>
                <a:sym typeface="Tahoma"/>
              </a:rPr>
              <a:t>Космос является глобальной средой, общим   достоянием человечества</a:t>
            </a:r>
            <a:r>
              <a:rPr lang="ru-RU" sz="2800"/>
              <a:t>.</a:t>
            </a:r>
            <a:endParaRPr/>
          </a:p>
        </p:txBody>
      </p:sp>
      <p:sp>
        <p:nvSpPr>
          <p:cNvPr id="107" name="Google Shape;107;p16"/>
          <p:cNvSpPr txBox="1"/>
          <p:nvPr>
            <p:ph idx="1" type="body"/>
          </p:nvPr>
        </p:nvSpPr>
        <p:spPr>
          <a:xfrm>
            <a:off x="642938" y="1428750"/>
            <a:ext cx="3357562" cy="52863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ctr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Tahoma"/>
              <a:buNone/>
            </a:pPr>
            <a:r>
              <a:rPr b="1" i="1" lang="ru-RU" sz="2400">
                <a:solidFill>
                  <a:srgbClr val="002060"/>
                </a:solidFill>
                <a:latin typeface="Tahoma"/>
                <a:ea typeface="Tahoma"/>
                <a:cs typeface="Tahoma"/>
                <a:sym typeface="Tahoma"/>
              </a:rPr>
              <a:t>Теперь, когда космические программы существенно усложнились, их выполнение требует концентрации технических, экономических, интеллектуальных усилий многих стран и народов.</a:t>
            </a:r>
            <a:endParaRPr/>
          </a:p>
        </p:txBody>
      </p:sp>
      <p:pic>
        <p:nvPicPr>
          <p:cNvPr descr="5" id="108" name="Google Shape;108;p16"/>
          <p:cNvPicPr preferRelativeResize="0"/>
          <p:nvPr>
            <p:ph idx="2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648200" y="2139950"/>
            <a:ext cx="4038600" cy="34464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 thruBlk="1"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80"/>
                                        <p:tgtEl>
                                          <p:spTgt spid="10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7"/>
          <p:cNvSpPr txBox="1"/>
          <p:nvPr>
            <p:ph idx="1" type="body"/>
          </p:nvPr>
        </p:nvSpPr>
        <p:spPr>
          <a:xfrm>
            <a:off x="395288" y="0"/>
            <a:ext cx="8229600" cy="1643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just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800"/>
              <a:buFont typeface="Tahoma"/>
              <a:buChar char="•"/>
            </a:pPr>
            <a:r>
              <a:rPr b="1" i="1" lang="ru-RU" sz="2800">
                <a:solidFill>
                  <a:srgbClr val="002060"/>
                </a:solidFill>
                <a:latin typeface="Tahoma"/>
                <a:ea typeface="Tahoma"/>
                <a:cs typeface="Tahoma"/>
                <a:sym typeface="Tahoma"/>
              </a:rPr>
              <a:t>Поэтому освоение космоса стало одной из важнейших международных глобальных проблем.</a:t>
            </a:r>
            <a:endParaRPr/>
          </a:p>
        </p:txBody>
      </p:sp>
      <p:pic>
        <p:nvPicPr>
          <p:cNvPr descr="Рисунок6" id="114" name="Google Shape;114;p17"/>
          <p:cNvPicPr preferRelativeResize="0"/>
          <p:nvPr>
            <p:ph idx="2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714625" y="1571625"/>
            <a:ext cx="1592263" cy="494347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Рисунок7" id="115" name="Google Shape;115;p1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929188" y="1571625"/>
            <a:ext cx="1454150" cy="4857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 thruBlk="1"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1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1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8"/>
          <p:cNvSpPr txBox="1"/>
          <p:nvPr>
            <p:ph idx="1" type="body"/>
          </p:nvPr>
        </p:nvSpPr>
        <p:spPr>
          <a:xfrm>
            <a:off x="4572000" y="1412875"/>
            <a:ext cx="4572000" cy="4032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Tahoma"/>
              <a:buChar char="•"/>
            </a:pPr>
            <a:r>
              <a:rPr b="1" i="1" lang="ru-RU" sz="2400">
                <a:solidFill>
                  <a:srgbClr val="002060"/>
                </a:solidFill>
                <a:latin typeface="Tahoma"/>
                <a:ea typeface="Tahoma"/>
                <a:cs typeface="Tahoma"/>
                <a:sym typeface="Tahoma"/>
              </a:rPr>
              <a:t>Во второй половине ХХ в. обозначились два главных направления в изучении и использовании космического пространства: космическое землеведение и космическое производство.</a:t>
            </a:r>
            <a:endParaRPr/>
          </a:p>
        </p:txBody>
      </p:sp>
      <p:pic>
        <p:nvPicPr>
          <p:cNvPr descr="Рисунок5" id="121" name="Google Shape;121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23850" y="981075"/>
            <a:ext cx="3886200" cy="4810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 thruBlk="1"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9"/>
          <p:cNvSpPr txBox="1"/>
          <p:nvPr>
            <p:ph idx="1" type="body"/>
          </p:nvPr>
        </p:nvSpPr>
        <p:spPr>
          <a:xfrm>
            <a:off x="395288" y="404813"/>
            <a:ext cx="8229600" cy="20875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Tahoma"/>
              <a:buChar char="•"/>
            </a:pPr>
            <a:r>
              <a:rPr b="1" i="1" lang="ru-RU" sz="2400">
                <a:solidFill>
                  <a:srgbClr val="002060"/>
                </a:solidFill>
                <a:latin typeface="Tahoma"/>
                <a:ea typeface="Tahoma"/>
                <a:cs typeface="Tahoma"/>
                <a:sym typeface="Tahoma"/>
              </a:rPr>
              <a:t>Международная организация «Интерспутник» со штаб-квартирой в Москве была создана еще в начале 70-х гг. В наши дни космической связью через систему «Интерспутник» пользуются более 1000 государственных и частных компаний многих стран.</a:t>
            </a:r>
            <a:endParaRPr/>
          </a:p>
        </p:txBody>
      </p:sp>
      <p:pic>
        <p:nvPicPr>
          <p:cNvPr descr="2" id="127" name="Google Shape;127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42938" y="2714625"/>
            <a:ext cx="3911600" cy="306705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3" id="128" name="Google Shape;128;p1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929188" y="2571750"/>
            <a:ext cx="3357562" cy="40497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 thruBlk="1"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80"/>
                                        <p:tgtEl>
                                          <p:spTgt spid="12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0"/>
          <p:cNvSpPr txBox="1"/>
          <p:nvPr>
            <p:ph idx="1" type="body"/>
          </p:nvPr>
        </p:nvSpPr>
        <p:spPr>
          <a:xfrm>
            <a:off x="3492500" y="692150"/>
            <a:ext cx="5111750" cy="226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Tahoma"/>
              <a:buChar char="•"/>
            </a:pPr>
            <a:r>
              <a:rPr b="1" i="1" lang="ru-RU" sz="2400">
                <a:solidFill>
                  <a:srgbClr val="002060"/>
                </a:solidFill>
                <a:latin typeface="Tahoma"/>
                <a:ea typeface="Tahoma"/>
                <a:cs typeface="Tahoma"/>
                <a:sym typeface="Tahoma"/>
              </a:rPr>
              <a:t>Продолжаются работы по созданию Международной космической станции (МКС). Ее сооружают США, Россия, Европейское космическое агентство, Япония, Канада</a:t>
            </a:r>
            <a:r>
              <a:rPr lang="ru-RU" sz="2400"/>
              <a:t>.</a:t>
            </a:r>
            <a:endParaRPr/>
          </a:p>
        </p:txBody>
      </p:sp>
      <p:pic>
        <p:nvPicPr>
          <p:cNvPr descr="Рисунок3" id="134" name="Google Shape;134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16013" y="981075"/>
            <a:ext cx="1579562" cy="2376488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Рисунок4" id="135" name="Google Shape;135;p2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857625" y="3286125"/>
            <a:ext cx="3557588" cy="31480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 thruBlk="1"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3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3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1"/>
          <p:cNvSpPr txBox="1"/>
          <p:nvPr>
            <p:ph idx="1" type="body"/>
          </p:nvPr>
        </p:nvSpPr>
        <p:spPr>
          <a:xfrm>
            <a:off x="142875" y="1214438"/>
            <a:ext cx="3671888" cy="39608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ru-RU" sz="2400"/>
              <a:t>  </a:t>
            </a:r>
            <a:r>
              <a:rPr b="1" i="1" lang="ru-RU" sz="2400">
                <a:solidFill>
                  <a:srgbClr val="002060"/>
                </a:solidFill>
                <a:latin typeface="Tahoma"/>
                <a:ea typeface="Tahoma"/>
                <a:cs typeface="Tahoma"/>
                <a:sym typeface="Tahoma"/>
              </a:rPr>
              <a:t>Мирное освоение Космоса, предусматривающее отказ от военных программ, базируется на использовании новейших достижений науки и техники, производства и управления</a:t>
            </a:r>
            <a:r>
              <a:rPr lang="ru-RU" sz="2400"/>
              <a:t>.</a:t>
            </a:r>
            <a:endParaRPr/>
          </a:p>
        </p:txBody>
      </p:sp>
      <p:pic>
        <p:nvPicPr>
          <p:cNvPr descr="Рисунок2" id="141" name="Google Shape;141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929063" y="1143000"/>
            <a:ext cx="4932362" cy="3282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push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80"/>
                                        <p:tgtEl>
                                          <p:spTgt spid="14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2"/>
          <p:cNvSpPr txBox="1"/>
          <p:nvPr>
            <p:ph idx="1" type="body"/>
          </p:nvPr>
        </p:nvSpPr>
        <p:spPr>
          <a:xfrm>
            <a:off x="323850" y="260350"/>
            <a:ext cx="8229600" cy="19446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3200"/>
              <a:buFont typeface="Tahoma"/>
              <a:buChar char="•"/>
            </a:pPr>
            <a:r>
              <a:rPr b="1" i="1" lang="ru-RU">
                <a:solidFill>
                  <a:srgbClr val="002060"/>
                </a:solidFill>
                <a:latin typeface="Tahoma"/>
                <a:ea typeface="Tahoma"/>
                <a:cs typeface="Tahoma"/>
                <a:sym typeface="Tahoma"/>
              </a:rPr>
              <a:t>Все отчетливее проступают черты будущей космической индустрии, космической технологии, применения космических энергоресурсов.</a:t>
            </a:r>
            <a:endParaRPr/>
          </a:p>
        </p:txBody>
      </p:sp>
      <p:pic>
        <p:nvPicPr>
          <p:cNvPr descr="Рисунок15" id="147" name="Google Shape;147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42988" y="3644900"/>
            <a:ext cx="2233612" cy="22225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Рисунок16" id="148" name="Google Shape;148;p2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643313" y="2571750"/>
            <a:ext cx="2152650" cy="215265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Рисунок156" id="149" name="Google Shape;149;p2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372225" y="3213100"/>
            <a:ext cx="2232025" cy="21637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 thruBlk="1"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