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7" r:id="rId2"/>
    <p:sldId id="271" r:id="rId3"/>
    <p:sldId id="273" r:id="rId4"/>
    <p:sldId id="278" r:id="rId5"/>
    <p:sldId id="280" r:id="rId6"/>
    <p:sldId id="275" r:id="rId7"/>
    <p:sldId id="276" r:id="rId8"/>
    <p:sldId id="262" r:id="rId9"/>
    <p:sldId id="263" r:id="rId10"/>
    <p:sldId id="264" r:id="rId11"/>
    <p:sldId id="265" r:id="rId12"/>
    <p:sldId id="266" r:id="rId13"/>
    <p:sldId id="282" r:id="rId14"/>
    <p:sldId id="284" r:id="rId15"/>
    <p:sldId id="285" r:id="rId16"/>
    <p:sldId id="286" r:id="rId17"/>
    <p:sldId id="287" r:id="rId18"/>
    <p:sldId id="28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717" autoAdjust="0"/>
  </p:normalViewPr>
  <p:slideViewPr>
    <p:cSldViewPr>
      <p:cViewPr>
        <p:scale>
          <a:sx n="100" d="100"/>
          <a:sy n="100" d="100"/>
        </p:scale>
        <p:origin x="-65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Rectangle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angle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angle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Rectangle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56" name="Rectangle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Rectangle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Rectangle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Rectangle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Freeform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Freeform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Freeform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Freeform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angle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angle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angle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Straight Connector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grpSp>
        <p:nvGrpSpPr>
          <p:cNvPr id="14" name="Group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Straight Connector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Straight Connector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Rectangle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B3ECE81-8C77-4F40-83D6-824F931C4CA2}" type="datetimeFigureOut">
              <a:rPr lang="ru-RU" smtClean="0"/>
              <a:pPr/>
              <a:t>25.01.2021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F9D65F97-8B91-4386-B995-FC0D4EBCBA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Arial Black" pitchFamily="34" charset="0"/>
              </a:rPr>
              <a:t>The theme of the lesson:</a:t>
            </a:r>
            <a:r>
              <a:rPr lang="ru-RU" b="1" u="sng" dirty="0" smtClean="0"/>
              <a:t> Экология: Загрязнение морей и океанов.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142976" y="2571743"/>
            <a:ext cx="70009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/>
              <a:t>The aim of the lesson: By the end of the lesson we will be able to discuss the problems of </a:t>
            </a:r>
            <a:endParaRPr lang="ru-RU" sz="40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4400"/>
          </a:xfrm>
        </p:spPr>
        <p:txBody>
          <a:bodyPr/>
          <a:lstStyle/>
          <a:p>
            <a:pPr algn="ctr"/>
            <a:r>
              <a:rPr lang="en-US" sz="4400" dirty="0" smtClean="0"/>
              <a:t>W</a:t>
            </a:r>
            <a:r>
              <a:rPr lang="ru-RU" sz="4400" dirty="0" smtClean="0"/>
              <a:t>aste water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5720" y="928671"/>
            <a:ext cx="8536812" cy="1285884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In</a:t>
            </a:r>
            <a:r>
              <a:rPr lang="en-US" dirty="0" smtClean="0"/>
              <a:t> </a:t>
            </a:r>
            <a:r>
              <a:rPr lang="ru-RU" dirty="0" smtClean="0"/>
              <a:t>addition to</a:t>
            </a:r>
            <a:r>
              <a:rPr lang="en-US" dirty="0" smtClean="0"/>
              <a:t> </a:t>
            </a:r>
            <a:r>
              <a:rPr lang="ru-RU" dirty="0" smtClean="0"/>
              <a:t>oil the most harmful waste includes </a:t>
            </a:r>
            <a:r>
              <a:rPr lang="ru-RU" sz="4000" u="sng" dirty="0" smtClean="0">
                <a:solidFill>
                  <a:srgbClr val="FFFF00"/>
                </a:solidFill>
              </a:rPr>
              <a:t>waste water</a:t>
            </a:r>
          </a:p>
          <a:p>
            <a:endParaRPr lang="ru-RU" dirty="0"/>
          </a:p>
        </p:txBody>
      </p:sp>
      <p:pic>
        <p:nvPicPr>
          <p:cNvPr id="7170" name="Picture 2" descr="D:\даник школа\A  pollution\pollution (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357430"/>
            <a:ext cx="4179123" cy="3714776"/>
          </a:xfrm>
          <a:prstGeom prst="rect">
            <a:avLst/>
          </a:prstGeom>
          <a:noFill/>
        </p:spPr>
      </p:pic>
      <p:pic>
        <p:nvPicPr>
          <p:cNvPr id="7171" name="Picture 3" descr="D:\даник школа\A  pollution\Water_polluti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4075143" cy="363538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14400"/>
          </a:xfrm>
        </p:spPr>
        <p:txBody>
          <a:bodyPr/>
          <a:lstStyle/>
          <a:p>
            <a:pPr algn="ctr"/>
            <a:r>
              <a:rPr lang="ru-RU" dirty="0" smtClean="0"/>
              <a:t>Metals and chemicals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857232"/>
            <a:ext cx="8358246" cy="142876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FFFF00"/>
                </a:solidFill>
              </a:rPr>
              <a:t>In recent years, the waters of </a:t>
            </a:r>
            <a:r>
              <a:rPr lang="ru-RU" dirty="0" err="1" smtClean="0">
                <a:solidFill>
                  <a:srgbClr val="FFFF00"/>
                </a:solidFill>
              </a:rPr>
              <a:t>the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oceans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err="1" smtClean="0">
                <a:solidFill>
                  <a:srgbClr val="FFFF00"/>
                </a:solidFill>
              </a:rPr>
              <a:t>increased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endParaRPr lang="en-US" dirty="0" smtClean="0">
              <a:solidFill>
                <a:srgbClr val="FFFF00"/>
              </a:solidFill>
            </a:endParaRPr>
          </a:p>
          <a:p>
            <a:pPr algn="ctr">
              <a:buNone/>
            </a:pPr>
            <a:r>
              <a:rPr lang="en-US" dirty="0" smtClean="0">
                <a:solidFill>
                  <a:srgbClr val="FFFF00"/>
                </a:solidFill>
              </a:rPr>
              <a:t>The </a:t>
            </a:r>
            <a:r>
              <a:rPr lang="ru-RU" dirty="0" err="1" smtClean="0">
                <a:solidFill>
                  <a:srgbClr val="FFFF00"/>
                </a:solidFill>
              </a:rPr>
              <a:t>amount</a:t>
            </a:r>
            <a:r>
              <a:rPr lang="ru-RU" dirty="0" smtClean="0">
                <a:solidFill>
                  <a:srgbClr val="FFFF00"/>
                </a:solidFill>
              </a:rPr>
              <a:t> of arsenic</a:t>
            </a:r>
          </a:p>
          <a:p>
            <a:endParaRPr lang="ru-RU" dirty="0"/>
          </a:p>
        </p:txBody>
      </p:sp>
      <p:pic>
        <p:nvPicPr>
          <p:cNvPr id="8194" name="Picture 2" descr="D:\даник школа\A  pollution\220px-Rio_tinto_river_CarolStoker_NASA_Ames_Research_Cen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000528" cy="4016401"/>
          </a:xfrm>
          <a:prstGeom prst="rect">
            <a:avLst/>
          </a:prstGeom>
          <a:noFill/>
        </p:spPr>
      </p:pic>
      <p:pic>
        <p:nvPicPr>
          <p:cNvPr id="8195" name="Picture 3" descr="D:\даник школа\A  pollution\edward-burtynsky-water-14-690x4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428868"/>
            <a:ext cx="4143404" cy="400052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88110"/>
          </a:xfrm>
        </p:spPr>
        <p:txBody>
          <a:bodyPr/>
          <a:lstStyle/>
          <a:p>
            <a:pPr algn="ctr"/>
            <a:r>
              <a:rPr lang="ru-RU" dirty="0" smtClean="0"/>
              <a:t>The risk to humans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596" y="857232"/>
            <a:ext cx="8536812" cy="135732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Contained in the wastewater pests breed in shellfish and </a:t>
            </a:r>
            <a:r>
              <a:rPr lang="ru-RU" dirty="0" err="1" smtClean="0"/>
              <a:t>cause</a:t>
            </a:r>
            <a:r>
              <a:rPr lang="ru-RU" dirty="0" smtClean="0"/>
              <a:t> </a:t>
            </a:r>
            <a:r>
              <a:rPr lang="ru-RU" dirty="0" err="1" smtClean="0"/>
              <a:t>numerous</a:t>
            </a:r>
            <a:r>
              <a:rPr lang="ru-RU" dirty="0" smtClean="0"/>
              <a:t> </a:t>
            </a:r>
            <a:r>
              <a:rPr lang="ru-RU" dirty="0" err="1" smtClean="0"/>
              <a:t>humans</a:t>
            </a:r>
            <a:r>
              <a:rPr lang="ru-RU" dirty="0" smtClean="0"/>
              <a:t> </a:t>
            </a:r>
            <a:r>
              <a:rPr lang="ru-RU" dirty="0" err="1" smtClean="0"/>
              <a:t>diseases</a:t>
            </a:r>
            <a:r>
              <a:rPr lang="en-US" dirty="0" smtClean="0"/>
              <a:t>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9218" name="Picture 2" descr="D:\даник школа\A  pollution\large-182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4000528" cy="4000528"/>
          </a:xfrm>
          <a:prstGeom prst="rect">
            <a:avLst/>
          </a:prstGeom>
          <a:noFill/>
        </p:spPr>
      </p:pic>
      <p:pic>
        <p:nvPicPr>
          <p:cNvPr id="9219" name="Picture 3" descr="D:\даник школа\A  pollution\n00180997-r-b-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28869"/>
            <a:ext cx="4086226" cy="401481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spli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214446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 smtClean="0">
                <a:latin typeface="Bookman Old Style" pitchFamily="18" charset="0"/>
              </a:rPr>
              <a:t>We can:</a:t>
            </a:r>
            <a:endParaRPr lang="ru-RU" sz="6000" b="1" dirty="0" smtClean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340237"/>
          </a:xfrm>
        </p:spPr>
        <p:txBody>
          <a:bodyPr>
            <a:normAutofit fontScale="92500" lnSpcReduction="20000"/>
          </a:bodyPr>
          <a:lstStyle/>
          <a:p>
            <a:r>
              <a:rPr lang="en-US" sz="5400" b="1" dirty="0" smtClean="0">
                <a:solidFill>
                  <a:srgbClr val="FFFF00"/>
                </a:solidFill>
              </a:rPr>
              <a:t>take our litter home with us.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 lvl="0"/>
            <a:r>
              <a:rPr lang="en-US" sz="5400" b="1" dirty="0" smtClean="0">
                <a:solidFill>
                  <a:srgbClr val="FFFF00"/>
                </a:solidFill>
              </a:rPr>
              <a:t> take other people’s litter home.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pPr lvl="0"/>
            <a:r>
              <a:rPr lang="en-US" sz="5400" b="1" dirty="0" smtClean="0">
                <a:solidFill>
                  <a:srgbClr val="FFFF00"/>
                </a:solidFill>
              </a:rPr>
              <a:t> organise a Beach Clean-up Day.</a:t>
            </a:r>
            <a:endParaRPr lang="ru-RU" sz="5400" b="1" dirty="0" smtClean="0">
              <a:solidFill>
                <a:srgbClr val="FFFF00"/>
              </a:solidFill>
            </a:endParaRP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76336"/>
          </a:xfrm>
        </p:spPr>
        <p:txBody>
          <a:bodyPr>
            <a:normAutofit/>
          </a:bodyPr>
          <a:lstStyle/>
          <a:p>
            <a:pPr algn="ctr"/>
            <a:r>
              <a:rPr lang="en-US" sz="6000" u="sng" dirty="0" smtClean="0">
                <a:solidFill>
                  <a:srgbClr val="FFFF00"/>
                </a:solidFill>
                <a:latin typeface="Algerian" pitchFamily="82" charset="0"/>
              </a:rPr>
              <a:t>Homework:</a:t>
            </a:r>
            <a:endParaRPr lang="ru-RU" sz="6000" u="sng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28802"/>
            <a:ext cx="8229600" cy="4197361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  <a:latin typeface="Bookman Old Style" pitchFamily="18" charset="0"/>
              </a:rPr>
              <a:t>SB, </a:t>
            </a:r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с. </a:t>
            </a:r>
            <a:r>
              <a:rPr lang="en-US" sz="5400" b="1" dirty="0" smtClean="0">
                <a:solidFill>
                  <a:schemeClr val="bg1"/>
                </a:solidFill>
                <a:latin typeface="Bookman Old Style" pitchFamily="18" charset="0"/>
              </a:rPr>
              <a:t>97,</a:t>
            </a:r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упр.</a:t>
            </a:r>
            <a:r>
              <a:rPr lang="en-US" sz="5400" b="1" dirty="0" smtClean="0">
                <a:solidFill>
                  <a:schemeClr val="bg1"/>
                </a:solidFill>
                <a:latin typeface="Bookman Old Style" pitchFamily="18" charset="0"/>
              </a:rPr>
              <a:t>4</a:t>
            </a:r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 </a:t>
            </a:r>
            <a:endParaRPr lang="en-US" sz="5400" b="1" dirty="0" smtClean="0">
              <a:solidFill>
                <a:schemeClr val="bg1"/>
              </a:solidFill>
              <a:latin typeface="Bookman Old Style" pitchFamily="18" charset="0"/>
            </a:endParaRPr>
          </a:p>
          <a:p>
            <a:r>
              <a:rPr lang="en-US" sz="5400" b="1" dirty="0" smtClean="0">
                <a:solidFill>
                  <a:schemeClr val="bg1"/>
                </a:solidFill>
                <a:latin typeface="Bookman Old Style" pitchFamily="18" charset="0"/>
              </a:rPr>
              <a:t>WB</a:t>
            </a:r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, Упр.</a:t>
            </a:r>
            <a:r>
              <a:rPr lang="en-US" sz="5400" b="1" dirty="0" smtClean="0">
                <a:solidFill>
                  <a:schemeClr val="bg1"/>
                </a:solidFill>
                <a:latin typeface="Bookman Old Style" pitchFamily="18" charset="0"/>
              </a:rPr>
              <a:t>2</a:t>
            </a:r>
            <a:r>
              <a:rPr lang="ru-RU" sz="5400" b="1" dirty="0" smtClean="0">
                <a:solidFill>
                  <a:schemeClr val="bg1"/>
                </a:solidFill>
                <a:latin typeface="Bookman Old Style" pitchFamily="18" charset="0"/>
              </a:rPr>
              <a:t>, с.42</a:t>
            </a:r>
          </a:p>
          <a:p>
            <a:r>
              <a:rPr lang="ru-RU" sz="4400" dirty="0" smtClean="0"/>
              <a:t> </a:t>
            </a:r>
            <a:endParaRPr lang="ru-RU" sz="4400" dirty="0"/>
          </a:p>
        </p:txBody>
      </p:sp>
      <p:pic>
        <p:nvPicPr>
          <p:cNvPr id="4" name="Рисунок 3" descr="Картинки по запросу картинка учительница англ. языка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929066"/>
            <a:ext cx="2282187" cy="2370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d00316_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4143380"/>
            <a:ext cx="2286016" cy="198596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785786" y="1428736"/>
            <a:ext cx="764386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 smtClean="0">
                <a:solidFill>
                  <a:srgbClr val="FFFF00"/>
                </a:solidFill>
                <a:latin typeface="Bookman Old Style" pitchFamily="18" charset="0"/>
              </a:rPr>
              <a:t>SB, </a:t>
            </a:r>
            <a:r>
              <a:rPr lang="ru-RU" sz="5400" b="1" dirty="0" smtClean="0">
                <a:solidFill>
                  <a:srgbClr val="FFFF00"/>
                </a:solidFill>
                <a:latin typeface="Bookman Old Style" pitchFamily="18" charset="0"/>
              </a:rPr>
              <a:t>с. </a:t>
            </a:r>
            <a:r>
              <a:rPr lang="en-US" sz="5400" b="1" dirty="0" smtClean="0">
                <a:solidFill>
                  <a:srgbClr val="FFFF00"/>
                </a:solidFill>
                <a:latin typeface="Bookman Old Style" pitchFamily="18" charset="0"/>
              </a:rPr>
              <a:t>97,</a:t>
            </a:r>
            <a:r>
              <a:rPr lang="ru-RU" sz="5400" b="1" dirty="0" smtClean="0">
                <a:solidFill>
                  <a:srgbClr val="FFFF00"/>
                </a:solidFill>
                <a:latin typeface="Bookman Old Style" pitchFamily="18" charset="0"/>
              </a:rPr>
              <a:t>упр.</a:t>
            </a:r>
            <a:r>
              <a:rPr lang="en-US" sz="5400" b="1" dirty="0" smtClean="0">
                <a:solidFill>
                  <a:srgbClr val="FFFF00"/>
                </a:solidFill>
                <a:latin typeface="Bookman Old Style" pitchFamily="18" charset="0"/>
              </a:rPr>
              <a:t>4</a:t>
            </a:r>
            <a:r>
              <a:rPr lang="ru-RU" sz="5400" b="1" dirty="0" smtClean="0">
                <a:solidFill>
                  <a:srgbClr val="FFFF00"/>
                </a:solidFill>
                <a:latin typeface="Bookman Old Style" pitchFamily="18" charset="0"/>
              </a:rPr>
              <a:t> </a:t>
            </a:r>
            <a:endParaRPr lang="en-US" sz="5400" b="1" dirty="0" smtClean="0">
              <a:solidFill>
                <a:srgbClr val="FFFF00"/>
              </a:solidFill>
              <a:latin typeface="Bookman Old Style" pitchFamily="18" charset="0"/>
            </a:endParaRPr>
          </a:p>
          <a:p>
            <a:r>
              <a:rPr lang="en-US" sz="5400" b="1" dirty="0" smtClean="0">
                <a:solidFill>
                  <a:srgbClr val="FFFF00"/>
                </a:solidFill>
                <a:latin typeface="Bookman Old Style" pitchFamily="18" charset="0"/>
              </a:rPr>
              <a:t>WB</a:t>
            </a:r>
            <a:r>
              <a:rPr lang="ru-RU" sz="5400" b="1" dirty="0" smtClean="0">
                <a:solidFill>
                  <a:srgbClr val="FFFF00"/>
                </a:solidFill>
                <a:latin typeface="Bookman Old Style" pitchFamily="18" charset="0"/>
              </a:rPr>
              <a:t>, Упр.</a:t>
            </a:r>
            <a:r>
              <a:rPr lang="en-US" sz="5400" b="1" dirty="0" smtClean="0">
                <a:solidFill>
                  <a:srgbClr val="FFFF00"/>
                </a:solidFill>
                <a:latin typeface="Bookman Old Style" pitchFamily="18" charset="0"/>
              </a:rPr>
              <a:t>2</a:t>
            </a:r>
            <a:r>
              <a:rPr lang="ru-RU" sz="5400" b="1" dirty="0" smtClean="0">
                <a:solidFill>
                  <a:srgbClr val="FFFF00"/>
                </a:solidFill>
                <a:latin typeface="Bookman Old Style" pitchFamily="18" charset="0"/>
              </a:rPr>
              <a:t>, с.42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75" y="2428875"/>
            <a:ext cx="7810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571875"/>
            <a:ext cx="7810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13" y="1285875"/>
            <a:ext cx="781050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Group 48"/>
          <p:cNvGraphicFramePr>
            <a:graphicFrameLocks noGrp="1"/>
          </p:cNvGraphicFramePr>
          <p:nvPr/>
        </p:nvGraphicFramePr>
        <p:xfrm>
          <a:off x="357188" y="4714875"/>
          <a:ext cx="2519362" cy="1152525"/>
        </p:xfrm>
        <a:graphic>
          <a:graphicData uri="http://schemas.openxmlformats.org/drawingml/2006/table">
            <a:tbl>
              <a:tblPr/>
              <a:tblGrid>
                <a:gridCol w="2519362"/>
              </a:tblGrid>
              <a:tr h="1152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tx2"/>
                        </a:buClr>
                        <a:buSzPct val="5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accent2"/>
                        </a:buClr>
                        <a:defRPr sz="200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defRPr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endParaRPr lang="ru-RU" sz="800" b="1" i="0" kern="1200" baseline="0" dirty="0" smtClean="0">
                        <a:solidFill>
                          <a:schemeClr val="tx1"/>
                        </a:solidFill>
                        <a:effectLst>
                          <a:outerShdw blurRad="50800" dist="38100" algn="tr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Arial" charset="0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lang="en-US" sz="2800" b="1" i="0" kern="1200" baseline="0" dirty="0" smtClean="0">
                          <a:solidFill>
                            <a:srgbClr val="000000"/>
                          </a:solidFill>
                          <a:effectLst/>
                          <a:latin typeface="Arial Black" pitchFamily="34" charset="0"/>
                          <a:ea typeface="+mn-ea"/>
                          <a:cs typeface="+mn-cs"/>
                        </a:rPr>
                        <a:t>I need help</a:t>
                      </a:r>
                      <a:endParaRPr kumimoji="0" lang="ru-RU" alt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 Black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FF"/>
                    </a:solidFill>
                  </a:tcPr>
                </a:tc>
              </a:tr>
            </a:tbl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857500" y="3571875"/>
            <a:ext cx="2286000" cy="1143000"/>
          </a:xfrm>
          <a:prstGeom prst="rect">
            <a:avLst/>
          </a:prstGeom>
          <a:solidFill>
            <a:srgbClr val="ABDB7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latin typeface="Arial Black" pitchFamily="34" charset="0"/>
              </a:rPr>
              <a:t>I have to revise it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0" y="2357438"/>
            <a:ext cx="3000375" cy="1357312"/>
          </a:xfrm>
          <a:prstGeom prst="rect">
            <a:avLst/>
          </a:prstGeom>
          <a:solidFill>
            <a:srgbClr val="F616C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sz="2800" b="1" dirty="0">
                <a:solidFill>
                  <a:schemeClr val="tx1"/>
                </a:solidFill>
                <a:latin typeface="Arial Black" pitchFamily="34" charset="0"/>
              </a:rPr>
              <a:t>I am sure of my knowledge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428625" y="428624"/>
            <a:ext cx="450056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 </a:t>
            </a:r>
            <a:r>
              <a:rPr lang="ru-RU" sz="4800" b="1" dirty="0">
                <a:solidFill>
                  <a:srgbClr val="FFFF00"/>
                </a:solidFill>
              </a:rPr>
              <a:t>«</a:t>
            </a:r>
            <a:r>
              <a:rPr lang="en-US" sz="4800" b="1" dirty="0">
                <a:solidFill>
                  <a:srgbClr val="FFFF00"/>
                </a:solidFill>
              </a:rPr>
              <a:t>Stairs of success</a:t>
            </a:r>
            <a:r>
              <a:rPr lang="ru-RU" sz="4800" b="1" dirty="0">
                <a:solidFill>
                  <a:srgbClr val="FFFF00"/>
                </a:solidFill>
              </a:rPr>
              <a:t>»</a:t>
            </a:r>
            <a:endParaRPr lang="ru-RU" sz="48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 animBg="1"/>
      <p:bldP spid="13" grpId="0" build="allAtOnce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069" y="276044"/>
            <a:ext cx="8383358" cy="628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192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sz="6000" u="sng" dirty="0" smtClean="0">
                <a:latin typeface="Algerian" pitchFamily="82" charset="0"/>
              </a:rPr>
              <a:t>Cinquain</a:t>
            </a:r>
            <a:endParaRPr lang="ru-RU" sz="6000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786346"/>
          </a:xfrm>
        </p:spPr>
        <p:txBody>
          <a:bodyPr>
            <a:norm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</a:rPr>
              <a:t>Sea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</a:rPr>
              <a:t>Blue, large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</a:rPr>
              <a:t>Storm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</a:rPr>
              <a:t>Exited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</a:rPr>
              <a:t>Much water</a:t>
            </a:r>
            <a:endParaRPr lang="ru-RU" sz="48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FF00"/>
                </a:solidFill>
              </a:rPr>
              <a:t>The goals of the lesson</a:t>
            </a:r>
            <a:r>
              <a:rPr lang="ru-RU" b="1" dirty="0" smtClean="0">
                <a:solidFill>
                  <a:srgbClr val="FFFF00"/>
                </a:solidFill>
              </a:rPr>
              <a:t>: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1357299"/>
            <a:ext cx="7929618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/>
              <a:t>1. </a:t>
            </a:r>
            <a:r>
              <a:rPr lang="en-US" sz="4000" dirty="0" smtClean="0"/>
              <a:t>New words</a:t>
            </a:r>
          </a:p>
          <a:p>
            <a:r>
              <a:rPr lang="en-US" sz="4000" dirty="0" smtClean="0"/>
              <a:t>2. Listening the text</a:t>
            </a:r>
            <a:r>
              <a:rPr lang="en-US" sz="4000" b="1" dirty="0" smtClean="0">
                <a:latin typeface="Arial Black" pitchFamily="34" charset="0"/>
              </a:rPr>
              <a:t> </a:t>
            </a:r>
            <a:r>
              <a:rPr lang="en-US" sz="4000" b="1" dirty="0" smtClean="0">
                <a:solidFill>
                  <a:srgbClr val="FFFF00"/>
                </a:solidFill>
                <a:latin typeface="Arial Black" pitchFamily="34" charset="0"/>
              </a:rPr>
              <a:t>“</a:t>
            </a:r>
            <a:r>
              <a:rPr lang="en-US" sz="4000" b="1" dirty="0" smtClean="0">
                <a:solidFill>
                  <a:srgbClr val="FFFF00"/>
                </a:solidFill>
                <a:latin typeface="Segoe Script" pitchFamily="66" charset="0"/>
              </a:rPr>
              <a:t>Marine litter”</a:t>
            </a:r>
            <a:r>
              <a:rPr lang="en-US" sz="4000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sz="4000" dirty="0" smtClean="0"/>
              <a:t>3. Make proposals to improve the situation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0496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Bookman Old Style" pitchFamily="18" charset="0"/>
              </a:rPr>
              <a:t/>
            </a:r>
            <a:br>
              <a:rPr lang="en-US" b="1" dirty="0" smtClean="0">
                <a:latin typeface="Bookman Old Style" pitchFamily="18" charset="0"/>
              </a:rPr>
            </a:br>
            <a:r>
              <a:rPr lang="en-US" sz="5300" b="1" dirty="0" smtClean="0">
                <a:latin typeface="Bookman Old Style" pitchFamily="18" charset="0"/>
              </a:rPr>
              <a:t>Imagine the scene…</a:t>
            </a:r>
            <a:endParaRPr lang="ru-RU" sz="5300" b="1" dirty="0">
              <a:solidFill>
                <a:srgbClr val="FFFF00"/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025897"/>
          </a:xfrm>
        </p:spPr>
        <p:txBody>
          <a:bodyPr>
            <a:normAutofit/>
          </a:bodyPr>
          <a:lstStyle/>
          <a:p>
            <a:r>
              <a:rPr lang="en-US" sz="5400" b="1" i="1" dirty="0" smtClean="0"/>
              <a:t>I’m sitting on a beach</a:t>
            </a:r>
            <a:endParaRPr lang="ru-RU" sz="5400" b="1" i="1" dirty="0" smtClean="0"/>
          </a:p>
          <a:p>
            <a:pPr lvl="0"/>
            <a:r>
              <a:rPr lang="ru-RU" sz="4800" b="1" i="1" dirty="0" smtClean="0"/>
              <a:t>…</a:t>
            </a:r>
            <a:r>
              <a:rPr lang="en-US" sz="4800" b="1" i="1" dirty="0" smtClean="0"/>
              <a:t> enjoying the </a:t>
            </a:r>
            <a:r>
              <a:rPr lang="ru-RU" sz="4800" b="1" i="1" dirty="0" smtClean="0"/>
              <a:t>…</a:t>
            </a:r>
            <a:endParaRPr lang="ru-RU" sz="4800" b="1" dirty="0" smtClean="0"/>
          </a:p>
          <a:p>
            <a:pPr lvl="0"/>
            <a:r>
              <a:rPr lang="en-US" sz="4800" b="1" i="1" dirty="0" smtClean="0"/>
              <a:t>The weather is </a:t>
            </a:r>
            <a:r>
              <a:rPr lang="ru-RU" sz="4800" b="1" i="1" dirty="0" smtClean="0"/>
              <a:t>…</a:t>
            </a:r>
            <a:r>
              <a:rPr lang="en-US" sz="4800" b="1" i="1" dirty="0" smtClean="0"/>
              <a:t>.</a:t>
            </a:r>
            <a:endParaRPr lang="ru-RU" sz="4800" b="1" dirty="0" smtClean="0"/>
          </a:p>
          <a:p>
            <a:pPr lvl="0"/>
            <a:r>
              <a:rPr lang="en-US" sz="4400" b="1" i="1" dirty="0" smtClean="0"/>
              <a:t>I feel </a:t>
            </a:r>
            <a:r>
              <a:rPr lang="ru-RU" sz="4400" b="1" i="1" dirty="0" smtClean="0"/>
              <a:t>…</a:t>
            </a:r>
            <a:endParaRPr lang="ru-RU" sz="44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What can you see in the sea?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197493"/>
          </a:xfrm>
        </p:spPr>
        <p:txBody>
          <a:bodyPr>
            <a:normAutofit fontScale="85000" lnSpcReduction="20000"/>
          </a:bodyPr>
          <a:lstStyle/>
          <a:p>
            <a:r>
              <a:rPr lang="en-US" sz="4400" b="1" i="1" dirty="0" smtClean="0">
                <a:solidFill>
                  <a:srgbClr val="FFFF00"/>
                </a:solidFill>
              </a:rPr>
              <a:t>broken glass</a:t>
            </a:r>
            <a:r>
              <a:rPr lang="en-US" sz="4400" i="1" dirty="0" smtClean="0">
                <a:solidFill>
                  <a:srgbClr val="FFFF00"/>
                </a:solidFill>
              </a:rPr>
              <a:t> —</a:t>
            </a:r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 fishing net</a:t>
            </a:r>
            <a:r>
              <a:rPr lang="en-US" sz="4400" i="1" dirty="0" smtClean="0">
                <a:solidFill>
                  <a:srgbClr val="FFFF00"/>
                </a:solidFill>
              </a:rPr>
              <a:t> —</a:t>
            </a:r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 drinks cans</a:t>
            </a:r>
            <a:r>
              <a:rPr lang="en-US" sz="4400" i="1" dirty="0" smtClean="0">
                <a:solidFill>
                  <a:srgbClr val="FFFF00"/>
                </a:solidFill>
              </a:rPr>
              <a:t> —</a:t>
            </a:r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 plastic bags</a:t>
            </a:r>
            <a:r>
              <a:rPr lang="en-US" sz="4400" i="1" dirty="0" smtClean="0">
                <a:solidFill>
                  <a:srgbClr val="FFFF00"/>
                </a:solidFill>
              </a:rPr>
              <a:t> —</a:t>
            </a: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plastic buckets &amp; spades</a:t>
            </a:r>
            <a:r>
              <a:rPr lang="en-US" sz="4400" i="1" dirty="0" smtClean="0">
                <a:solidFill>
                  <a:srgbClr val="FFFF00"/>
                </a:solidFill>
              </a:rPr>
              <a:t> — People use them to build</a:t>
            </a: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beach balls</a:t>
            </a:r>
            <a:r>
              <a:rPr lang="en-US" sz="4400" i="1" dirty="0" smtClean="0">
                <a:solidFill>
                  <a:srgbClr val="FFFF00"/>
                </a:solidFill>
              </a:rPr>
              <a:t> —</a:t>
            </a:r>
            <a:endParaRPr lang="ru-RU" sz="4400" dirty="0" smtClean="0">
              <a:solidFill>
                <a:srgbClr val="FFFF00"/>
              </a:solidFill>
            </a:endParaRP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food wrappers </a:t>
            </a:r>
            <a:r>
              <a:rPr lang="en-US" sz="4400" i="1" dirty="0" smtClean="0">
                <a:solidFill>
                  <a:srgbClr val="FFFF00"/>
                </a:solidFill>
              </a:rPr>
              <a:t>—…leave them…</a:t>
            </a:r>
          </a:p>
          <a:p>
            <a:r>
              <a:rPr lang="en-US" sz="4400" b="1" i="1" dirty="0" smtClean="0">
                <a:solidFill>
                  <a:srgbClr val="FFFF00"/>
                </a:solidFill>
              </a:rPr>
              <a:t>cigarette ends </a:t>
            </a:r>
            <a:r>
              <a:rPr lang="en-US" sz="4400" i="1" dirty="0" smtClean="0">
                <a:solidFill>
                  <a:srgbClr val="FFFF00"/>
                </a:solidFill>
              </a:rPr>
              <a:t>—</a:t>
            </a:r>
            <a:endParaRPr lang="ru-RU" sz="44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Dirty beach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857916"/>
          </a:xfrm>
        </p:spPr>
        <p:txBody>
          <a:bodyPr>
            <a:noAutofit/>
          </a:bodyPr>
          <a:lstStyle/>
          <a:p>
            <a:r>
              <a:rPr lang="en-US" sz="3000" b="1" i="1" dirty="0" smtClean="0">
                <a:solidFill>
                  <a:srgbClr val="FFFF00"/>
                </a:solidFill>
              </a:rPr>
              <a:t>broken glass</a:t>
            </a:r>
            <a:r>
              <a:rPr lang="en-US" sz="3000" i="1" dirty="0" smtClean="0">
                <a:solidFill>
                  <a:srgbClr val="FFFF00"/>
                </a:solidFill>
              </a:rPr>
              <a:t> </a:t>
            </a:r>
            <a:r>
              <a:rPr lang="en-US" sz="3000" i="1" dirty="0" smtClean="0"/>
              <a:t>- There might be broken glass in the sand, It would be very dangerous for the people</a:t>
            </a:r>
            <a:endParaRPr lang="ru-RU" sz="3000" dirty="0" smtClean="0"/>
          </a:p>
          <a:p>
            <a:r>
              <a:rPr lang="en-US" sz="3000" b="1" i="1" dirty="0" smtClean="0">
                <a:solidFill>
                  <a:srgbClr val="FFFF00"/>
                </a:solidFill>
              </a:rPr>
              <a:t> fishing net</a:t>
            </a:r>
            <a:r>
              <a:rPr lang="en-US" sz="3000" i="1" dirty="0" smtClean="0">
                <a:solidFill>
                  <a:srgbClr val="FFFF00"/>
                </a:solidFill>
              </a:rPr>
              <a:t> - </a:t>
            </a:r>
            <a:r>
              <a:rPr lang="en-US" sz="3000" i="1" dirty="0" smtClean="0"/>
              <a:t>Sometimes you can find pieces of fishing nets on the beach. They can </a:t>
            </a:r>
            <a:r>
              <a:rPr lang="en-US" sz="3000" b="1" i="1" dirty="0" smtClean="0"/>
              <a:t>injure</a:t>
            </a:r>
            <a:r>
              <a:rPr lang="en-US" sz="3000" i="1" dirty="0" smtClean="0"/>
              <a:t> animals</a:t>
            </a:r>
            <a:endParaRPr lang="ru-RU" sz="3000" dirty="0" smtClean="0"/>
          </a:p>
          <a:p>
            <a:r>
              <a:rPr lang="en-US" sz="3000" b="1" i="1" dirty="0" smtClean="0"/>
              <a:t> </a:t>
            </a:r>
            <a:r>
              <a:rPr lang="en-US" sz="3000" b="1" i="1" dirty="0" smtClean="0">
                <a:solidFill>
                  <a:srgbClr val="FFFF00"/>
                </a:solidFill>
              </a:rPr>
              <a:t>drinks cans</a:t>
            </a:r>
            <a:r>
              <a:rPr lang="en-US" sz="3000" i="1" dirty="0" smtClean="0">
                <a:solidFill>
                  <a:srgbClr val="FFFF00"/>
                </a:solidFill>
              </a:rPr>
              <a:t> - </a:t>
            </a:r>
            <a:r>
              <a:rPr lang="en-US" sz="3000" i="1" dirty="0" smtClean="0"/>
              <a:t>People drink soft drinks from cans and not everyone throws them in the bin</a:t>
            </a:r>
            <a:endParaRPr lang="ru-RU" sz="3000" dirty="0" smtClean="0"/>
          </a:p>
          <a:p>
            <a:r>
              <a:rPr lang="en-US" sz="3000" b="1" i="1" dirty="0" smtClean="0">
                <a:solidFill>
                  <a:srgbClr val="FFFF00"/>
                </a:solidFill>
              </a:rPr>
              <a:t> plastic bags</a:t>
            </a:r>
            <a:r>
              <a:rPr lang="en-US" sz="3000" i="1" dirty="0" smtClean="0">
                <a:solidFill>
                  <a:srgbClr val="FFFF00"/>
                </a:solidFill>
              </a:rPr>
              <a:t> </a:t>
            </a:r>
            <a:r>
              <a:rPr lang="en-US" sz="3000" i="1" dirty="0" smtClean="0"/>
              <a:t>— People bring food in plastic bags. If they leave them they are dangerous to animals</a:t>
            </a:r>
          </a:p>
          <a:p>
            <a:r>
              <a:rPr lang="en-US" sz="3000" b="1" i="1" dirty="0" smtClean="0">
                <a:solidFill>
                  <a:srgbClr val="FFFF00"/>
                </a:solidFill>
              </a:rPr>
              <a:t>plastic buckets &amp; spades</a:t>
            </a:r>
            <a:r>
              <a:rPr lang="en-US" sz="3000" i="1" dirty="0" smtClean="0">
                <a:solidFill>
                  <a:srgbClr val="FFFF00"/>
                </a:solidFill>
              </a:rPr>
              <a:t> </a:t>
            </a:r>
            <a:r>
              <a:rPr lang="en-US" sz="3000" i="1" dirty="0" smtClean="0"/>
              <a:t>— Children use them to build sand castles</a:t>
            </a:r>
          </a:p>
          <a:p>
            <a:r>
              <a:rPr lang="en-US" sz="3000" b="1" i="1" u="sng" dirty="0" smtClean="0">
                <a:solidFill>
                  <a:srgbClr val="FFFF00"/>
                </a:solidFill>
              </a:rPr>
              <a:t>All that make the beach look very dirt</a:t>
            </a:r>
            <a:r>
              <a:rPr lang="en-US" sz="3000" b="1" i="1" u="sng" dirty="0" smtClean="0"/>
              <a:t>y.</a:t>
            </a:r>
            <a:endParaRPr lang="ru-RU" sz="3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333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Words in bold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FF00"/>
                </a:solidFill>
              </a:rPr>
              <a:t>wrappers: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paper or plastic that covers something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buckets: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a container that can hold water or sand, for example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drains: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(noun) hole down which waste water goes (</a:t>
            </a:r>
            <a:r>
              <a:rPr lang="ru-RU" i="1" dirty="0" smtClean="0"/>
              <a:t>канализация)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seals: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type of mammal that live in the sea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sea lions: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type of sea mammal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curious: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inquisitive</a:t>
            </a:r>
            <a:r>
              <a:rPr lang="ru-RU" i="1" dirty="0" smtClean="0"/>
              <a:t> (любопытный)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jellyfish: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type of marine creature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63092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latin typeface="Algerian" pitchFamily="82" charset="0"/>
              </a:rPr>
              <a:t>Words in bold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214974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fill up – </a:t>
            </a:r>
            <a:r>
              <a:rPr lang="en-US" dirty="0" smtClean="0"/>
              <a:t>makes it full</a:t>
            </a:r>
            <a:endParaRPr lang="ru-RU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threatened – </a:t>
            </a:r>
            <a:r>
              <a:rPr lang="en-US" dirty="0" smtClean="0"/>
              <a:t>facing danger</a:t>
            </a:r>
            <a:endParaRPr lang="ru-RU" dirty="0" smtClean="0"/>
          </a:p>
          <a:p>
            <a:r>
              <a:rPr lang="en-US" b="1" dirty="0" smtClean="0">
                <a:solidFill>
                  <a:srgbClr val="FFFF00"/>
                </a:solidFill>
              </a:rPr>
              <a:t>endangered species </a:t>
            </a:r>
            <a:r>
              <a:rPr lang="en-US" b="1" dirty="0" smtClean="0">
                <a:solidFill>
                  <a:srgbClr val="FFFF00"/>
                </a:solidFill>
              </a:rPr>
              <a:t>–</a:t>
            </a:r>
            <a:r>
              <a:rPr lang="en-US" i="1" dirty="0" smtClean="0"/>
              <a:t>types of creatures which are in danger of becoming extinct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b="1" i="1" dirty="0" smtClean="0">
                <a:solidFill>
                  <a:srgbClr val="FFFF00"/>
                </a:solidFill>
              </a:rPr>
              <a:t>injury: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type of damage to the body causing litter</a:t>
            </a:r>
            <a:r>
              <a:rPr lang="en-US" i="1" dirty="0" smtClean="0">
                <a:solidFill>
                  <a:srgbClr val="FFFF00"/>
                </a:solidFill>
              </a:rPr>
              <a:t>.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en-US" b="1" i="1" dirty="0" smtClean="0">
                <a:solidFill>
                  <a:srgbClr val="FFFF00"/>
                </a:solidFill>
              </a:rPr>
              <a:t>turtles: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type of reptile that live in the sea; has a large shell on its back</a:t>
            </a:r>
            <a:endParaRPr lang="ru-RU" dirty="0" smtClean="0"/>
          </a:p>
          <a:p>
            <a:r>
              <a:rPr lang="en-US" b="1" i="1" dirty="0" smtClean="0">
                <a:solidFill>
                  <a:srgbClr val="FFFF00"/>
                </a:solidFill>
              </a:rPr>
              <a:t>propellers</a:t>
            </a:r>
            <a:r>
              <a:rPr lang="en-US" b="1" i="1" dirty="0" smtClean="0">
                <a:solidFill>
                  <a:srgbClr val="FFFF00"/>
                </a:solidFill>
              </a:rPr>
              <a:t>:</a:t>
            </a:r>
            <a:r>
              <a:rPr lang="en-US" i="1" dirty="0" smtClean="0">
                <a:solidFill>
                  <a:srgbClr val="FFFF00"/>
                </a:solidFill>
              </a:rPr>
              <a:t> </a:t>
            </a:r>
            <a:r>
              <a:rPr lang="en-US" i="1" dirty="0" smtClean="0"/>
              <a:t>device with blades which enables a boat or ship to move causing litt</a:t>
            </a:r>
            <a:r>
              <a:rPr lang="en-US" i="1" dirty="0" smtClean="0">
                <a:solidFill>
                  <a:srgbClr val="FFFF00"/>
                </a:solidFill>
              </a:rPr>
              <a:t>er.</a:t>
            </a:r>
            <a:endParaRPr lang="ru-RU" dirty="0" smtClean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W</a:t>
            </a:r>
            <a:r>
              <a:rPr lang="ru-RU" dirty="0" smtClean="0"/>
              <a:t>ater pollution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0034" y="1285860"/>
            <a:ext cx="4038600" cy="452596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en-US" dirty="0" smtClean="0"/>
              <a:t>R</a:t>
            </a:r>
            <a:r>
              <a:rPr lang="ru-RU" dirty="0" err="1" smtClean="0"/>
              <a:t>ivers</a:t>
            </a:r>
            <a:r>
              <a:rPr lang="en-US" dirty="0" smtClean="0"/>
              <a:t> </a:t>
            </a:r>
            <a:r>
              <a:rPr lang="ru-RU" dirty="0" smtClean="0"/>
              <a:t> flowing into </a:t>
            </a:r>
            <a:r>
              <a:rPr lang="en-US" dirty="0" smtClean="0"/>
              <a:t> </a:t>
            </a:r>
            <a:r>
              <a:rPr lang="ru-RU" dirty="0" smtClean="0"/>
              <a:t>the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sea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 </a:t>
            </a:r>
            <a:r>
              <a:rPr lang="ru-RU" dirty="0" err="1" smtClean="0"/>
              <a:t>carry</a:t>
            </a:r>
            <a:r>
              <a:rPr lang="ru-RU" dirty="0" smtClean="0"/>
              <a:t> various </a:t>
            </a:r>
            <a:r>
              <a:rPr lang="en-US" dirty="0" smtClean="0"/>
              <a:t> </a:t>
            </a:r>
            <a:r>
              <a:rPr lang="ru-RU" dirty="0" smtClean="0"/>
              <a:t>pollutants.</a:t>
            </a:r>
            <a:r>
              <a:rPr lang="en-US" dirty="0" smtClean="0"/>
              <a:t> </a:t>
            </a:r>
            <a:r>
              <a:rPr lang="ru-RU" dirty="0" smtClean="0"/>
              <a:t> As </a:t>
            </a:r>
            <a:r>
              <a:rPr lang="en-US" dirty="0" smtClean="0"/>
              <a:t> </a:t>
            </a:r>
            <a:r>
              <a:rPr lang="ru-RU" dirty="0" smtClean="0"/>
              <a:t>a result,</a:t>
            </a:r>
            <a:r>
              <a:rPr lang="en-US" dirty="0" smtClean="0"/>
              <a:t> </a:t>
            </a:r>
            <a:r>
              <a:rPr lang="ru-RU" dirty="0" smtClean="0"/>
              <a:t> the</a:t>
            </a:r>
            <a:r>
              <a:rPr lang="en-US" dirty="0" smtClean="0"/>
              <a:t> </a:t>
            </a:r>
            <a:r>
              <a:rPr lang="ru-RU" dirty="0" smtClean="0"/>
              <a:t> ocean</a:t>
            </a:r>
            <a:r>
              <a:rPr lang="en-US" dirty="0" smtClean="0"/>
              <a:t> </a:t>
            </a:r>
            <a:r>
              <a:rPr lang="ru-RU" dirty="0" smtClean="0"/>
              <a:t> becomes</a:t>
            </a:r>
            <a:r>
              <a:rPr lang="en-US" dirty="0" smtClean="0"/>
              <a:t> </a:t>
            </a:r>
            <a:r>
              <a:rPr lang="ru-RU" dirty="0" smtClean="0"/>
              <a:t> a place </a:t>
            </a:r>
            <a:r>
              <a:rPr lang="en-US" dirty="0" smtClean="0"/>
              <a:t> </a:t>
            </a:r>
            <a:r>
              <a:rPr lang="ru-RU" dirty="0" smtClean="0"/>
              <a:t>of</a:t>
            </a:r>
            <a:r>
              <a:rPr lang="en-US" dirty="0" smtClean="0"/>
              <a:t> </a:t>
            </a:r>
            <a:r>
              <a:rPr lang="ru-RU" dirty="0" smtClean="0"/>
              <a:t> relief</a:t>
            </a:r>
            <a:r>
              <a:rPr lang="en-US" dirty="0" smtClean="0"/>
              <a:t> </a:t>
            </a:r>
            <a:r>
              <a:rPr lang="ru-RU" dirty="0" smtClean="0"/>
              <a:t> that</a:t>
            </a:r>
            <a:r>
              <a:rPr lang="en-US" dirty="0" smtClean="0"/>
              <a:t> </a:t>
            </a:r>
            <a:r>
              <a:rPr lang="ru-RU" dirty="0" smtClean="0"/>
              <a:t> a "cocktail" </a:t>
            </a:r>
            <a:r>
              <a:rPr lang="en-US" dirty="0" smtClean="0"/>
              <a:t> </a:t>
            </a:r>
            <a:r>
              <a:rPr lang="ru-RU" dirty="0" smtClean="0"/>
              <a:t>of </a:t>
            </a:r>
            <a:r>
              <a:rPr lang="en-US" dirty="0" smtClean="0"/>
              <a:t> </a:t>
            </a:r>
            <a:r>
              <a:rPr lang="ru-RU" dirty="0" err="1" smtClean="0"/>
              <a:t>toxins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en-US" dirty="0" smtClean="0"/>
              <a:t>            </a:t>
            </a:r>
            <a:r>
              <a:rPr lang="ru-RU" dirty="0" smtClean="0"/>
              <a:t>Petroleum</a:t>
            </a:r>
            <a:r>
              <a:rPr lang="en-US" dirty="0" smtClean="0"/>
              <a:t> </a:t>
            </a:r>
            <a:r>
              <a:rPr lang="ru-RU" dirty="0" smtClean="0"/>
              <a:t> and</a:t>
            </a:r>
            <a:r>
              <a:rPr lang="en-US" dirty="0" smtClean="0"/>
              <a:t> </a:t>
            </a:r>
            <a:r>
              <a:rPr lang="ru-RU" dirty="0" smtClean="0"/>
              <a:t> petroleum products</a:t>
            </a:r>
            <a:r>
              <a:rPr lang="en-US" dirty="0" smtClean="0"/>
              <a:t> </a:t>
            </a:r>
            <a:r>
              <a:rPr lang="ru-RU" dirty="0" smtClean="0"/>
              <a:t> - </a:t>
            </a:r>
            <a:r>
              <a:rPr lang="en-US" dirty="0" smtClean="0"/>
              <a:t> </a:t>
            </a:r>
            <a:r>
              <a:rPr lang="ru-RU" dirty="0" smtClean="0"/>
              <a:t>the</a:t>
            </a:r>
            <a:r>
              <a:rPr lang="en-US" dirty="0" smtClean="0"/>
              <a:t> </a:t>
            </a:r>
            <a:r>
              <a:rPr lang="ru-RU" dirty="0" smtClean="0"/>
              <a:t> main pollutants </a:t>
            </a:r>
            <a:r>
              <a:rPr lang="en-US" dirty="0" smtClean="0"/>
              <a:t> </a:t>
            </a:r>
            <a:r>
              <a:rPr lang="ru-RU" dirty="0" smtClean="0"/>
              <a:t>of</a:t>
            </a:r>
            <a:r>
              <a:rPr lang="en-US" dirty="0" smtClean="0"/>
              <a:t> </a:t>
            </a:r>
            <a:r>
              <a:rPr lang="ru-RU" dirty="0" smtClean="0"/>
              <a:t> the</a:t>
            </a:r>
            <a:r>
              <a:rPr lang="en-US" dirty="0" smtClean="0"/>
              <a:t> </a:t>
            </a:r>
            <a:r>
              <a:rPr lang="ru-RU" dirty="0" smtClean="0"/>
              <a:t> oceans, but the </a:t>
            </a:r>
            <a:r>
              <a:rPr lang="en-US" dirty="0" smtClean="0"/>
              <a:t> </a:t>
            </a:r>
            <a:r>
              <a:rPr lang="ru-RU" dirty="0" smtClean="0"/>
              <a:t>harm</a:t>
            </a:r>
            <a:r>
              <a:rPr lang="en-US" dirty="0" smtClean="0"/>
              <a:t> </a:t>
            </a:r>
            <a:r>
              <a:rPr lang="ru-RU" dirty="0" smtClean="0"/>
              <a:t> they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cause</a:t>
            </a:r>
            <a:r>
              <a:rPr lang="ru-RU" dirty="0" smtClean="0"/>
              <a:t> </a:t>
            </a:r>
            <a:r>
              <a:rPr lang="en-US" dirty="0" smtClean="0"/>
              <a:t>is practically the same as </a:t>
            </a:r>
            <a:r>
              <a:rPr lang="ru-RU" dirty="0" err="1" smtClean="0"/>
              <a:t>household</a:t>
            </a:r>
            <a:r>
              <a:rPr lang="en-US" dirty="0" smtClean="0"/>
              <a:t> </a:t>
            </a:r>
            <a:r>
              <a:rPr lang="ru-RU" dirty="0" smtClean="0"/>
              <a:t> garbage and</a:t>
            </a:r>
            <a:r>
              <a:rPr lang="en-US" dirty="0" smtClean="0"/>
              <a:t> </a:t>
            </a:r>
            <a:r>
              <a:rPr lang="ru-RU" dirty="0" smtClean="0"/>
              <a:t> air</a:t>
            </a:r>
            <a:r>
              <a:rPr lang="en-US" dirty="0" smtClean="0"/>
              <a:t> </a:t>
            </a:r>
            <a:r>
              <a:rPr lang="ru-RU" dirty="0" smtClean="0"/>
              <a:t> pollution.</a:t>
            </a:r>
          </a:p>
          <a:p>
            <a:endParaRPr lang="ru-RU" dirty="0"/>
          </a:p>
        </p:txBody>
      </p:sp>
      <p:pic>
        <p:nvPicPr>
          <p:cNvPr id="5122" name="Picture 2" descr="D:\даник школа\A  pollution\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4116920" cy="394494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914400"/>
          </a:xfrm>
        </p:spPr>
        <p:txBody>
          <a:bodyPr/>
          <a:lstStyle/>
          <a:p>
            <a:pPr algn="ctr"/>
            <a:r>
              <a:rPr lang="en-US" sz="3600" dirty="0" smtClean="0"/>
              <a:t>E</a:t>
            </a:r>
            <a:r>
              <a:rPr lang="ru-RU" sz="3600" dirty="0" smtClean="0"/>
              <a:t>nvironmental disasters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7158" y="642918"/>
            <a:ext cx="7929650" cy="1571636"/>
          </a:xfrm>
        </p:spPr>
        <p:txBody>
          <a:bodyPr>
            <a:noAutofit/>
          </a:bodyPr>
          <a:lstStyle/>
          <a:p>
            <a:pPr algn="ctr">
              <a:lnSpc>
                <a:spcPct val="120000"/>
              </a:lnSpc>
              <a:buNone/>
            </a:pPr>
            <a:r>
              <a:rPr lang="en-US" sz="2000" dirty="0" smtClean="0"/>
              <a:t>                </a:t>
            </a:r>
            <a:r>
              <a:rPr lang="ru-RU" sz="3200" dirty="0" smtClean="0"/>
              <a:t>All </a:t>
            </a:r>
            <a:r>
              <a:rPr lang="en-US" sz="3200" dirty="0" smtClean="0"/>
              <a:t> </a:t>
            </a:r>
            <a:r>
              <a:rPr lang="ru-RU" sz="3200" dirty="0" smtClean="0"/>
              <a:t>serious </a:t>
            </a:r>
            <a:r>
              <a:rPr lang="en-US" sz="3200" dirty="0" smtClean="0"/>
              <a:t> </a:t>
            </a:r>
            <a:r>
              <a:rPr lang="ru-RU" sz="3200" dirty="0" smtClean="0"/>
              <a:t>cases </a:t>
            </a:r>
            <a:r>
              <a:rPr lang="en-US" sz="3200" dirty="0" smtClean="0"/>
              <a:t> </a:t>
            </a:r>
            <a:r>
              <a:rPr lang="ru-RU" sz="3200" dirty="0" smtClean="0"/>
              <a:t>of</a:t>
            </a:r>
            <a:r>
              <a:rPr lang="en-US" sz="3200" dirty="0" smtClean="0"/>
              <a:t> </a:t>
            </a:r>
            <a:r>
              <a:rPr lang="ru-RU" sz="3200" dirty="0" smtClean="0"/>
              <a:t> ocean</a:t>
            </a:r>
            <a:r>
              <a:rPr lang="en-US" sz="3200" dirty="0" smtClean="0"/>
              <a:t> </a:t>
            </a:r>
            <a:r>
              <a:rPr lang="ru-RU" sz="3200" dirty="0" smtClean="0"/>
              <a:t> pollution </a:t>
            </a:r>
            <a:r>
              <a:rPr lang="en-US" sz="3200" dirty="0" smtClean="0"/>
              <a:t> </a:t>
            </a:r>
            <a:r>
              <a:rPr lang="ru-RU" sz="3200" dirty="0" smtClean="0"/>
              <a:t>associated </a:t>
            </a:r>
            <a:r>
              <a:rPr lang="en-US" sz="3200" dirty="0" smtClean="0"/>
              <a:t> </a:t>
            </a:r>
            <a:r>
              <a:rPr lang="ru-RU" sz="3200" dirty="0" smtClean="0"/>
              <a:t>with </a:t>
            </a:r>
            <a:r>
              <a:rPr lang="en-US" sz="3200" dirty="0" smtClean="0"/>
              <a:t> </a:t>
            </a:r>
            <a:r>
              <a:rPr lang="ru-RU" sz="3200" dirty="0" smtClean="0"/>
              <a:t>oil. </a:t>
            </a:r>
            <a:r>
              <a:rPr lang="ru-RU" sz="3200" dirty="0" err="1" smtClean="0"/>
              <a:t>annually</a:t>
            </a:r>
            <a:r>
              <a:rPr lang="en-US" sz="3200" dirty="0" smtClean="0"/>
              <a:t> </a:t>
            </a:r>
            <a:r>
              <a:rPr lang="ru-RU" sz="3200" dirty="0" smtClean="0"/>
              <a:t> </a:t>
            </a:r>
            <a:r>
              <a:rPr lang="ru-RU" sz="3200" dirty="0" err="1" smtClean="0"/>
              <a:t>dropped</a:t>
            </a:r>
            <a:r>
              <a:rPr lang="ru-RU" sz="3200" dirty="0" smtClean="0"/>
              <a:t> </a:t>
            </a:r>
            <a:r>
              <a:rPr lang="en-US" sz="3200" dirty="0" smtClean="0"/>
              <a:t> </a:t>
            </a:r>
            <a:r>
              <a:rPr lang="ru-RU" sz="3200" dirty="0" smtClean="0"/>
              <a:t>from </a:t>
            </a:r>
            <a:r>
              <a:rPr lang="en-US" sz="3200" dirty="0" smtClean="0"/>
              <a:t> </a:t>
            </a:r>
            <a:r>
              <a:rPr lang="ru-RU" sz="3200" dirty="0" smtClean="0"/>
              <a:t>8 </a:t>
            </a:r>
            <a:r>
              <a:rPr lang="en-US" sz="3200" dirty="0" smtClean="0"/>
              <a:t> </a:t>
            </a:r>
            <a:r>
              <a:rPr lang="ru-RU" sz="3200" dirty="0" smtClean="0"/>
              <a:t>to</a:t>
            </a:r>
            <a:r>
              <a:rPr lang="en-US" sz="3200" dirty="0" smtClean="0"/>
              <a:t> </a:t>
            </a:r>
            <a:r>
              <a:rPr lang="ru-RU" sz="3200" dirty="0" smtClean="0"/>
              <a:t> 20</a:t>
            </a:r>
            <a:r>
              <a:rPr lang="en-US" sz="3200" dirty="0" smtClean="0"/>
              <a:t> </a:t>
            </a:r>
            <a:r>
              <a:rPr lang="ru-RU" sz="3200" dirty="0" smtClean="0"/>
              <a:t> million</a:t>
            </a:r>
            <a:r>
              <a:rPr lang="en-US" sz="3200" dirty="0" smtClean="0"/>
              <a:t> </a:t>
            </a:r>
            <a:r>
              <a:rPr lang="ru-RU" sz="3200" dirty="0" smtClean="0"/>
              <a:t> barrels </a:t>
            </a:r>
            <a:r>
              <a:rPr lang="en-US" sz="3200" dirty="0" smtClean="0"/>
              <a:t> </a:t>
            </a:r>
            <a:r>
              <a:rPr lang="ru-RU" sz="3200" dirty="0" smtClean="0"/>
              <a:t>of </a:t>
            </a:r>
            <a:r>
              <a:rPr lang="en-US" sz="3200" dirty="0" smtClean="0"/>
              <a:t> </a:t>
            </a:r>
            <a:r>
              <a:rPr lang="ru-RU" sz="3200" dirty="0" smtClean="0"/>
              <a:t>oil.</a:t>
            </a:r>
            <a:endParaRPr lang="ru-RU" sz="3200" dirty="0"/>
          </a:p>
        </p:txBody>
      </p:sp>
      <p:pic>
        <p:nvPicPr>
          <p:cNvPr id="6146" name="Picture 2" descr="D:\даник школа\A  pollution\Ship_pumping_ballast_wate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643182"/>
            <a:ext cx="3501963" cy="3786214"/>
          </a:xfrm>
          <a:prstGeom prst="rect">
            <a:avLst/>
          </a:prstGeom>
          <a:noFill/>
        </p:spPr>
      </p:pic>
      <p:pic>
        <p:nvPicPr>
          <p:cNvPr id="6147" name="Picture 3" descr="D:\даник школа\A  pollution\pollution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643096"/>
            <a:ext cx="3787425" cy="378629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103</TotalTime>
  <Words>577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Metro</vt:lpstr>
      <vt:lpstr>The theme of the lesson: Экология: Загрязнение морей и океанов. </vt:lpstr>
      <vt:lpstr>The goals of the lesson:</vt:lpstr>
      <vt:lpstr> Imagine the scene…</vt:lpstr>
      <vt:lpstr>What can you see in the sea?  </vt:lpstr>
      <vt:lpstr>Dirty beach</vt:lpstr>
      <vt:lpstr>Words in bold</vt:lpstr>
      <vt:lpstr>Words in bold </vt:lpstr>
      <vt:lpstr>Water pollution</vt:lpstr>
      <vt:lpstr>Environmental disasters  </vt:lpstr>
      <vt:lpstr>Waste water </vt:lpstr>
      <vt:lpstr>Metals and chemicals </vt:lpstr>
      <vt:lpstr>The risk to humans </vt:lpstr>
      <vt:lpstr>We can:</vt:lpstr>
      <vt:lpstr>Homework:</vt:lpstr>
      <vt:lpstr>Слайд 15</vt:lpstr>
      <vt:lpstr>Слайд 16</vt:lpstr>
      <vt:lpstr> Cinquain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Air pollution</dc:title>
  <dc:creator>DANIIL</dc:creator>
  <cp:lastModifiedBy>Любаша</cp:lastModifiedBy>
  <cp:revision>14</cp:revision>
  <dcterms:created xsi:type="dcterms:W3CDTF">2015-04-07T14:46:40Z</dcterms:created>
  <dcterms:modified xsi:type="dcterms:W3CDTF">2021-01-25T18:07:10Z</dcterms:modified>
</cp:coreProperties>
</file>