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7" r:id="rId9"/>
    <p:sldId id="266" r:id="rId10"/>
    <p:sldId id="268" r:id="rId11"/>
    <p:sldId id="263" r:id="rId12"/>
    <p:sldId id="265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107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748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286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549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54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30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279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352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32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399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723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598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6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0.jpeg" Type="http://schemas.openxmlformats.org/officeDocument/2006/relationships/image"/><Relationship Id="rId4" Target="../media/image9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3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6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8" Target="../media/image23.jpeg" Type="http://schemas.openxmlformats.org/officeDocument/2006/relationships/image"/><Relationship Id="rId3" Target="../media/image18.jpeg" Type="http://schemas.openxmlformats.org/officeDocument/2006/relationships/image"/><Relationship Id="rId7" Target="../media/image22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1.jpeg" Type="http://schemas.openxmlformats.org/officeDocument/2006/relationships/image"/><Relationship Id="rId5" Target="../media/image20.jpeg" Type="http://schemas.openxmlformats.org/officeDocument/2006/relationships/image"/><Relationship Id="rId10" Target="../media/image25.jpeg" Type="http://schemas.openxmlformats.org/officeDocument/2006/relationships/image"/><Relationship Id="rId4" Target="../media/image19.jpeg" Type="http://schemas.openxmlformats.org/officeDocument/2006/relationships/image"/><Relationship Id="rId9" Target="../media/image24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9226" y="260648"/>
            <a:ext cx="7117364" cy="2160239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РАЗВИТИЕ </a:t>
            </a:r>
            <a:r>
              <a:rPr lang="ru-RU" sz="2400" b="1" dirty="0" smtClean="0">
                <a:solidFill>
                  <a:schemeClr val="tx1"/>
                </a:solidFill>
              </a:rPr>
              <a:t>УУД ПРИ ПОЛУЧЕНИИ СОО. 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b="1" dirty="0">
                <a:solidFill>
                  <a:schemeClr val="tx1"/>
                </a:solidFill>
              </a:rPr>
              <a:t>ФОРМИРОВАНИЕ КОМПЕТЕНЦИЙ ОБУЧАЮЩИХСЯ В ОБЛАСТИ УЧЕБНО-ИССЛЕДОВАТЕЛЬСКОЙ 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И </a:t>
            </a:r>
            <a:r>
              <a:rPr lang="ru-RU" sz="2400" b="1" dirty="0">
                <a:solidFill>
                  <a:schemeClr val="tx1"/>
                </a:solidFill>
              </a:rPr>
              <a:t>ПРОЕКТНОЙ </a:t>
            </a:r>
            <a:r>
              <a:rPr lang="ru-RU" sz="2400" b="1" dirty="0" smtClean="0">
                <a:solidFill>
                  <a:schemeClr val="tx1"/>
                </a:solidFill>
              </a:rPr>
              <a:t>ДЕЯТЕЛЬНОСТИ.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026" name="Picture 2" descr="https://pp.userapi.com/c629518/v629518054/19a04/pOCBmefCbu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58" y="2276872"/>
            <a:ext cx="4680351" cy="3119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9235" y="6061265"/>
            <a:ext cx="59053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Выполнила: </a:t>
            </a:r>
            <a:r>
              <a:rPr lang="ru-RU" dirty="0" smtClean="0"/>
              <a:t>учитель МОУ </a:t>
            </a:r>
            <a:r>
              <a:rPr lang="ru-RU" dirty="0"/>
              <a:t>«СОШ пос. им. </a:t>
            </a:r>
            <a:r>
              <a:rPr lang="ru-RU" dirty="0" smtClean="0"/>
              <a:t>Морозова»</a:t>
            </a:r>
            <a:endParaRPr lang="ru-RU" dirty="0"/>
          </a:p>
          <a:p>
            <a:pPr algn="ctr"/>
            <a:r>
              <a:rPr lang="ru-RU" dirty="0" smtClean="0"/>
              <a:t> Герцена </a:t>
            </a:r>
            <a:r>
              <a:rPr lang="ru-RU" dirty="0"/>
              <a:t>Светлана Алексеевна</a:t>
            </a:r>
          </a:p>
        </p:txBody>
      </p:sp>
      <p:pic>
        <p:nvPicPr>
          <p:cNvPr id="2050" name="Picture 2" descr="https://pp.userapi.com/c841220/v841220187/21fa0/o5-Y3jBU7X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2176264" cy="145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78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11560" y="214290"/>
            <a:ext cx="8318158" cy="6500858"/>
          </a:xfrm>
        </p:spPr>
        <p:txBody>
          <a:bodyPr>
            <a:normAutofit fontScale="77500" lnSpcReduction="20000"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</a:rPr>
              <a:t>4. </a:t>
            </a:r>
            <a:r>
              <a:rPr lang="ru-RU" b="1" i="1" dirty="0" smtClean="0">
                <a:solidFill>
                  <a:srgbClr val="FF0000"/>
                </a:solidFill>
              </a:rPr>
              <a:t>Графический редактор.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</a:rPr>
              <a:t>Тип проекта: практико-ориентированный.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</a:rPr>
              <a:t>Цель: приобретение навыков у учащихся по работе со «слоями»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в </a:t>
            </a:r>
            <a:r>
              <a:rPr lang="en-US" dirty="0" err="1" smtClean="0">
                <a:solidFill>
                  <a:schemeClr val="tx1"/>
                </a:solidFill>
              </a:rPr>
              <a:t>Photosh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</a:rPr>
              <a:t>Продукт: создать инструкцию для обучающихся по работе с функцией «слои» в </a:t>
            </a:r>
            <a:r>
              <a:rPr lang="en-US" dirty="0" smtClean="0">
                <a:solidFill>
                  <a:schemeClr val="tx1"/>
                </a:solidFill>
              </a:rPr>
              <a:t>Photoshop.</a:t>
            </a:r>
            <a:endParaRPr lang="ru-RU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</a:rPr>
              <a:t>5. </a:t>
            </a:r>
            <a:r>
              <a:rPr lang="ru-RU" b="1" i="1" dirty="0" err="1" smtClean="0">
                <a:solidFill>
                  <a:srgbClr val="FF0000"/>
                </a:solidFill>
              </a:rPr>
              <a:t>Девиантное</a:t>
            </a:r>
            <a:r>
              <a:rPr lang="ru-RU" b="1" i="1" dirty="0" smtClean="0">
                <a:solidFill>
                  <a:srgbClr val="FF0000"/>
                </a:solidFill>
              </a:rPr>
              <a:t> поведение.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</a:rPr>
              <a:t>Тип проекта: исследовательский.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</a:rPr>
              <a:t>Цель проекта: выяснить что влияет на детей с </a:t>
            </a:r>
            <a:r>
              <a:rPr lang="ru-RU" dirty="0" err="1" smtClean="0">
                <a:solidFill>
                  <a:schemeClr val="tx1"/>
                </a:solidFill>
              </a:rPr>
              <a:t>девиантным</a:t>
            </a:r>
            <a:r>
              <a:rPr lang="ru-RU" dirty="0" smtClean="0">
                <a:solidFill>
                  <a:schemeClr val="tx1"/>
                </a:solidFill>
              </a:rPr>
              <a:t> поведением и как им помочь?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</a:rPr>
              <a:t>Продукт: презентация.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</a:rPr>
              <a:t>6. </a:t>
            </a:r>
            <a:r>
              <a:rPr lang="ru-RU" b="1" i="1" dirty="0" smtClean="0">
                <a:solidFill>
                  <a:srgbClr val="FF0000"/>
                </a:solidFill>
              </a:rPr>
              <a:t>Влияние черных дыр на космические объекты во Вселенной.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</a:rPr>
              <a:t>Тип проекта: информационный.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</a:rPr>
              <a:t>Цель проекта: выяснить последствия воздействия черных дыр на космические объекты.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</a:rPr>
              <a:t>Продукт: презентация.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</a:rPr>
              <a:t>7. </a:t>
            </a:r>
            <a:r>
              <a:rPr lang="ru-RU" b="1" i="1" dirty="0" smtClean="0">
                <a:solidFill>
                  <a:srgbClr val="FF0000"/>
                </a:solidFill>
              </a:rPr>
              <a:t>Энергосбережение в быту.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</a:rPr>
              <a:t>Тип проекта: информационный.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</a:rPr>
              <a:t>Цель проекта: найти способы сохранения электроэнергии.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</a:rPr>
              <a:t>Продукт: создать инструкцию по энергосбережению.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88640"/>
            <a:ext cx="8280920" cy="59046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1" dirty="0">
                <a:solidFill>
                  <a:schemeClr val="tx1"/>
                </a:solidFill>
              </a:rPr>
              <a:t>Условия по развитию УУД включают</a:t>
            </a:r>
            <a:r>
              <a:rPr lang="ru-RU" sz="2400" b="1" i="1" dirty="0" smtClean="0">
                <a:solidFill>
                  <a:schemeClr val="tx1"/>
                </a:solidFill>
              </a:rPr>
              <a:t>: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chemeClr val="tx1"/>
                </a:solidFill>
              </a:rPr>
              <a:t>укомплектованность образовательной организации педагогическими, руководящими и иными работниками</a:t>
            </a:r>
            <a:r>
              <a:rPr lang="ru-RU" sz="2000" b="1" i="1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Директор-1 чел.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Зам. директора по УВР-2 чел., зам.директора по ВР-1 чел.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Социальный педагог: 1 чел.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Психолог: 1 чел.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Логопед: 1 чел.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Медработники-2 чел., зам. директора по АХР-1 чел., завхоз-1 чел.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Бухгалтерия – 3 чел.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</a:rPr>
              <a:t>Всего учителей</a:t>
            </a:r>
            <a:r>
              <a:rPr lang="ru-RU" sz="2000" dirty="0" smtClean="0">
                <a:solidFill>
                  <a:schemeClr val="tx1"/>
                </a:solidFill>
              </a:rPr>
              <a:t>: 60 чел.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Имеют высшую квалификационную категорию: 13 чел.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Имеют первую квалификационную </a:t>
            </a:r>
            <a:r>
              <a:rPr lang="ru-RU" sz="2000" dirty="0">
                <a:solidFill>
                  <a:schemeClr val="tx1"/>
                </a:solidFill>
              </a:rPr>
              <a:t>категорию</a:t>
            </a:r>
            <a:r>
              <a:rPr lang="ru-RU" sz="2000" dirty="0" smtClean="0">
                <a:solidFill>
                  <a:schemeClr val="tx1"/>
                </a:solidFill>
              </a:rPr>
              <a:t>: 19 чел.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Соответствие занимаемой должности: 28 чел</a:t>
            </a:r>
            <a:r>
              <a:rPr lang="ru-RU" sz="2000" b="1" i="1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ru-RU" sz="2000" b="1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000" b="1" i="1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192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772816"/>
            <a:ext cx="747944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«Воспитание и развитие личности в условиях </a:t>
            </a:r>
          </a:p>
          <a:p>
            <a:r>
              <a:rPr lang="ru-RU" sz="2400" dirty="0" smtClean="0"/>
              <a:t>реализации ФГОС и Стратегии развития воспитания в РФ;</a:t>
            </a:r>
          </a:p>
          <a:p>
            <a:endParaRPr lang="ru-RU" sz="2400" dirty="0" smtClean="0"/>
          </a:p>
          <a:p>
            <a:r>
              <a:rPr lang="ru-RU" sz="2400" dirty="0" smtClean="0"/>
              <a:t>2. «Реализация ФГОС СОО с использованием возможностей современных ИКТ».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04730" y="404664"/>
            <a:ext cx="76022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/>
              <a:t>Курсы повышения </a:t>
            </a:r>
            <a:r>
              <a:rPr lang="ru-RU" sz="2800" b="1" i="1" dirty="0" smtClean="0"/>
              <a:t>квалификации </a:t>
            </a:r>
          </a:p>
          <a:p>
            <a:pPr lvl="0" algn="ctr"/>
            <a:r>
              <a:rPr lang="ru-RU" sz="2800" b="1" i="1" dirty="0" smtClean="0"/>
              <a:t>по ФГОС</a:t>
            </a:r>
            <a:r>
              <a:rPr lang="ru-RU" sz="2800" b="1" i="1" dirty="0"/>
              <a:t>:</a:t>
            </a:r>
          </a:p>
          <a:p>
            <a:pPr algn="ctr"/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27350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8640"/>
            <a:ext cx="8280920" cy="655272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i="1" dirty="0">
                <a:solidFill>
                  <a:schemeClr val="tx1"/>
                </a:solidFill>
              </a:rPr>
              <a:t>С</a:t>
            </a:r>
            <a:r>
              <a:rPr lang="ru-RU" sz="2400" b="1" i="1" dirty="0" smtClean="0">
                <a:solidFill>
                  <a:schemeClr val="tx1"/>
                </a:solidFill>
              </a:rPr>
              <a:t>етевое </a:t>
            </a:r>
            <a:r>
              <a:rPr lang="ru-RU" sz="2400" b="1" i="1" dirty="0">
                <a:solidFill>
                  <a:schemeClr val="tx1"/>
                </a:solidFill>
              </a:rPr>
              <a:t>взаимодействие </a:t>
            </a:r>
            <a:r>
              <a:rPr lang="ru-RU" sz="2400" b="1" i="1" dirty="0" smtClean="0">
                <a:solidFill>
                  <a:schemeClr val="tx1"/>
                </a:solidFill>
              </a:rPr>
              <a:t>ОО с другими </a:t>
            </a:r>
            <a:r>
              <a:rPr lang="ru-RU" sz="2400" b="1" i="1" dirty="0">
                <a:solidFill>
                  <a:schemeClr val="tx1"/>
                </a:solidFill>
              </a:rPr>
              <a:t>организациями общего и дополнительного </a:t>
            </a:r>
            <a:r>
              <a:rPr lang="ru-RU" sz="2400" b="1" i="1" dirty="0" smtClean="0">
                <a:solidFill>
                  <a:schemeClr val="tx1"/>
                </a:solidFill>
              </a:rPr>
              <a:t>образования.</a:t>
            </a:r>
          </a:p>
          <a:p>
            <a:pPr marL="0" indent="0" algn="ctr">
              <a:buNone/>
            </a:pPr>
            <a:endParaRPr lang="ru-RU" sz="2000" dirty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Привлечение </a:t>
            </a:r>
            <a:r>
              <a:rPr lang="ru-RU" sz="2000" dirty="0">
                <a:solidFill>
                  <a:schemeClr val="tx1"/>
                </a:solidFill>
              </a:rPr>
              <a:t>сети </a:t>
            </a:r>
            <a:r>
              <a:rPr lang="ru-RU" sz="2000" dirty="0" smtClean="0">
                <a:solidFill>
                  <a:schemeClr val="tx1"/>
                </a:solidFill>
              </a:rPr>
              <a:t>Интернет;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Привлечение </a:t>
            </a:r>
            <a:r>
              <a:rPr lang="ru-RU" sz="2000" dirty="0">
                <a:solidFill>
                  <a:schemeClr val="tx1"/>
                </a:solidFill>
              </a:rPr>
              <a:t>дистанционных форм получения образования (</a:t>
            </a:r>
            <a:r>
              <a:rPr lang="ru-RU" sz="2000" dirty="0" smtClean="0">
                <a:solidFill>
                  <a:schemeClr val="tx1"/>
                </a:solidFill>
              </a:rPr>
              <a:t>онлайн-курсов);</a:t>
            </a:r>
          </a:p>
          <a:p>
            <a:r>
              <a:rPr lang="ru-RU" sz="2000" dirty="0">
                <a:solidFill>
                  <a:schemeClr val="tx1"/>
                </a:solidFill>
              </a:rPr>
              <a:t>Администрация </a:t>
            </a:r>
            <a:r>
              <a:rPr lang="ru-RU" sz="2000" dirty="0" err="1">
                <a:solidFill>
                  <a:schemeClr val="tx1"/>
                </a:solidFill>
              </a:rPr>
              <a:t>гп</a:t>
            </a:r>
            <a:r>
              <a:rPr lang="ru-RU" sz="2000" dirty="0">
                <a:solidFill>
                  <a:schemeClr val="tx1"/>
                </a:solidFill>
              </a:rPr>
              <a:t> им. Морозова</a:t>
            </a:r>
            <a:r>
              <a:rPr lang="ru-RU" sz="2000" dirty="0" smtClean="0">
                <a:solidFill>
                  <a:schemeClr val="tx1"/>
                </a:solidFill>
              </a:rPr>
              <a:t>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Молодежный совет при общественной организации «Наш посёлок»;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ЛОГУ «Молодежный»;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Общественная организация «Наш посёлок»;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Ледовая </a:t>
            </a:r>
            <a:r>
              <a:rPr lang="ru-RU" sz="2000" dirty="0">
                <a:solidFill>
                  <a:schemeClr val="tx1"/>
                </a:solidFill>
              </a:rPr>
              <a:t>арена «</a:t>
            </a:r>
            <a:r>
              <a:rPr lang="ru-RU" sz="2000" dirty="0" err="1">
                <a:solidFill>
                  <a:schemeClr val="tx1"/>
                </a:solidFill>
              </a:rPr>
              <a:t>Хорс</a:t>
            </a:r>
            <a:r>
              <a:rPr lang="ru-RU" sz="2000" dirty="0" smtClean="0">
                <a:solidFill>
                  <a:schemeClr val="tx1"/>
                </a:solidFill>
              </a:rPr>
              <a:t>»;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Газета «Ладожские новости».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Учреждения культуры пос.им. Морозова: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	ДДЮТ пос. им. Морозова,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	Детская школа искусств пос. им.Морозова,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	ДК им. </a:t>
            </a:r>
            <a:r>
              <a:rPr lang="ru-RU" sz="2000" dirty="0" err="1" smtClean="0">
                <a:solidFill>
                  <a:schemeClr val="tx1"/>
                </a:solidFill>
              </a:rPr>
              <a:t>Чекалова</a:t>
            </a:r>
            <a:r>
              <a:rPr lang="ru-RU" sz="2000" dirty="0" smtClean="0">
                <a:solidFill>
                  <a:schemeClr val="tx1"/>
                </a:solidFill>
              </a:rPr>
              <a:t>,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	ДЮСШ пос. им. Морозова,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	Музей ШПЗ пос. им. Морозова,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	Музей ст. Петрокрепость. 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23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88640"/>
            <a:ext cx="4536504" cy="568863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chemeClr val="tx1"/>
                </a:solidFill>
              </a:rPr>
              <a:t>Цель </a:t>
            </a:r>
            <a:r>
              <a:rPr lang="ru-RU" sz="2800" b="1" i="1" dirty="0">
                <a:solidFill>
                  <a:schemeClr val="tx1"/>
                </a:solidFill>
              </a:rPr>
              <a:t>развития </a:t>
            </a:r>
            <a:r>
              <a:rPr lang="ru-RU" sz="2800" b="1" i="1" dirty="0" smtClean="0">
                <a:solidFill>
                  <a:schemeClr val="tx1"/>
                </a:solidFill>
              </a:rPr>
              <a:t>УУД 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у обучающихся </a:t>
            </a:r>
            <a:r>
              <a:rPr lang="ru-RU" sz="2400" b="1" dirty="0" smtClean="0">
                <a:solidFill>
                  <a:schemeClr val="tx1"/>
                </a:solidFill>
              </a:rPr>
              <a:t>СОО</a:t>
            </a:r>
            <a:r>
              <a:rPr lang="ru-RU" sz="2400" dirty="0" smtClean="0">
                <a:solidFill>
                  <a:schemeClr val="tx1"/>
                </a:solidFill>
              </a:rPr>
              <a:t> —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обеспечить организационно-методические условия для реализации системно-</a:t>
            </a:r>
            <a:r>
              <a:rPr lang="ru-RU" sz="2400" dirty="0" err="1">
                <a:solidFill>
                  <a:schemeClr val="tx1"/>
                </a:solidFill>
              </a:rPr>
              <a:t>деятельностного</a:t>
            </a:r>
            <a:r>
              <a:rPr lang="ru-RU" sz="2400" dirty="0">
                <a:solidFill>
                  <a:schemeClr val="tx1"/>
                </a:solidFill>
              </a:rPr>
              <a:t> подхода таким образом, чтобы приобретенные компетенции могли </a:t>
            </a:r>
            <a:r>
              <a:rPr lang="ru-RU" sz="2400" b="1" dirty="0">
                <a:solidFill>
                  <a:schemeClr val="tx1"/>
                </a:solidFill>
              </a:rPr>
              <a:t>самостоятельно</a:t>
            </a:r>
            <a:r>
              <a:rPr lang="ru-RU" sz="2400" dirty="0">
                <a:solidFill>
                  <a:schemeClr val="tx1"/>
                </a:solidFill>
              </a:rPr>
              <a:t> использоваться обучающимися в разных видах деятельности </a:t>
            </a:r>
            <a:r>
              <a:rPr lang="ru-RU" sz="2400" b="1" dirty="0">
                <a:solidFill>
                  <a:schemeClr val="tx1"/>
                </a:solidFill>
              </a:rPr>
              <a:t>за пределами образовательной организации</a:t>
            </a:r>
            <a:r>
              <a:rPr lang="ru-RU" sz="2400" dirty="0">
                <a:solidFill>
                  <a:schemeClr val="tx1"/>
                </a:solidFill>
              </a:rPr>
              <a:t>, в том числе в профессиональных и социальных пробах.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988840"/>
            <a:ext cx="3504389" cy="2628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85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60648"/>
            <a:ext cx="8352928" cy="64807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 smtClean="0">
                <a:solidFill>
                  <a:schemeClr val="tx1"/>
                </a:solidFill>
              </a:rPr>
              <a:t>Задачи:</a:t>
            </a:r>
          </a:p>
          <a:p>
            <a:pPr marL="0" indent="0" algn="ctr">
              <a:buNone/>
            </a:pPr>
            <a:endParaRPr lang="ru-RU" sz="2800" b="1" i="1" dirty="0">
              <a:solidFill>
                <a:schemeClr val="tx1"/>
              </a:solidFill>
            </a:endParaRPr>
          </a:p>
          <a:p>
            <a:pPr lvl="0"/>
            <a:r>
              <a:rPr lang="ru-RU" sz="2200" dirty="0">
                <a:solidFill>
                  <a:schemeClr val="tx1"/>
                </a:solidFill>
              </a:rPr>
              <a:t>включение развивающих задач, способствующих совершенствованию универсальных учебных действий, как в урочную, так и во внеурочную деятельность обучающихся;</a:t>
            </a:r>
          </a:p>
          <a:p>
            <a:pPr lvl="0"/>
            <a:r>
              <a:rPr lang="ru-RU" sz="2200" dirty="0">
                <a:solidFill>
                  <a:schemeClr val="tx1"/>
                </a:solidFill>
              </a:rPr>
              <a:t>обеспечение преемственности программы развития универсальных учебных действий при переходе от основного общего к среднему общему образованию;</a:t>
            </a:r>
          </a:p>
          <a:p>
            <a:pPr lvl="0"/>
            <a:r>
              <a:rPr lang="ru-RU" sz="2200" dirty="0" smtClean="0">
                <a:solidFill>
                  <a:schemeClr val="tx1"/>
                </a:solidFill>
              </a:rPr>
              <a:t>организация </a:t>
            </a:r>
            <a:r>
              <a:rPr lang="ru-RU" sz="2200" dirty="0">
                <a:solidFill>
                  <a:schemeClr val="tx1"/>
                </a:solidFill>
              </a:rPr>
              <a:t>взаимодействия педагогов, обучающихся, их родителей по совершенствованию навыков проектной и исследовательской деятельности, сформированных на предыдущих этапах обучения;</a:t>
            </a:r>
          </a:p>
          <a:p>
            <a:pPr lvl="0"/>
            <a:r>
              <a:rPr lang="ru-RU" sz="2200" dirty="0">
                <a:solidFill>
                  <a:schemeClr val="tx1"/>
                </a:solidFill>
              </a:rPr>
              <a:t>обеспечение взаимосвязи способов организации урочной и внеурочной деятельности обучающихся по совершенствованию владения УУД, в том числе на материале содержания учебных </a:t>
            </a:r>
            <a:r>
              <a:rPr lang="ru-RU" sz="2200" dirty="0" smtClean="0">
                <a:solidFill>
                  <a:schemeClr val="tx1"/>
                </a:solidFill>
              </a:rPr>
              <a:t>предметов.</a:t>
            </a:r>
            <a:endParaRPr lang="ru-RU" sz="2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62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662473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i="1" dirty="0" smtClean="0">
                <a:solidFill>
                  <a:schemeClr val="tx1"/>
                </a:solidFill>
              </a:rPr>
              <a:t>Регулятивные УУД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представляют возможность </a:t>
            </a:r>
            <a:r>
              <a:rPr lang="ru-RU" sz="2000" dirty="0">
                <a:solidFill>
                  <a:schemeClr val="tx1"/>
                </a:solidFill>
              </a:rPr>
              <a:t>самостоятельного формирования элементов индивидуальной образовательной траектории</a:t>
            </a:r>
            <a:endParaRPr lang="ru-RU" sz="2000" b="1" i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2054" name="Picture 6" descr="https://pp.userapi.com/c837735/v837735422/4d18/73CsEBAMWY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124" y="3933056"/>
            <a:ext cx="4525774" cy="2545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15366"/>
            <a:ext cx="4096453" cy="230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https://pp.userapi.com/c837623/v837623422/b37a/o_G9xEBn_vU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515366"/>
            <a:ext cx="3039765" cy="2279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980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74136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i="1" dirty="0" smtClean="0">
                <a:solidFill>
                  <a:schemeClr val="tx1"/>
                </a:solidFill>
              </a:rPr>
              <a:t>Коммуникативные УУД</a:t>
            </a:r>
            <a:endParaRPr lang="ru-RU" sz="24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обеспечивают возможность коммуникации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946" y="1196752"/>
            <a:ext cx="3159262" cy="2368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420" y="1165487"/>
            <a:ext cx="3141753" cy="2356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04" y="3982922"/>
            <a:ext cx="3992597" cy="2246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5784" y="3591302"/>
            <a:ext cx="3793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Мероприятие: «Книжный доктор»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99960" y="3542627"/>
            <a:ext cx="2907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Заседание ШУС</a:t>
            </a:r>
            <a:endParaRPr lang="ru-RU" dirty="0"/>
          </a:p>
        </p:txBody>
      </p:sp>
      <p:pic>
        <p:nvPicPr>
          <p:cNvPr id="1026" name="Picture 2" descr="https://pp.userapi.com/c636525/v636525422/6719b/4SFQwxMttI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960" y="3977107"/>
            <a:ext cx="3478776" cy="231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79639" y="6294398"/>
            <a:ext cx="3890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Ведение спортивных мероприятий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540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1" y="116631"/>
            <a:ext cx="8856985" cy="6658237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i="1" dirty="0" smtClean="0">
                <a:solidFill>
                  <a:schemeClr val="tx1"/>
                </a:solidFill>
              </a:rPr>
              <a:t>Познавательные УУД</a:t>
            </a:r>
          </a:p>
          <a:p>
            <a:pPr marL="0" indent="0" algn="ctr">
              <a:buNone/>
            </a:pPr>
            <a:r>
              <a:rPr lang="ru-RU" sz="2000" dirty="0">
                <a:solidFill>
                  <a:schemeClr val="tx1"/>
                </a:solidFill>
              </a:rPr>
              <a:t>направлены на </a:t>
            </a:r>
            <a:r>
              <a:rPr lang="ru-RU" sz="2000" dirty="0" smtClean="0">
                <a:solidFill>
                  <a:schemeClr val="tx1"/>
                </a:solidFill>
              </a:rPr>
              <a:t>умения объяснять </a:t>
            </a:r>
            <a:r>
              <a:rPr lang="ru-RU" sz="2000" dirty="0">
                <a:solidFill>
                  <a:schemeClr val="tx1"/>
                </a:solidFill>
              </a:rPr>
              <a:t>явления с научной точки зрения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402" y="1100785"/>
            <a:ext cx="4089197" cy="23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44" y="1112415"/>
            <a:ext cx="3107837" cy="2330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80422" y="346897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Работа в группе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969804" y="3412257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Презентация проекта</a:t>
            </a:r>
            <a:endParaRPr lang="ru-RU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031" y="3838310"/>
            <a:ext cx="4604742" cy="2592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87031" y="6405537"/>
            <a:ext cx="4604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Проведение недели математики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744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087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1" dirty="0" smtClean="0">
                <a:solidFill>
                  <a:schemeClr val="tx1"/>
                </a:solidFill>
              </a:rPr>
              <a:t>Личностные УУД</a:t>
            </a:r>
            <a:endParaRPr lang="ru-RU" sz="2400" dirty="0"/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	направлены на освоение </a:t>
            </a:r>
            <a:r>
              <a:rPr lang="ru-RU" sz="2000" dirty="0">
                <a:solidFill>
                  <a:schemeClr val="tx1"/>
                </a:solidFill>
              </a:rPr>
              <a:t>учебно-исследовательской </a:t>
            </a:r>
            <a:r>
              <a:rPr lang="ru-RU" sz="2000" dirty="0" smtClean="0">
                <a:solidFill>
                  <a:schemeClr val="tx1"/>
                </a:solidFill>
              </a:rPr>
              <a:t>или проектной 				деятельностями </a:t>
            </a:r>
            <a:r>
              <a:rPr lang="ru-RU" sz="1800" dirty="0" smtClean="0"/>
              <a:t>				</a:t>
            </a:r>
            <a:r>
              <a:rPr lang="ru-RU" sz="1600" dirty="0" smtClean="0"/>
              <a:t>																																																																																								</a:t>
            </a:r>
            <a:endParaRPr lang="ru-RU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51" y="4224194"/>
            <a:ext cx="4307632" cy="2419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94" y="1403520"/>
            <a:ext cx="4104624" cy="230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33132" y="4837049"/>
            <a:ext cx="3918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Мероприятие посвященное </a:t>
            </a:r>
            <a:r>
              <a:rPr lang="ru-RU" dirty="0" smtClean="0"/>
              <a:t>памяти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Марины Цветаевой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642" y="3712689"/>
            <a:ext cx="4995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Проведение экскурсий в школьном музее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19544"/>
            <a:ext cx="2856149" cy="214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19216" y="3712689"/>
            <a:ext cx="2581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Презентация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89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3"/>
            <a:ext cx="8568952" cy="648071"/>
          </a:xfrm>
        </p:spPr>
        <p:txBody>
          <a:bodyPr/>
          <a:lstStyle/>
          <a:p>
            <a:pPr algn="ctr"/>
            <a:r>
              <a:rPr lang="ru-RU" sz="2400" dirty="0" smtClean="0">
                <a:latin typeface="+mn-lt"/>
              </a:rPr>
              <a:t>Акции, волонтёрское движение.</a:t>
            </a:r>
            <a:endParaRPr lang="ru-RU" sz="2400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9" y="3031647"/>
            <a:ext cx="3144349" cy="1768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https://pp.userapi.com/c831408/v831408271/121d1c/JbGq4QKjej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508" y="4919989"/>
            <a:ext cx="2648411" cy="176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pp.userapi.com/c830401/v830401240/fcde2/t1f8sQn0s3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375" y="4930475"/>
            <a:ext cx="2677622" cy="1784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pp.userapi.com/c844521/v844521720/4c68c/Fcudn4HOil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359" y="923386"/>
            <a:ext cx="2983313" cy="1988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pp.userapi.com/c844721/v844721604/4af42/Gzz5qX_ECo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4297"/>
            <a:ext cx="2698966" cy="179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pp.userapi.com/c846418/v846418927/4a56f/dmqHD15S2F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412" y="1054297"/>
            <a:ext cx="2614979" cy="174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pp.userapi.com/c840332/v840332437/8c984/5_bJrG0MPPo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181" y="3000122"/>
            <a:ext cx="3281668" cy="184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sun1-12.userapi.com/c840621/v840621492/57710/Gg1_eaaKsP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95" y="4863628"/>
            <a:ext cx="2503520" cy="18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pp.userapi.com/c824601/v824601193/a1f15/IesupAdKBik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375" y="2963016"/>
            <a:ext cx="2813097" cy="1874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764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80920" cy="720080"/>
          </a:xfrm>
        </p:spPr>
        <p:txBody>
          <a:bodyPr/>
          <a:lstStyle/>
          <a:p>
            <a:pPr algn="ctr"/>
            <a:r>
              <a:rPr lang="ru-RU" sz="2400" dirty="0" smtClean="0">
                <a:latin typeface="+mn-lt"/>
              </a:rPr>
              <a:t>Проекты.</a:t>
            </a:r>
            <a:endParaRPr lang="ru-RU" sz="24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42984"/>
            <a:ext cx="8246150" cy="5500726"/>
          </a:xfrm>
        </p:spPr>
        <p:txBody>
          <a:bodyPr>
            <a:normAutofit fontScale="77500" lnSpcReduction="20000"/>
          </a:bodyPr>
          <a:lstStyle/>
          <a:p>
            <a:pPr marL="0" indent="-45720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chemeClr val="tx1"/>
                </a:solidFill>
              </a:rPr>
              <a:t>1. </a:t>
            </a:r>
            <a:r>
              <a:rPr lang="ru-RU" b="1" i="1" dirty="0" smtClean="0">
                <a:solidFill>
                  <a:srgbClr val="FF0000"/>
                </a:solidFill>
              </a:rPr>
              <a:t>Проблемы при подготовке к ОГЭ по информатике.</a:t>
            </a:r>
          </a:p>
          <a:p>
            <a:pPr marL="0" indent="-45720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Тип проекта: практико-ориентированный.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marL="0" indent="-45720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Цель: Выявить с какими проблемами сталкиваются обучающиеся при подготовке к ОГЭ по информатике.</a:t>
            </a:r>
          </a:p>
          <a:p>
            <a:pPr marL="0" indent="-45720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Продукт: видео-курс по подготовке к ОГЭ по информатике в формате </a:t>
            </a:r>
            <a:r>
              <a:rPr lang="ru-RU" dirty="0" err="1" smtClean="0"/>
              <a:t>скрайбинга</a:t>
            </a:r>
            <a:r>
              <a:rPr lang="ru-RU" dirty="0" smtClean="0"/>
              <a:t>.</a:t>
            </a:r>
          </a:p>
          <a:p>
            <a:pPr marL="0" indent="-45720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2. </a:t>
            </a:r>
            <a:r>
              <a:rPr lang="ru-RU" b="1" i="1" dirty="0" smtClean="0">
                <a:solidFill>
                  <a:srgbClr val="FF0000"/>
                </a:solidFill>
              </a:rPr>
              <a:t>Роботизация.</a:t>
            </a:r>
          </a:p>
          <a:p>
            <a:pPr marL="0" indent="-45720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Тип проекта: информационный.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marL="0" indent="-45720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Цель: Робототехника-помощник или конкурент для людей.</a:t>
            </a:r>
          </a:p>
          <a:p>
            <a:pPr marL="0" indent="-45720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Продукт: презентация.</a:t>
            </a:r>
          </a:p>
          <a:p>
            <a:pPr marL="0" indent="-45720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3. </a:t>
            </a:r>
            <a:r>
              <a:rPr lang="ru-RU" b="1" i="1" dirty="0" smtClean="0">
                <a:solidFill>
                  <a:srgbClr val="FF0000"/>
                </a:solidFill>
              </a:rPr>
              <a:t>Не «нахимичишь» – не научишься!</a:t>
            </a:r>
          </a:p>
          <a:p>
            <a:pPr marL="0" indent="-45720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Тип проекта: творческий.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marL="0" indent="-45720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Цель: привлечь внимание младших школьников к изучению химии.</a:t>
            </a:r>
          </a:p>
          <a:p>
            <a:pPr marL="0" indent="-45720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Продукт: презентация видеороликов с химическими опытами.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431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</TotalTime>
  <Words>634</Words>
  <Application>Microsoft Office PowerPoint</Application>
  <PresentationFormat>Экран (4:3)</PresentationFormat>
  <Paragraphs>104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РАЗВИТИЕ УУД ПРИ ПОЛУЧЕНИИ СОО.  ФОРМИРОВАНИЕ КОМПЕТЕНЦИЙ ОБУЧАЮЩИХСЯ В ОБЛАСТИ УЧЕБНО-ИССЛЕДОВАТЕЛЬСКОЙ  И ПРОЕКТНОЙ ДЕЯТЕЛЬНОСТИ.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Акции, волонтёрское движение.</vt:lpstr>
      <vt:lpstr>Проекты.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РАЗВИТИЕ УУД ПРИ ПОЛУЧЕНИИ СОО.  ФОРМИРОВАНИЕ КОМПЕТЕНЦИЙ ОБУЧАЮЩИХСЯ В ОБЛАСТИ УЧЕБНО-ИССЛЕДОВАТЕЛЬСКОЙ И ПРОЕКТНОЙ ДЕЯТЕЛЬНОСТИ </dc:title>
  <dc:creator>Олеся</dc:creator>
  <cp:lastModifiedBy>Пользователь Windows</cp:lastModifiedBy>
  <cp:revision>33</cp:revision>
  <dcterms:created xsi:type="dcterms:W3CDTF">2018-06-08T18:10:40Z</dcterms:created>
  <dcterms:modified xsi:type="dcterms:W3CDTF">2018-06-21T16:27:06Z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501137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