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76" r:id="rId5"/>
    <p:sldId id="261" r:id="rId6"/>
    <p:sldId id="263" r:id="rId7"/>
    <p:sldId id="264" r:id="rId8"/>
    <p:sldId id="265" r:id="rId9"/>
    <p:sldId id="267" r:id="rId10"/>
    <p:sldId id="268" r:id="rId11"/>
    <p:sldId id="270" r:id="rId12"/>
    <p:sldId id="272" r:id="rId13"/>
    <p:sldId id="274" r:id="rId14"/>
    <p:sldId id="275"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338" autoAdjust="0"/>
    <p:restoredTop sz="94660"/>
  </p:normalViewPr>
  <p:slideViewPr>
    <p:cSldViewPr>
      <p:cViewPr varScale="1">
        <p:scale>
          <a:sx n="68" d="100"/>
          <a:sy n="68" d="100"/>
        </p:scale>
        <p:origin x="-149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A102C28-D018-4C7B-9136-572A0ED9DC9A}" type="datetimeFigureOut">
              <a:rPr lang="ru-RU" smtClean="0"/>
              <a:pPr/>
              <a:t>16.06.2021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F28315-1FEA-4E04-8FAE-801D9D2CD923}" type="slidenum">
              <a:rPr lang="ru-RU" smtClean="0"/>
              <a:pPr/>
              <a:t>‹#›</a:t>
            </a:fld>
            <a:endParaRPr lang="ru-RU"/>
          </a:p>
        </p:txBody>
      </p:sp>
    </p:spTree>
  </p:cSld>
  <p:clrMapOvr>
    <a:masterClrMapping/>
  </p:clrMapOvr>
  <p:transition>
    <p:diamon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A102C28-D018-4C7B-9136-572A0ED9DC9A}" type="datetimeFigureOut">
              <a:rPr lang="ru-RU" smtClean="0"/>
              <a:pPr/>
              <a:t>16.06.2021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F28315-1FEA-4E04-8FAE-801D9D2CD923}" type="slidenum">
              <a:rPr lang="ru-RU" smtClean="0"/>
              <a:pPr/>
              <a:t>‹#›</a:t>
            </a:fld>
            <a:endParaRPr lang="ru-RU"/>
          </a:p>
        </p:txBody>
      </p:sp>
    </p:spTree>
  </p:cSld>
  <p:clrMapOvr>
    <a:masterClrMapping/>
  </p:clrMapOvr>
  <p:transition>
    <p:diamon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A102C28-D018-4C7B-9136-572A0ED9DC9A}" type="datetimeFigureOut">
              <a:rPr lang="ru-RU" smtClean="0"/>
              <a:pPr/>
              <a:t>16.06.2021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F28315-1FEA-4E04-8FAE-801D9D2CD923}" type="slidenum">
              <a:rPr lang="ru-RU" smtClean="0"/>
              <a:pPr/>
              <a:t>‹#›</a:t>
            </a:fld>
            <a:endParaRPr lang="ru-RU"/>
          </a:p>
        </p:txBody>
      </p:sp>
    </p:spTree>
  </p:cSld>
  <p:clrMapOvr>
    <a:masterClrMapping/>
  </p:clrMapOvr>
  <p:transition>
    <p:diamon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A102C28-D018-4C7B-9136-572A0ED9DC9A}" type="datetimeFigureOut">
              <a:rPr lang="ru-RU" smtClean="0"/>
              <a:pPr/>
              <a:t>16.06.2021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F28315-1FEA-4E04-8FAE-801D9D2CD923}" type="slidenum">
              <a:rPr lang="ru-RU" smtClean="0"/>
              <a:pPr/>
              <a:t>‹#›</a:t>
            </a:fld>
            <a:endParaRPr lang="ru-RU"/>
          </a:p>
        </p:txBody>
      </p:sp>
    </p:spTree>
  </p:cSld>
  <p:clrMapOvr>
    <a:masterClrMapping/>
  </p:clrMapOvr>
  <p:transition>
    <p:diamon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A102C28-D018-4C7B-9136-572A0ED9DC9A}" type="datetimeFigureOut">
              <a:rPr lang="ru-RU" smtClean="0"/>
              <a:pPr/>
              <a:t>16.06.2021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FF28315-1FEA-4E04-8FAE-801D9D2CD923}" type="slidenum">
              <a:rPr lang="ru-RU" smtClean="0"/>
              <a:pPr/>
              <a:t>‹#›</a:t>
            </a:fld>
            <a:endParaRPr lang="ru-RU"/>
          </a:p>
        </p:txBody>
      </p:sp>
    </p:spTree>
  </p:cSld>
  <p:clrMapOvr>
    <a:masterClrMapping/>
  </p:clrMapOvr>
  <p:transition>
    <p:diamon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A102C28-D018-4C7B-9136-572A0ED9DC9A}" type="datetimeFigureOut">
              <a:rPr lang="ru-RU" smtClean="0"/>
              <a:pPr/>
              <a:t>16.06.2021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FF28315-1FEA-4E04-8FAE-801D9D2CD923}" type="slidenum">
              <a:rPr lang="ru-RU" smtClean="0"/>
              <a:pPr/>
              <a:t>‹#›</a:t>
            </a:fld>
            <a:endParaRPr lang="ru-RU"/>
          </a:p>
        </p:txBody>
      </p:sp>
    </p:spTree>
  </p:cSld>
  <p:clrMapOvr>
    <a:masterClrMapping/>
  </p:clrMapOvr>
  <p:transition>
    <p:diamon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A102C28-D018-4C7B-9136-572A0ED9DC9A}" type="datetimeFigureOut">
              <a:rPr lang="ru-RU" smtClean="0"/>
              <a:pPr/>
              <a:t>16.06.2021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FF28315-1FEA-4E04-8FAE-801D9D2CD923}" type="slidenum">
              <a:rPr lang="ru-RU" smtClean="0"/>
              <a:pPr/>
              <a:t>‹#›</a:t>
            </a:fld>
            <a:endParaRPr lang="ru-RU"/>
          </a:p>
        </p:txBody>
      </p:sp>
    </p:spTree>
  </p:cSld>
  <p:clrMapOvr>
    <a:masterClrMapping/>
  </p:clrMapOvr>
  <p:transition>
    <p:diamon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A102C28-D018-4C7B-9136-572A0ED9DC9A}" type="datetimeFigureOut">
              <a:rPr lang="ru-RU" smtClean="0"/>
              <a:pPr/>
              <a:t>16.06.2021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FF28315-1FEA-4E04-8FAE-801D9D2CD923}" type="slidenum">
              <a:rPr lang="ru-RU" smtClean="0"/>
              <a:pPr/>
              <a:t>‹#›</a:t>
            </a:fld>
            <a:endParaRPr lang="ru-RU"/>
          </a:p>
        </p:txBody>
      </p:sp>
    </p:spTree>
  </p:cSld>
  <p:clrMapOvr>
    <a:masterClrMapping/>
  </p:clrMapOvr>
  <p:transition>
    <p:diamon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A102C28-D018-4C7B-9136-572A0ED9DC9A}" type="datetimeFigureOut">
              <a:rPr lang="ru-RU" smtClean="0"/>
              <a:pPr/>
              <a:t>16.06.2021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FF28315-1FEA-4E04-8FAE-801D9D2CD923}" type="slidenum">
              <a:rPr lang="ru-RU" smtClean="0"/>
              <a:pPr/>
              <a:t>‹#›</a:t>
            </a:fld>
            <a:endParaRPr lang="ru-RU"/>
          </a:p>
        </p:txBody>
      </p:sp>
    </p:spTree>
  </p:cSld>
  <p:clrMapOvr>
    <a:masterClrMapping/>
  </p:clrMapOvr>
  <p:transition>
    <p:diamon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A102C28-D018-4C7B-9136-572A0ED9DC9A}" type="datetimeFigureOut">
              <a:rPr lang="ru-RU" smtClean="0"/>
              <a:pPr/>
              <a:t>16.06.2021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FF28315-1FEA-4E04-8FAE-801D9D2CD923}" type="slidenum">
              <a:rPr lang="ru-RU" smtClean="0"/>
              <a:pPr/>
              <a:t>‹#›</a:t>
            </a:fld>
            <a:endParaRPr lang="ru-RU"/>
          </a:p>
        </p:txBody>
      </p:sp>
    </p:spTree>
  </p:cSld>
  <p:clrMapOvr>
    <a:masterClrMapping/>
  </p:clrMapOvr>
  <p:transition>
    <p:diamon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A102C28-D018-4C7B-9136-572A0ED9DC9A}" type="datetimeFigureOut">
              <a:rPr lang="ru-RU" smtClean="0"/>
              <a:pPr/>
              <a:t>16.06.2021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FF28315-1FEA-4E04-8FAE-801D9D2CD923}" type="slidenum">
              <a:rPr lang="ru-RU" smtClean="0"/>
              <a:pPr/>
              <a:t>‹#›</a:t>
            </a:fld>
            <a:endParaRPr lang="ru-RU"/>
          </a:p>
        </p:txBody>
      </p:sp>
    </p:spTree>
  </p:cSld>
  <p:clrMapOvr>
    <a:masterClrMapping/>
  </p:clrMapOvr>
  <p:transition>
    <p:diamon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102C28-D018-4C7B-9136-572A0ED9DC9A}" type="datetimeFigureOut">
              <a:rPr lang="ru-RU" smtClean="0"/>
              <a:pPr/>
              <a:t>16.06.2021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F28315-1FEA-4E04-8FAE-801D9D2CD92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diamond/>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357422" y="642919"/>
            <a:ext cx="6500858" cy="2357453"/>
          </a:xfrm>
        </p:spPr>
        <p:txBody>
          <a:bodyPr>
            <a:normAutofit fontScale="90000"/>
          </a:bodyPr>
          <a:lstStyle/>
          <a:p>
            <a:r>
              <a:rPr lang="ru-RU" sz="4000" b="1" i="1" dirty="0" smtClean="0">
                <a:solidFill>
                  <a:srgbClr val="FF0000"/>
                </a:solidFill>
                <a:latin typeface="Georgia" pitchFamily="18" charset="0"/>
              </a:rPr>
              <a:t>«ГИМНАСТИКА МОЗГА» </a:t>
            </a:r>
            <a:r>
              <a:rPr lang="ru-RU" sz="4000" b="1" i="1" dirty="0">
                <a:solidFill>
                  <a:srgbClr val="FF0000"/>
                </a:solidFill>
                <a:latin typeface="Georgia" pitchFamily="18" charset="0"/>
              </a:rPr>
              <a:t>– КЛЮЧ К РАЗВИТИЮ СПОСОБНОСТЕЙ </a:t>
            </a:r>
            <a:r>
              <a:rPr lang="ru-RU" sz="4000" b="1" i="1" dirty="0" smtClean="0">
                <a:solidFill>
                  <a:srgbClr val="FF0000"/>
                </a:solidFill>
                <a:latin typeface="Georgia" pitchFamily="18" charset="0"/>
              </a:rPr>
              <a:t>РЕБЕНКА</a:t>
            </a:r>
            <a:r>
              <a:rPr lang="ru-RU" dirty="0"/>
              <a:t/>
            </a:r>
            <a:br>
              <a:rPr lang="ru-RU" dirty="0"/>
            </a:br>
            <a:endParaRPr lang="ru-RU" dirty="0"/>
          </a:p>
        </p:txBody>
      </p:sp>
      <p:sp>
        <p:nvSpPr>
          <p:cNvPr id="3" name="Подзаголовок 2"/>
          <p:cNvSpPr>
            <a:spLocks noGrp="1"/>
          </p:cNvSpPr>
          <p:nvPr>
            <p:ph type="subTitle" idx="1"/>
          </p:nvPr>
        </p:nvSpPr>
        <p:spPr>
          <a:xfrm>
            <a:off x="500034" y="3000372"/>
            <a:ext cx="5715040" cy="1500198"/>
          </a:xfrm>
        </p:spPr>
        <p:txBody>
          <a:bodyPr/>
          <a:lstStyle/>
          <a:p>
            <a:r>
              <a:rPr lang="ru-RU" b="1" dirty="0" smtClean="0">
                <a:solidFill>
                  <a:srgbClr val="FF0000"/>
                </a:solidFill>
                <a:latin typeface="Georgia" pitchFamily="18" charset="0"/>
              </a:rPr>
              <a:t>Консультация для родителей</a:t>
            </a:r>
            <a:endParaRPr lang="ru-RU" dirty="0">
              <a:solidFill>
                <a:srgbClr val="FF0000"/>
              </a:solidFill>
              <a:latin typeface="Georgia" pitchFamily="18" charset="0"/>
            </a:endParaRPr>
          </a:p>
        </p:txBody>
      </p:sp>
      <p:pic>
        <p:nvPicPr>
          <p:cNvPr id="11268" name="Picture 4" descr="hello_html_m3692a2af.png"/>
          <p:cNvPicPr>
            <a:picLocks noChangeAspect="1" noChangeArrowheads="1"/>
          </p:cNvPicPr>
          <p:nvPr/>
        </p:nvPicPr>
        <p:blipFill>
          <a:blip r:embed="rId2"/>
          <a:srcRect/>
          <a:stretch>
            <a:fillRect/>
          </a:stretch>
        </p:blipFill>
        <p:spPr bwMode="auto">
          <a:xfrm>
            <a:off x="500034" y="0"/>
            <a:ext cx="1924050" cy="2409826"/>
          </a:xfrm>
          <a:prstGeom prst="rect">
            <a:avLst/>
          </a:prstGeom>
          <a:noFill/>
        </p:spPr>
      </p:pic>
      <p:pic>
        <p:nvPicPr>
          <p:cNvPr id="11270" name="Picture 6" descr="hello_html_341bdf1c.png"/>
          <p:cNvPicPr>
            <a:picLocks noChangeAspect="1" noChangeArrowheads="1"/>
          </p:cNvPicPr>
          <p:nvPr/>
        </p:nvPicPr>
        <p:blipFill>
          <a:blip r:embed="rId3"/>
          <a:srcRect/>
          <a:stretch>
            <a:fillRect/>
          </a:stretch>
        </p:blipFill>
        <p:spPr bwMode="auto">
          <a:xfrm>
            <a:off x="5500694" y="3548996"/>
            <a:ext cx="3143272" cy="3113730"/>
          </a:xfrm>
          <a:prstGeom prst="rect">
            <a:avLst/>
          </a:prstGeom>
          <a:noFill/>
        </p:spPr>
      </p:pic>
      <p:pic>
        <p:nvPicPr>
          <p:cNvPr id="7" name="Picture 3" descr="C:\Users\Lenovo\Desktop\8.jpg"/>
          <p:cNvPicPr>
            <a:picLocks noChangeAspect="1" noChangeArrowheads="1"/>
          </p:cNvPicPr>
          <p:nvPr/>
        </p:nvPicPr>
        <p:blipFill>
          <a:blip r:embed="rId4"/>
          <a:srcRect/>
          <a:stretch>
            <a:fillRect/>
          </a:stretch>
        </p:blipFill>
        <p:spPr bwMode="auto">
          <a:xfrm>
            <a:off x="357158" y="4000504"/>
            <a:ext cx="3074904" cy="2643206"/>
          </a:xfrm>
          <a:prstGeom prst="rect">
            <a:avLst/>
          </a:prstGeom>
          <a:noFill/>
        </p:spPr>
      </p:pic>
    </p:spTree>
  </p:cSld>
  <p:clrMapOvr>
    <a:masterClrMapping/>
  </p:clrMapOvr>
  <p:transition>
    <p:diamon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214290"/>
            <a:ext cx="8215370" cy="4247317"/>
          </a:xfrm>
          <a:prstGeom prst="rect">
            <a:avLst/>
          </a:prstGeom>
        </p:spPr>
        <p:txBody>
          <a:bodyPr wrap="square">
            <a:spAutoFit/>
          </a:bodyPr>
          <a:lstStyle/>
          <a:p>
            <a:r>
              <a:rPr lang="ru-RU" i="1" dirty="0">
                <a:latin typeface="Times New Roman" pitchFamily="18" charset="0"/>
                <a:cs typeface="Times New Roman" pitchFamily="18" charset="0"/>
              </a:rPr>
              <a:t>Третья группа</a:t>
            </a: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у</a:t>
            </a:r>
            <a:r>
              <a:rPr lang="ru-RU" dirty="0" smtClean="0">
                <a:latin typeface="Times New Roman" pitchFamily="18" charset="0"/>
                <a:cs typeface="Times New Roman" pitchFamily="18" charset="0"/>
              </a:rPr>
              <a:t>пражнения</a:t>
            </a:r>
            <a:r>
              <a:rPr lang="ru-RU" dirty="0">
                <a:latin typeface="Times New Roman" pitchFamily="18" charset="0"/>
                <a:cs typeface="Times New Roman" pitchFamily="18" charset="0"/>
              </a:rPr>
              <a:t>, растягивающие мышцы </a:t>
            </a:r>
            <a:r>
              <a:rPr lang="ru-RU" dirty="0" smtClean="0">
                <a:latin typeface="Times New Roman" pitchFamily="18" charset="0"/>
                <a:cs typeface="Times New Roman" pitchFamily="18" charset="0"/>
              </a:rPr>
              <a:t>тела.</a:t>
            </a:r>
            <a:endParaRPr lang="ru-RU" dirty="0">
              <a:latin typeface="Times New Roman" pitchFamily="18" charset="0"/>
              <a:cs typeface="Times New Roman" pitchFamily="18" charset="0"/>
            </a:endParaRPr>
          </a:p>
          <a:p>
            <a:r>
              <a:rPr lang="ru-RU" dirty="0">
                <a:latin typeface="Times New Roman" pitchFamily="18" charset="0"/>
                <a:cs typeface="Times New Roman" pitchFamily="18" charset="0"/>
              </a:rPr>
              <a:t>Данные упражнения направлены на улучшение внимания, моторной координации для письменной работы, увеличение </a:t>
            </a:r>
            <a:r>
              <a:rPr lang="ru-RU" dirty="0" smtClean="0">
                <a:latin typeface="Times New Roman" pitchFamily="18" charset="0"/>
                <a:cs typeface="Times New Roman" pitchFamily="18" charset="0"/>
              </a:rPr>
              <a:t>концентрации </a:t>
            </a:r>
            <a:r>
              <a:rPr lang="ru-RU" dirty="0">
                <a:latin typeface="Times New Roman" pitchFamily="18" charset="0"/>
                <a:cs typeface="Times New Roman" pitchFamily="18" charset="0"/>
              </a:rPr>
              <a:t>без напряжения, улучшение дыхания и состояние </a:t>
            </a:r>
            <a:r>
              <a:rPr lang="ru-RU" dirty="0" smtClean="0">
                <a:latin typeface="Times New Roman" pitchFamily="18" charset="0"/>
                <a:cs typeface="Times New Roman" pitchFamily="18" charset="0"/>
              </a:rPr>
              <a:t>спокойствия</a:t>
            </a:r>
            <a:r>
              <a:rPr lang="ru-RU" dirty="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algn="ctr"/>
            <a:r>
              <a:rPr lang="ru-RU" b="1" dirty="0" smtClean="0">
                <a:latin typeface="Times New Roman" pitchFamily="18" charset="0"/>
                <a:cs typeface="Times New Roman" pitchFamily="18" charset="0"/>
              </a:rPr>
              <a:t>Упражнение «Активизация рук»</a:t>
            </a:r>
          </a:p>
          <a:p>
            <a:r>
              <a:rPr lang="ru-RU" dirty="0" smtClean="0">
                <a:latin typeface="Times New Roman" pitchFamily="18" charset="0"/>
                <a:cs typeface="Times New Roman" pitchFamily="18" charset="0"/>
              </a:rPr>
              <a:t>Вытяните левую руку вверх над головой, чувствуя, как рука тянется от вашей грудной клетки. Правую руку положите на левую ниже локтя. Левая рука совершает последовательные движения в каждую из четырех сторон, относительно головы: вперед, назад, в сторону и по направлению к уху, а правая рука препятствует этому движению в течение восьми секунд, не давая левой руке двигаться. Теперь встаньте и позвольте левой руке свободно повиснуть вдоль тела. Можете теперь сравнить длину рук, вытянув их вперед перед собой. Если вы правильно делали упражнение, то ваша левая рука станет чуть длиннее правой за счет того, что расслабились мышцы. Повторите упражнение со второй рукой </a:t>
            </a:r>
            <a:endParaRPr lang="ru-RU" dirty="0">
              <a:latin typeface="Times New Roman" pitchFamily="18" charset="0"/>
              <a:cs typeface="Times New Roman" pitchFamily="18" charset="0"/>
            </a:endParaRPr>
          </a:p>
          <a:p>
            <a:endParaRPr lang="ru-RU" dirty="0"/>
          </a:p>
        </p:txBody>
      </p:sp>
      <p:pic>
        <p:nvPicPr>
          <p:cNvPr id="3" name="Picture 2" descr="C:\Users\Lenovo\Desktop\aktivizaciya_ruk.png"/>
          <p:cNvPicPr>
            <a:picLocks noChangeAspect="1" noChangeArrowheads="1"/>
          </p:cNvPicPr>
          <p:nvPr/>
        </p:nvPicPr>
        <p:blipFill>
          <a:blip r:embed="rId2"/>
          <a:srcRect/>
          <a:stretch>
            <a:fillRect/>
          </a:stretch>
        </p:blipFill>
        <p:spPr bwMode="auto">
          <a:xfrm>
            <a:off x="2898681" y="4214818"/>
            <a:ext cx="2554685" cy="2500330"/>
          </a:xfrm>
          <a:prstGeom prst="rect">
            <a:avLst/>
          </a:prstGeom>
          <a:noFill/>
        </p:spPr>
      </p:pic>
    </p:spTree>
  </p:cSld>
  <p:clrMapOvr>
    <a:masterClrMapping/>
  </p:clrMapOvr>
  <p:transition>
    <p:diamon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720" y="285728"/>
            <a:ext cx="4286280" cy="2862322"/>
          </a:xfrm>
          <a:prstGeom prst="rect">
            <a:avLst/>
          </a:prstGeom>
        </p:spPr>
        <p:txBody>
          <a:bodyPr wrap="square">
            <a:spAutoFit/>
          </a:bodyPr>
          <a:lstStyle/>
          <a:p>
            <a:pPr algn="ctr"/>
            <a:r>
              <a:rPr lang="ru-RU" b="1" dirty="0">
                <a:latin typeface="Times New Roman" pitchFamily="18" charset="0"/>
                <a:cs typeface="Times New Roman" pitchFamily="18" charset="0"/>
              </a:rPr>
              <a:t>Упражнение «Сова»</a:t>
            </a:r>
          </a:p>
          <a:p>
            <a:r>
              <a:rPr lang="ru-RU" dirty="0">
                <a:latin typeface="Times New Roman" pitchFamily="18" charset="0"/>
                <a:cs typeface="Times New Roman" pitchFamily="18" charset="0"/>
              </a:rPr>
              <a:t>Схватите и плотно сожмите мышцы </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правого </a:t>
            </a:r>
            <a:r>
              <a:rPr lang="ru-RU" dirty="0">
                <a:latin typeface="Times New Roman" pitchFamily="18" charset="0"/>
                <a:cs typeface="Times New Roman" pitchFamily="18" charset="0"/>
              </a:rPr>
              <a:t>плеча левой рукой. Поверните голову и посмотрите назад через плечо. Вдохните глубоко и разверните плечи. Посмотрите через левое плечо и распрямите плечи. Опустите подбородок на грудь и глубоко вдохните, расслабляя мышцы. Повторите то же самое, схватив левое плечо правой </a:t>
            </a:r>
            <a:r>
              <a:rPr lang="ru-RU" dirty="0" smtClean="0">
                <a:latin typeface="Times New Roman" pitchFamily="18" charset="0"/>
                <a:cs typeface="Times New Roman" pitchFamily="18" charset="0"/>
              </a:rPr>
              <a:t>рукой </a:t>
            </a:r>
            <a:endParaRPr lang="ru-RU" dirty="0">
              <a:latin typeface="Times New Roman" pitchFamily="18" charset="0"/>
              <a:cs typeface="Times New Roman" pitchFamily="18" charset="0"/>
            </a:endParaRPr>
          </a:p>
        </p:txBody>
      </p:sp>
      <p:pic>
        <p:nvPicPr>
          <p:cNvPr id="7170" name="Picture 2" descr="C:\Users\Lenovo\Desktop\sova.png"/>
          <p:cNvPicPr>
            <a:picLocks noChangeAspect="1" noChangeArrowheads="1"/>
          </p:cNvPicPr>
          <p:nvPr/>
        </p:nvPicPr>
        <p:blipFill>
          <a:blip r:embed="rId2" cstate="print"/>
          <a:srcRect/>
          <a:stretch>
            <a:fillRect/>
          </a:stretch>
        </p:blipFill>
        <p:spPr bwMode="auto">
          <a:xfrm>
            <a:off x="928662" y="3215330"/>
            <a:ext cx="2189146" cy="3287006"/>
          </a:xfrm>
          <a:prstGeom prst="rect">
            <a:avLst/>
          </a:prstGeom>
          <a:noFill/>
        </p:spPr>
      </p:pic>
      <p:sp>
        <p:nvSpPr>
          <p:cNvPr id="4" name="Прямоугольник 3"/>
          <p:cNvSpPr/>
          <p:nvPr/>
        </p:nvSpPr>
        <p:spPr>
          <a:xfrm>
            <a:off x="4572000" y="357166"/>
            <a:ext cx="4429156" cy="3139321"/>
          </a:xfrm>
          <a:prstGeom prst="rect">
            <a:avLst/>
          </a:prstGeom>
        </p:spPr>
        <p:txBody>
          <a:bodyPr wrap="square">
            <a:spAutoFit/>
          </a:bodyPr>
          <a:lstStyle/>
          <a:p>
            <a:pPr algn="ctr"/>
            <a:r>
              <a:rPr lang="ru-RU" b="1" dirty="0" smtClean="0">
                <a:latin typeface="Times New Roman" pitchFamily="18" charset="0"/>
                <a:cs typeface="Times New Roman" pitchFamily="18" charset="0"/>
              </a:rPr>
              <a:t>Упражнение «</a:t>
            </a:r>
            <a:r>
              <a:rPr lang="ru-RU" b="1" dirty="0" err="1" smtClean="0">
                <a:latin typeface="Times New Roman" pitchFamily="18" charset="0"/>
                <a:cs typeface="Times New Roman" pitchFamily="18" charset="0"/>
              </a:rPr>
              <a:t>Заземлитель</a:t>
            </a:r>
            <a:r>
              <a:rPr lang="ru-RU" b="1"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Стоя свободно, разведите ноги в стороны. Правую ступню направьте вправо, а левую прямо вперед. </a:t>
            </a:r>
          </a:p>
          <a:p>
            <a:r>
              <a:rPr lang="ru-RU" dirty="0" smtClean="0">
                <a:latin typeface="Times New Roman" pitchFamily="18" charset="0"/>
                <a:cs typeface="Times New Roman" pitchFamily="18" charset="0"/>
              </a:rPr>
              <a:t>Выдох, согните правое колено; вдох – выпрямите правое колено. </a:t>
            </a:r>
          </a:p>
          <a:p>
            <a:r>
              <a:rPr lang="ru-RU" dirty="0" smtClean="0">
                <a:latin typeface="Times New Roman" pitchFamily="18" charset="0"/>
                <a:cs typeface="Times New Roman" pitchFamily="18" charset="0"/>
              </a:rPr>
              <a:t>Во время упражнения плотно прижимайте руки к пояснице, это усиливает работу мышц пояса. </a:t>
            </a:r>
          </a:p>
          <a:p>
            <a:r>
              <a:rPr lang="ru-RU" dirty="0" smtClean="0">
                <a:latin typeface="Times New Roman" pitchFamily="18" charset="0"/>
                <a:cs typeface="Times New Roman" pitchFamily="18" charset="0"/>
              </a:rPr>
              <a:t>Сделайте упражнение трижды, а потом повторите его по отношению к левой ноге </a:t>
            </a:r>
            <a:endParaRPr lang="ru-RU" dirty="0">
              <a:latin typeface="Times New Roman" pitchFamily="18" charset="0"/>
              <a:cs typeface="Times New Roman" pitchFamily="18" charset="0"/>
            </a:endParaRPr>
          </a:p>
        </p:txBody>
      </p:sp>
      <p:pic>
        <p:nvPicPr>
          <p:cNvPr id="5" name="Picture 2" descr="C:\Users\Lenovo\Desktop\zazemlitel_.png"/>
          <p:cNvPicPr>
            <a:picLocks noChangeAspect="1" noChangeArrowheads="1"/>
          </p:cNvPicPr>
          <p:nvPr/>
        </p:nvPicPr>
        <p:blipFill>
          <a:blip r:embed="rId3"/>
          <a:srcRect/>
          <a:stretch>
            <a:fillRect/>
          </a:stretch>
        </p:blipFill>
        <p:spPr bwMode="auto">
          <a:xfrm>
            <a:off x="5715008" y="4143380"/>
            <a:ext cx="1924319" cy="2410162"/>
          </a:xfrm>
          <a:prstGeom prst="rect">
            <a:avLst/>
          </a:prstGeom>
          <a:noFill/>
        </p:spPr>
      </p:pic>
    </p:spTree>
  </p:cSld>
  <p:clrMapOvr>
    <a:masterClrMapping/>
  </p:clrMapOvr>
  <p:transition>
    <p:diamon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571480"/>
            <a:ext cx="8286808" cy="5632311"/>
          </a:xfrm>
          <a:prstGeom prst="rect">
            <a:avLst/>
          </a:prstGeom>
        </p:spPr>
        <p:txBody>
          <a:bodyPr wrap="square">
            <a:spAutoFit/>
          </a:bodyPr>
          <a:lstStyle/>
          <a:p>
            <a:pPr algn="ctr"/>
            <a:r>
              <a:rPr lang="ru-RU" i="1" dirty="0">
                <a:latin typeface="Times New Roman" pitchFamily="18" charset="0"/>
                <a:cs typeface="Times New Roman" pitchFamily="18" charset="0"/>
              </a:rPr>
              <a:t>Четвертая группа</a:t>
            </a:r>
            <a:r>
              <a:rPr lang="ru-RU" dirty="0">
                <a:latin typeface="Times New Roman" pitchFamily="18" charset="0"/>
                <a:cs typeface="Times New Roman" pitchFamily="18" charset="0"/>
              </a:rPr>
              <a:t> – </a:t>
            </a:r>
            <a:r>
              <a:rPr lang="ru-RU" dirty="0" smtClean="0">
                <a:latin typeface="Times New Roman" pitchFamily="18" charset="0"/>
                <a:cs typeface="Times New Roman" pitchFamily="18" charset="0"/>
              </a:rPr>
              <a:t>упражнения</a:t>
            </a:r>
            <a:r>
              <a:rPr lang="ru-RU" dirty="0">
                <a:latin typeface="Times New Roman" pitchFamily="18" charset="0"/>
                <a:cs typeface="Times New Roman" pitchFamily="18" charset="0"/>
              </a:rPr>
              <a:t>, углубляющие позитивное отношение, поднимающие </a:t>
            </a:r>
            <a:r>
              <a:rPr lang="ru-RU" dirty="0" smtClean="0">
                <a:latin typeface="Times New Roman" pitchFamily="18" charset="0"/>
                <a:cs typeface="Times New Roman" pitchFamily="18" charset="0"/>
              </a:rPr>
              <a:t>настроение. Данные </a:t>
            </a:r>
            <a:r>
              <a:rPr lang="ru-RU" dirty="0">
                <a:latin typeface="Times New Roman" pitchFamily="18" charset="0"/>
                <a:cs typeface="Times New Roman" pitchFamily="18" charset="0"/>
              </a:rPr>
              <a:t>упражнения повышают способность к организованной деятельности, активизирует работу памяти, учебных навыков. Снимают стресс перед контрольными работами, спортивными соревнованиями, публичными выступлениями и помогает при чтении вслух</a:t>
            </a:r>
            <a:r>
              <a:rPr lang="ru-RU" dirty="0" smtClean="0">
                <a:latin typeface="Times New Roman" pitchFamily="18" charset="0"/>
                <a:cs typeface="Times New Roman" pitchFamily="18" charset="0"/>
              </a:rPr>
              <a:t>.</a:t>
            </a:r>
            <a:r>
              <a:rPr lang="ru-RU" dirty="0" smtClean="0"/>
              <a:t> Упражнение </a:t>
            </a:r>
            <a:r>
              <a:rPr lang="ru-RU" b="1" dirty="0" smtClean="0">
                <a:latin typeface="Times New Roman" pitchFamily="18" charset="0"/>
                <a:cs typeface="Times New Roman" pitchFamily="18" charset="0"/>
              </a:rPr>
              <a:t>Упражнение «Позитивные точки»</a:t>
            </a:r>
          </a:p>
          <a:p>
            <a:r>
              <a:rPr lang="ru-RU" dirty="0" smtClean="0">
                <a:latin typeface="Times New Roman" pitchFamily="18" charset="0"/>
                <a:cs typeface="Times New Roman" pitchFamily="18" charset="0"/>
              </a:rPr>
              <a:t>Прикоснитесь легко кончиками пальцев каждой руки к точкам, которые находятся над центром каждого глаза и на средней линии между бровями и линией роста волос. Используйте достаточно легкое давление, чтобы немного натянуть кожу. Держите примерно минуту до легкой пульсации под пальцами</a:t>
            </a:r>
          </a:p>
          <a:p>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Упражнение «Шляпа мышления»</a:t>
            </a:r>
          </a:p>
          <a:p>
            <a:r>
              <a:rPr lang="ru-RU" dirty="0" smtClean="0">
                <a:latin typeface="Times New Roman" pitchFamily="18" charset="0"/>
                <a:cs typeface="Times New Roman" pitchFamily="18" charset="0"/>
              </a:rPr>
              <a:t>Большими и указательными пальцами </a:t>
            </a:r>
          </a:p>
          <a:p>
            <a:r>
              <a:rPr lang="ru-RU" dirty="0" smtClean="0">
                <a:latin typeface="Times New Roman" pitchFamily="18" charset="0"/>
                <a:cs typeface="Times New Roman" pitchFamily="18" charset="0"/>
              </a:rPr>
              <a:t>обеих рук оттяните уши немного назад,</a:t>
            </a:r>
          </a:p>
          <a:p>
            <a:r>
              <a:rPr lang="ru-RU" dirty="0" smtClean="0">
                <a:latin typeface="Times New Roman" pitchFamily="18" charset="0"/>
                <a:cs typeface="Times New Roman" pitchFamily="18" charset="0"/>
              </a:rPr>
              <a:t> расправляя их. </a:t>
            </a:r>
          </a:p>
          <a:p>
            <a:r>
              <a:rPr lang="ru-RU" dirty="0" smtClean="0">
                <a:latin typeface="Times New Roman" pitchFamily="18" charset="0"/>
                <a:cs typeface="Times New Roman" pitchFamily="18" charset="0"/>
              </a:rPr>
              <a:t>Начните с верхнего края уха и, массируя их, </a:t>
            </a:r>
          </a:p>
          <a:p>
            <a:r>
              <a:rPr lang="ru-RU" dirty="0" smtClean="0">
                <a:latin typeface="Times New Roman" pitchFamily="18" charset="0"/>
                <a:cs typeface="Times New Roman" pitchFamily="18" charset="0"/>
              </a:rPr>
              <a:t>спускайтесь постепенно вниз, </a:t>
            </a:r>
          </a:p>
          <a:p>
            <a:r>
              <a:rPr lang="ru-RU" dirty="0" smtClean="0">
                <a:latin typeface="Times New Roman" pitchFamily="18" charset="0"/>
                <a:cs typeface="Times New Roman" pitchFamily="18" charset="0"/>
              </a:rPr>
              <a:t>до кончиков мочки уха.</a:t>
            </a:r>
          </a:p>
          <a:p>
            <a:r>
              <a:rPr lang="ru-RU" dirty="0" smtClean="0">
                <a:latin typeface="Times New Roman" pitchFamily="18" charset="0"/>
                <a:cs typeface="Times New Roman" pitchFamily="18" charset="0"/>
              </a:rPr>
              <a:t> Повторяйте упражнение не менее трёх раз </a:t>
            </a:r>
          </a:p>
          <a:p>
            <a:endParaRPr lang="ru-RU" dirty="0">
              <a:latin typeface="Times New Roman" pitchFamily="18" charset="0"/>
              <a:cs typeface="Times New Roman" pitchFamily="18" charset="0"/>
            </a:endParaRPr>
          </a:p>
          <a:p>
            <a:endParaRPr lang="ru-RU" dirty="0"/>
          </a:p>
        </p:txBody>
      </p:sp>
      <p:pic>
        <p:nvPicPr>
          <p:cNvPr id="3" name="Picture 2" descr="C:\Users\Lenovo\Desktop\shlyapa_myshleniya.png"/>
          <p:cNvPicPr>
            <a:picLocks noChangeAspect="1" noChangeArrowheads="1"/>
          </p:cNvPicPr>
          <p:nvPr/>
        </p:nvPicPr>
        <p:blipFill>
          <a:blip r:embed="rId2"/>
          <a:srcRect/>
          <a:stretch>
            <a:fillRect/>
          </a:stretch>
        </p:blipFill>
        <p:spPr bwMode="auto">
          <a:xfrm>
            <a:off x="5929322" y="3643314"/>
            <a:ext cx="2819756" cy="2793254"/>
          </a:xfrm>
          <a:prstGeom prst="rect">
            <a:avLst/>
          </a:prstGeom>
          <a:noFill/>
        </p:spPr>
      </p:pic>
    </p:spTree>
  </p:cSld>
  <p:clrMapOvr>
    <a:masterClrMapping/>
  </p:clrMapOvr>
  <p:transition>
    <p:diamon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335846"/>
            <a:ext cx="8358246" cy="4524315"/>
          </a:xfrm>
          <a:prstGeom prst="rect">
            <a:avLst/>
          </a:prstGeom>
        </p:spPr>
        <p:txBody>
          <a:bodyPr wrap="square">
            <a:spAutoFit/>
          </a:bodyPr>
          <a:lstStyle/>
          <a:p>
            <a:pPr algn="ctr"/>
            <a:r>
              <a:rPr lang="ru-RU" b="1" dirty="0">
                <a:latin typeface="Times New Roman" pitchFamily="18" charset="0"/>
                <a:cs typeface="Times New Roman" pitchFamily="18" charset="0"/>
              </a:rPr>
              <a:t>Упражнение «Крюки»</a:t>
            </a:r>
          </a:p>
          <a:p>
            <a:r>
              <a:rPr lang="ru-RU" dirty="0">
                <a:latin typeface="Times New Roman" pitchFamily="18" charset="0"/>
                <a:cs typeface="Times New Roman" pitchFamily="18" charset="0"/>
              </a:rPr>
              <a:t>Упражнение состоит из двух частей. Первая часть: </a:t>
            </a:r>
            <a:r>
              <a:rPr lang="ru-RU" dirty="0" smtClean="0">
                <a:latin typeface="Times New Roman" pitchFamily="18" charset="0"/>
                <a:cs typeface="Times New Roman" pitchFamily="18" charset="0"/>
              </a:rPr>
              <a:t>скрестите </a:t>
            </a:r>
            <a:r>
              <a:rPr lang="ru-RU" dirty="0">
                <a:latin typeface="Times New Roman" pitchFamily="18" charset="0"/>
                <a:cs typeface="Times New Roman" pitchFamily="18" charset="0"/>
              </a:rPr>
              <a:t>лодыжки. Вытяните вперёд руки, поверните ладони тыльной стороной друг к другу, и скрестите запястья, ладони при этом соединяются. </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Теперь </a:t>
            </a:r>
            <a:r>
              <a:rPr lang="ru-RU" dirty="0">
                <a:latin typeface="Times New Roman" pitchFamily="18" charset="0"/>
                <a:cs typeface="Times New Roman" pitchFamily="18" charset="0"/>
              </a:rPr>
              <a:t>переплетите пальцы обеих рук и притяните «замок» к </a:t>
            </a:r>
            <a:r>
              <a:rPr lang="ru-RU" dirty="0" smtClean="0">
                <a:latin typeface="Times New Roman" pitchFamily="18" charset="0"/>
                <a:cs typeface="Times New Roman" pitchFamily="18" charset="0"/>
              </a:rPr>
              <a:t>груди </a:t>
            </a:r>
            <a:r>
              <a:rPr lang="ru-RU" dirty="0">
                <a:latin typeface="Times New Roman" pitchFamily="18" charset="0"/>
                <a:cs typeface="Times New Roman" pitchFamily="18" charset="0"/>
              </a:rPr>
              <a:t>(при этом вы делаете движение, когда сплетённые кисти описывают полукруг через низ и переворачиваются костяшками пальцев вверх, когда приближаются к </a:t>
            </a:r>
            <a:r>
              <a:rPr lang="ru-RU" dirty="0" smtClean="0">
                <a:latin typeface="Times New Roman" pitchFamily="18" charset="0"/>
                <a:cs typeface="Times New Roman" pitchFamily="18" charset="0"/>
              </a:rPr>
              <a:t>груди). </a:t>
            </a:r>
            <a:r>
              <a:rPr lang="ru-RU" dirty="0">
                <a:latin typeface="Times New Roman" pitchFamily="18" charset="0"/>
                <a:cs typeface="Times New Roman" pitchFamily="18" charset="0"/>
              </a:rPr>
              <a:t>Оставайтесь в этом положении около минуты, дышите медленно и глубоко, глаза можно закрыть. Когда делаете вдох, касайтесь твёрдого нёба кончиком языка, и расслабляйте язык на выдохе.</a:t>
            </a:r>
          </a:p>
          <a:p>
            <a:r>
              <a:rPr lang="ru-RU" dirty="0">
                <a:latin typeface="Times New Roman" pitchFamily="18" charset="0"/>
                <a:cs typeface="Times New Roman" pitchFamily="18" charset="0"/>
              </a:rPr>
              <a:t>Вторая часть: когда вы закончили первую часть упражнения и готовы приступить ко второй, расплетите «замок» и соедините их кончики пальцев снова перед </a:t>
            </a:r>
            <a:r>
              <a:rPr lang="ru-RU" dirty="0" smtClean="0">
                <a:latin typeface="Times New Roman" pitchFamily="18" charset="0"/>
                <a:cs typeface="Times New Roman" pitchFamily="18" charset="0"/>
              </a:rPr>
              <a:t>грудью. </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Продолжайте </a:t>
            </a:r>
            <a:r>
              <a:rPr lang="ru-RU" dirty="0">
                <a:latin typeface="Times New Roman" pitchFamily="18" charset="0"/>
                <a:cs typeface="Times New Roman" pitchFamily="18" charset="0"/>
              </a:rPr>
              <a:t>глубоко </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дышать </a:t>
            </a:r>
            <a:r>
              <a:rPr lang="ru-RU" dirty="0">
                <a:latin typeface="Times New Roman" pitchFamily="18" charset="0"/>
                <a:cs typeface="Times New Roman" pitchFamily="18" charset="0"/>
              </a:rPr>
              <a:t>и поднимать кончик языка к </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твёрдому </a:t>
            </a:r>
            <a:r>
              <a:rPr lang="ru-RU" dirty="0">
                <a:latin typeface="Times New Roman" pitchFamily="18" charset="0"/>
                <a:cs typeface="Times New Roman" pitchFamily="18" charset="0"/>
              </a:rPr>
              <a:t>нёбу при вдохе.</a:t>
            </a:r>
          </a:p>
        </p:txBody>
      </p:sp>
      <p:pic>
        <p:nvPicPr>
          <p:cNvPr id="10242" name="Picture 2" descr="C:\Users\Lenovo\Desktop\kryuki.png"/>
          <p:cNvPicPr>
            <a:picLocks noChangeAspect="1" noChangeArrowheads="1"/>
          </p:cNvPicPr>
          <p:nvPr/>
        </p:nvPicPr>
        <p:blipFill>
          <a:blip r:embed="rId2"/>
          <a:srcRect/>
          <a:stretch>
            <a:fillRect/>
          </a:stretch>
        </p:blipFill>
        <p:spPr bwMode="auto">
          <a:xfrm>
            <a:off x="5214942" y="3923212"/>
            <a:ext cx="2962632" cy="2934788"/>
          </a:xfrm>
          <a:prstGeom prst="rect">
            <a:avLst/>
          </a:prstGeom>
          <a:noFill/>
        </p:spPr>
      </p:pic>
    </p:spTree>
  </p:cSld>
  <p:clrMapOvr>
    <a:masterClrMapping/>
  </p:clrMapOvr>
  <p:transition>
    <p:diamon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1472" y="335846"/>
            <a:ext cx="8286808" cy="2985433"/>
          </a:xfrm>
          <a:prstGeom prst="rect">
            <a:avLst/>
          </a:prstGeom>
        </p:spPr>
        <p:txBody>
          <a:bodyPr wrap="square">
            <a:spAutoFit/>
          </a:bodyPr>
          <a:lstStyle/>
          <a:p>
            <a:endParaRPr lang="ru-RU" dirty="0" smtClean="0">
              <a:latin typeface="Times New Roman" pitchFamily="18" charset="0"/>
              <a:cs typeface="Times New Roman" pitchFamily="18" charset="0"/>
            </a:endParaRPr>
          </a:p>
          <a:p>
            <a:pPr fontAlgn="base"/>
            <a:r>
              <a:rPr lang="ru-RU" sz="2000" dirty="0" smtClean="0">
                <a:latin typeface="Times New Roman" pitchFamily="18" charset="0"/>
                <a:cs typeface="Times New Roman" pitchFamily="18" charset="0"/>
              </a:rPr>
              <a:t>Играете весело, свободно, как самые лучшие друзья в мире! </a:t>
            </a:r>
          </a:p>
          <a:p>
            <a:pPr fontAlgn="base"/>
            <a:r>
              <a:rPr lang="ru-RU" sz="2000" dirty="0" smtClean="0">
                <a:latin typeface="Times New Roman" pitchFamily="18" charset="0"/>
                <a:cs typeface="Times New Roman" pitchFamily="18" charset="0"/>
              </a:rPr>
              <a:t>Родители, за которыми хочется следовать, которым хочется доверять, которых хочется искренне любить, уважать, благодарить…  </a:t>
            </a:r>
          </a:p>
          <a:p>
            <a:pPr fontAlgn="base"/>
            <a:r>
              <a:rPr lang="ru-RU" sz="2000" dirty="0" smtClean="0">
                <a:latin typeface="Times New Roman" pitchFamily="18" charset="0"/>
                <a:cs typeface="Times New Roman" pitchFamily="18" charset="0"/>
              </a:rPr>
              <a:t>                                                                                    Правда, здорово?</a:t>
            </a:r>
          </a:p>
          <a:p>
            <a:pPr fontAlgn="base"/>
            <a:endParaRPr lang="ru-RU" b="1" dirty="0" smtClean="0">
              <a:latin typeface="Times New Roman" pitchFamily="18" charset="0"/>
              <a:cs typeface="Times New Roman" pitchFamily="18" charset="0"/>
            </a:endParaRPr>
          </a:p>
          <a:p>
            <a:pPr fontAlgn="base"/>
            <a:endParaRPr lang="ru-RU" b="1" dirty="0">
              <a:latin typeface="Times New Roman" pitchFamily="18" charset="0"/>
              <a:cs typeface="Times New Roman" pitchFamily="18" charset="0"/>
            </a:endParaRPr>
          </a:p>
          <a:p>
            <a:pPr fontAlgn="base"/>
            <a:r>
              <a:rPr lang="ru-RU" b="1" dirty="0" smtClean="0">
                <a:latin typeface="Times New Roman" pitchFamily="18" charset="0"/>
                <a:cs typeface="Times New Roman" pitchFamily="18" charset="0"/>
              </a:rPr>
              <a:t> </a:t>
            </a:r>
          </a:p>
          <a:p>
            <a:endParaRPr lang="ru-RU" dirty="0"/>
          </a:p>
          <a:p>
            <a:r>
              <a:rPr lang="ru-RU" dirty="0"/>
              <a:t> </a:t>
            </a:r>
          </a:p>
        </p:txBody>
      </p:sp>
      <p:pic>
        <p:nvPicPr>
          <p:cNvPr id="13322" name="Picture 10" descr="https://st2.depositphotos.com/1018611/10148/i/950/depositphotos_101482386-stock-photo-preschooler-playing-hand-game-with.jpg"/>
          <p:cNvPicPr>
            <a:picLocks noChangeAspect="1" noChangeArrowheads="1"/>
          </p:cNvPicPr>
          <p:nvPr/>
        </p:nvPicPr>
        <p:blipFill>
          <a:blip r:embed="rId2"/>
          <a:srcRect/>
          <a:stretch>
            <a:fillRect/>
          </a:stretch>
        </p:blipFill>
        <p:spPr bwMode="auto">
          <a:xfrm>
            <a:off x="428597" y="1928803"/>
            <a:ext cx="3500462" cy="2333642"/>
          </a:xfrm>
          <a:prstGeom prst="rect">
            <a:avLst/>
          </a:prstGeom>
          <a:noFill/>
        </p:spPr>
      </p:pic>
      <p:pic>
        <p:nvPicPr>
          <p:cNvPr id="13324" name="Picture 12" descr="https://avatars.mds.yandex.net/get-pdb/985791/60c2bcb5-0eae-491d-a8b9-2d54e40e715a/s1200?webp=false"/>
          <p:cNvPicPr>
            <a:picLocks noChangeAspect="1" noChangeArrowheads="1"/>
          </p:cNvPicPr>
          <p:nvPr/>
        </p:nvPicPr>
        <p:blipFill>
          <a:blip r:embed="rId3"/>
          <a:srcRect/>
          <a:stretch>
            <a:fillRect/>
          </a:stretch>
        </p:blipFill>
        <p:spPr bwMode="auto">
          <a:xfrm>
            <a:off x="4071934" y="3357562"/>
            <a:ext cx="4586013" cy="2928934"/>
          </a:xfrm>
          <a:prstGeom prst="rect">
            <a:avLst/>
          </a:prstGeom>
          <a:noFill/>
        </p:spPr>
      </p:pic>
    </p:spTree>
  </p:cSld>
  <p:clrMapOvr>
    <a:masterClrMapping/>
  </p:clrMapOvr>
  <p:transition>
    <p:diamon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00034" y="3857629"/>
            <a:ext cx="8215370" cy="1200329"/>
          </a:xfrm>
          <a:prstGeom prst="rect">
            <a:avLst/>
          </a:prstGeom>
        </p:spPr>
        <p:txBody>
          <a:bodyPr wrap="square">
            <a:spAutoFit/>
          </a:bodyPr>
          <a:lstStyle/>
          <a:p>
            <a:endParaRPr lang="ru-RU" dirty="0" smtClean="0"/>
          </a:p>
          <a:p>
            <a:endParaRPr lang="ru-RU" dirty="0"/>
          </a:p>
          <a:p>
            <a:endParaRPr lang="ru-RU" dirty="0" smtClean="0"/>
          </a:p>
          <a:p>
            <a:endParaRPr lang="ru-RU" dirty="0"/>
          </a:p>
        </p:txBody>
      </p:sp>
      <p:sp>
        <p:nvSpPr>
          <p:cNvPr id="5" name="Прямоугольник 4"/>
          <p:cNvSpPr/>
          <p:nvPr/>
        </p:nvSpPr>
        <p:spPr>
          <a:xfrm>
            <a:off x="285720" y="214291"/>
            <a:ext cx="8572560" cy="6463308"/>
          </a:xfrm>
          <a:prstGeom prst="rect">
            <a:avLst/>
          </a:prstGeom>
        </p:spPr>
        <p:txBody>
          <a:bodyPr wrap="square">
            <a:spAutoFit/>
          </a:bodyPr>
          <a:lstStyle/>
          <a:p>
            <a:r>
              <a:rPr lang="ru-RU" b="1" dirty="0" smtClean="0">
                <a:latin typeface="Times New Roman" pitchFamily="18" charset="0"/>
                <a:cs typeface="Times New Roman" pitchFamily="18" charset="0"/>
              </a:rPr>
              <a:t>     </a:t>
            </a:r>
          </a:p>
          <a:p>
            <a:r>
              <a:rPr lang="ru-RU" b="1" dirty="0" smtClean="0">
                <a:latin typeface="Times New Roman" pitchFamily="18" charset="0"/>
                <a:cs typeface="Times New Roman" pitchFamily="18" charset="0"/>
              </a:rPr>
              <a:t> «Гимнастика </a:t>
            </a:r>
            <a:r>
              <a:rPr lang="ru-RU" b="1" dirty="0">
                <a:latin typeface="Times New Roman" pitchFamily="18" charset="0"/>
                <a:cs typeface="Times New Roman" pitchFamily="18" charset="0"/>
              </a:rPr>
              <a:t>для </a:t>
            </a:r>
            <a:r>
              <a:rPr lang="ru-RU" b="1" dirty="0" smtClean="0">
                <a:latin typeface="Times New Roman" pitchFamily="18" charset="0"/>
                <a:cs typeface="Times New Roman" pitchFamily="18" charset="0"/>
              </a:rPr>
              <a:t>мозга»</a:t>
            </a:r>
            <a:r>
              <a:rPr lang="ru-RU" dirty="0">
                <a:latin typeface="Times New Roman" pitchFamily="18" charset="0"/>
                <a:cs typeface="Times New Roman" pitchFamily="18" charset="0"/>
              </a:rPr>
              <a:t> в педагогике называется также </a:t>
            </a:r>
            <a:r>
              <a:rPr lang="ru-RU" dirty="0" err="1">
                <a:latin typeface="Times New Roman" pitchFamily="18" charset="0"/>
                <a:cs typeface="Times New Roman" pitchFamily="18" charset="0"/>
              </a:rPr>
              <a:t>кинезиологическими</a:t>
            </a:r>
            <a:r>
              <a:rPr lang="ru-RU" dirty="0">
                <a:latin typeface="Times New Roman" pitchFamily="18" charset="0"/>
                <a:cs typeface="Times New Roman" pitchFamily="18" charset="0"/>
              </a:rPr>
              <a:t> упражнениями. </a:t>
            </a:r>
            <a:r>
              <a:rPr lang="ru-RU" dirty="0" err="1">
                <a:latin typeface="Times New Roman" pitchFamily="18" charset="0"/>
                <a:cs typeface="Times New Roman" pitchFamily="18" charset="0"/>
              </a:rPr>
              <a:t>Кинезиология</a:t>
            </a:r>
            <a:r>
              <a:rPr lang="ru-RU" dirty="0">
                <a:latin typeface="Times New Roman" pitchFamily="18" charset="0"/>
                <a:cs typeface="Times New Roman" pitchFamily="18" charset="0"/>
              </a:rPr>
              <a:t> (от греческих </a:t>
            </a:r>
            <a:r>
              <a:rPr lang="ru-RU" i="1" dirty="0">
                <a:latin typeface="Times New Roman" pitchFamily="18" charset="0"/>
                <a:cs typeface="Times New Roman" pitchFamily="18" charset="0"/>
              </a:rPr>
              <a:t>«</a:t>
            </a:r>
            <a:r>
              <a:rPr lang="ru-RU" i="1" dirty="0" err="1">
                <a:latin typeface="Times New Roman" pitchFamily="18" charset="0"/>
                <a:cs typeface="Times New Roman" pitchFamily="18" charset="0"/>
              </a:rPr>
              <a:t>кинезис</a:t>
            </a:r>
            <a:r>
              <a:rPr lang="ru-RU" i="1" dirty="0">
                <a:latin typeface="Times New Roman" pitchFamily="18" charset="0"/>
                <a:cs typeface="Times New Roman" pitchFamily="18" charset="0"/>
              </a:rPr>
              <a:t>»</a:t>
            </a:r>
            <a:r>
              <a:rPr lang="ru-RU" dirty="0">
                <a:latin typeface="Times New Roman" pitchFamily="18" charset="0"/>
                <a:cs typeface="Times New Roman" pitchFamily="18" charset="0"/>
              </a:rPr>
              <a:t> — движение и </a:t>
            </a:r>
            <a:r>
              <a:rPr lang="ru-RU" i="1" dirty="0">
                <a:latin typeface="Times New Roman" pitchFamily="18" charset="0"/>
                <a:cs typeface="Times New Roman" pitchFamily="18" charset="0"/>
              </a:rPr>
              <a:t>«логос»</a:t>
            </a:r>
            <a:r>
              <a:rPr lang="ru-RU" dirty="0">
                <a:latin typeface="Times New Roman" pitchFamily="18" charset="0"/>
                <a:cs typeface="Times New Roman" pitchFamily="18" charset="0"/>
              </a:rPr>
              <a:t> — знание) – это прикладная наука, помогающая </a:t>
            </a:r>
            <a:r>
              <a:rPr lang="ru-RU" b="1" dirty="0">
                <a:latin typeface="Times New Roman" pitchFamily="18" charset="0"/>
                <a:cs typeface="Times New Roman" pitchFamily="18" charset="0"/>
              </a:rPr>
              <a:t>развивать </a:t>
            </a:r>
            <a:r>
              <a:rPr lang="ru-RU" b="1" dirty="0" smtClean="0">
                <a:latin typeface="Times New Roman" pitchFamily="18" charset="0"/>
                <a:cs typeface="Times New Roman" pitchFamily="18" charset="0"/>
              </a:rPr>
              <a:t>умственные способности</a:t>
            </a: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ребенка  </a:t>
            </a:r>
            <a:r>
              <a:rPr lang="ru-RU" dirty="0">
                <a:latin typeface="Times New Roman" pitchFamily="18" charset="0"/>
                <a:cs typeface="Times New Roman" pitchFamily="18" charset="0"/>
              </a:rPr>
              <a:t>через выполнение определенного рода заданий</a:t>
            </a:r>
            <a:r>
              <a:rPr lang="ru-RU" dirty="0" smtClean="0">
                <a:latin typeface="Times New Roman" pitchFamily="18" charset="0"/>
                <a:cs typeface="Times New Roman" pitchFamily="18" charset="0"/>
              </a:rPr>
              <a:t>. </a:t>
            </a:r>
          </a:p>
          <a:p>
            <a:endParaRPr lang="ru-RU" dirty="0" smtClean="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Сама </a:t>
            </a:r>
            <a:r>
              <a:rPr lang="ru-RU" b="1" dirty="0" smtClean="0">
                <a:latin typeface="Times New Roman" pitchFamily="18" charset="0"/>
                <a:cs typeface="Times New Roman" pitchFamily="18" charset="0"/>
              </a:rPr>
              <a:t>гимнастика</a:t>
            </a:r>
            <a:r>
              <a:rPr lang="ru-RU" dirty="0" smtClean="0">
                <a:latin typeface="Times New Roman" pitchFamily="18" charset="0"/>
                <a:cs typeface="Times New Roman" pitchFamily="18" charset="0"/>
              </a:rPr>
              <a:t> состоит из ряда несложных для выполнения упражнений, поэтому ее могут смело включать в свой режим дня и дети, и взрослые. </a:t>
            </a:r>
          </a:p>
          <a:p>
            <a:r>
              <a:rPr lang="ru-RU" dirty="0" smtClean="0">
                <a:latin typeface="Times New Roman" pitchFamily="18" charset="0"/>
                <a:cs typeface="Times New Roman" pitchFamily="18" charset="0"/>
              </a:rPr>
              <a:t>Удобно и то, что проводить тренировки можно практически в любое время без привязки к месту. </a:t>
            </a:r>
          </a:p>
          <a:p>
            <a:r>
              <a:rPr lang="ru-RU" dirty="0" smtClean="0">
                <a:latin typeface="Times New Roman" pitchFamily="18" charset="0"/>
                <a:cs typeface="Times New Roman" pitchFamily="18" charset="0"/>
              </a:rPr>
              <a:t>Этот комплекс упражнений направлен на </a:t>
            </a:r>
          </a:p>
          <a:p>
            <a:r>
              <a:rPr lang="ru-RU" dirty="0" smtClean="0">
                <a:latin typeface="Times New Roman" pitchFamily="18" charset="0"/>
                <a:cs typeface="Times New Roman" pitchFamily="18" charset="0"/>
              </a:rPr>
              <a:t>усиление взаимодействия полушарий </a:t>
            </a:r>
          </a:p>
          <a:p>
            <a:r>
              <a:rPr lang="ru-RU" dirty="0" smtClean="0">
                <a:latin typeface="Times New Roman" pitchFamily="18" charset="0"/>
                <a:cs typeface="Times New Roman" pitchFamily="18" charset="0"/>
              </a:rPr>
              <a:t>головного </a:t>
            </a:r>
            <a:r>
              <a:rPr lang="ru-RU" b="1" dirty="0" smtClean="0">
                <a:latin typeface="Times New Roman" pitchFamily="18" charset="0"/>
                <a:cs typeface="Times New Roman" pitchFamily="18" charset="0"/>
              </a:rPr>
              <a:t>мозга</a:t>
            </a:r>
            <a:r>
              <a:rPr lang="ru-RU" dirty="0" smtClean="0">
                <a:latin typeface="Times New Roman" pitchFamily="18" charset="0"/>
                <a:cs typeface="Times New Roman" pitchFamily="18" charset="0"/>
              </a:rPr>
              <a:t>. </a:t>
            </a:r>
          </a:p>
          <a:p>
            <a:r>
              <a:rPr lang="ru-RU" b="1" dirty="0" smtClean="0">
                <a:latin typeface="Times New Roman" pitchFamily="18" charset="0"/>
                <a:cs typeface="Times New Roman" pitchFamily="18" charset="0"/>
              </a:rPr>
              <a:t>Развитие интеллектуальных </a:t>
            </a:r>
          </a:p>
          <a:p>
            <a:r>
              <a:rPr lang="ru-RU" b="1" dirty="0" smtClean="0">
                <a:latin typeface="Times New Roman" pitchFamily="18" charset="0"/>
                <a:cs typeface="Times New Roman" pitchFamily="18" charset="0"/>
              </a:rPr>
              <a:t>способностей</a:t>
            </a:r>
            <a:r>
              <a:rPr lang="ru-RU" dirty="0" smtClean="0">
                <a:latin typeface="Times New Roman" pitchFamily="18" charset="0"/>
                <a:cs typeface="Times New Roman" pitchFamily="18" charset="0"/>
              </a:rPr>
              <a:t> и творческого начала</a:t>
            </a:r>
          </a:p>
          <a:p>
            <a:r>
              <a:rPr lang="ru-RU" dirty="0" smtClean="0">
                <a:latin typeface="Times New Roman" pitchFamily="18" charset="0"/>
                <a:cs typeface="Times New Roman" pitchFamily="18" charset="0"/>
              </a:rPr>
              <a:t> ребенка происходит при помощи </a:t>
            </a:r>
          </a:p>
          <a:p>
            <a:r>
              <a:rPr lang="ru-RU" dirty="0" smtClean="0">
                <a:latin typeface="Times New Roman" pitchFamily="18" charset="0"/>
                <a:cs typeface="Times New Roman" pitchFamily="18" charset="0"/>
              </a:rPr>
              <a:t>выполнения определенных движений,</a:t>
            </a:r>
          </a:p>
          <a:p>
            <a:r>
              <a:rPr lang="ru-RU" dirty="0" smtClean="0">
                <a:latin typeface="Times New Roman" pitchFamily="18" charset="0"/>
                <a:cs typeface="Times New Roman" pitchFamily="18" charset="0"/>
              </a:rPr>
              <a:t> именно в этом и состоит суть </a:t>
            </a:r>
          </a:p>
          <a:p>
            <a:r>
              <a:rPr lang="ru-RU" b="1" dirty="0" smtClean="0">
                <a:latin typeface="Times New Roman" pitchFamily="18" charset="0"/>
                <a:cs typeface="Times New Roman" pitchFamily="18" charset="0"/>
              </a:rPr>
              <a:t>гимнастики для мозга</a:t>
            </a:r>
            <a:r>
              <a:rPr lang="ru-RU" dirty="0" smtClean="0">
                <a:latin typeface="Times New Roman" pitchFamily="18" charset="0"/>
                <a:cs typeface="Times New Roman" pitchFamily="18" charset="0"/>
              </a:rPr>
              <a:t>.</a:t>
            </a:r>
          </a:p>
          <a:p>
            <a:r>
              <a:rPr lang="ru-RU" dirty="0" smtClean="0"/>
              <a:t> </a:t>
            </a:r>
          </a:p>
          <a:p>
            <a:endParaRPr lang="ru-RU" dirty="0" smtClean="0">
              <a:latin typeface="Times New Roman" pitchFamily="18" charset="0"/>
              <a:cs typeface="Times New Roman" pitchFamily="18" charset="0"/>
            </a:endParaRPr>
          </a:p>
          <a:p>
            <a:endParaRPr lang="ru-RU" dirty="0">
              <a:latin typeface="Times New Roman" pitchFamily="18" charset="0"/>
              <a:cs typeface="Times New Roman" pitchFamily="18" charset="0"/>
            </a:endParaRPr>
          </a:p>
        </p:txBody>
      </p:sp>
      <p:pic>
        <p:nvPicPr>
          <p:cNvPr id="20484" name="Picture 4" descr="https://vospitanie.guru/wp-content/uploads/2019/05/Kartinka-1.-Termin-nejrogimnastiki.jpg"/>
          <p:cNvPicPr>
            <a:picLocks noChangeAspect="1" noChangeArrowheads="1"/>
          </p:cNvPicPr>
          <p:nvPr/>
        </p:nvPicPr>
        <p:blipFill>
          <a:blip r:embed="rId2"/>
          <a:srcRect/>
          <a:stretch>
            <a:fillRect/>
          </a:stretch>
        </p:blipFill>
        <p:spPr bwMode="auto">
          <a:xfrm>
            <a:off x="4357370" y="3286124"/>
            <a:ext cx="4617410" cy="3071834"/>
          </a:xfrm>
          <a:prstGeom prst="rect">
            <a:avLst/>
          </a:prstGeom>
          <a:noFill/>
        </p:spPr>
      </p:pic>
    </p:spTree>
  </p:cSld>
  <p:clrMapOvr>
    <a:masterClrMapping/>
  </p:clrMapOvr>
  <p:transition>
    <p:diamon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00034" y="0"/>
            <a:ext cx="8072494" cy="5632311"/>
          </a:xfrm>
          <a:prstGeom prst="rect">
            <a:avLst/>
          </a:prstGeom>
        </p:spPr>
        <p:txBody>
          <a:bodyPr wrap="square">
            <a:spAutoFit/>
          </a:bodyPr>
          <a:lstStyle/>
          <a:p>
            <a:r>
              <a:rPr lang="ru-RU" dirty="0"/>
              <a:t> </a:t>
            </a:r>
            <a:endParaRPr lang="ru-RU" dirty="0" smtClean="0"/>
          </a:p>
          <a:p>
            <a:r>
              <a:rPr lang="ru-RU" b="1" dirty="0" smtClean="0">
                <a:latin typeface="Times New Roman" pitchFamily="18" charset="0"/>
                <a:cs typeface="Times New Roman" pitchFamily="18" charset="0"/>
              </a:rPr>
              <a:t>Цель </a:t>
            </a:r>
            <a:r>
              <a:rPr lang="ru-RU" b="1" dirty="0" err="1">
                <a:latin typeface="Times New Roman" pitchFamily="18" charset="0"/>
                <a:cs typeface="Times New Roman" pitchFamily="18" charset="0"/>
              </a:rPr>
              <a:t>кинезиологических</a:t>
            </a:r>
            <a:r>
              <a:rPr lang="ru-RU" b="1" dirty="0">
                <a:latin typeface="Times New Roman" pitchFamily="18" charset="0"/>
                <a:cs typeface="Times New Roman" pitchFamily="18" charset="0"/>
              </a:rPr>
              <a:t> упражнений:</a:t>
            </a:r>
          </a:p>
          <a:p>
            <a:r>
              <a:rPr lang="ru-RU" dirty="0" smtClean="0">
                <a:latin typeface="Times New Roman" pitchFamily="18" charset="0"/>
                <a:cs typeface="Times New Roman" pitchFamily="18" charset="0"/>
              </a:rPr>
              <a:t>Развитие </a:t>
            </a:r>
            <a:r>
              <a:rPr lang="ru-RU" dirty="0">
                <a:latin typeface="Times New Roman" pitchFamily="18" charset="0"/>
                <a:cs typeface="Times New Roman" pitchFamily="18" charset="0"/>
              </a:rPr>
              <a:t>мелкой моторики;</a:t>
            </a:r>
          </a:p>
          <a:p>
            <a:r>
              <a:rPr lang="ru-RU" dirty="0" smtClean="0">
                <a:latin typeface="Times New Roman" pitchFamily="18" charset="0"/>
                <a:cs typeface="Times New Roman" pitchFamily="18" charset="0"/>
              </a:rPr>
              <a:t>Развитие </a:t>
            </a:r>
            <a:r>
              <a:rPr lang="ru-RU" dirty="0">
                <a:latin typeface="Times New Roman" pitchFamily="18" charset="0"/>
                <a:cs typeface="Times New Roman" pitchFamily="18" charset="0"/>
              </a:rPr>
              <a:t>памяти, внимания;</a:t>
            </a:r>
          </a:p>
          <a:p>
            <a:r>
              <a:rPr lang="ru-RU" dirty="0">
                <a:latin typeface="Times New Roman" pitchFamily="18" charset="0"/>
                <a:cs typeface="Times New Roman" pitchFamily="18" charset="0"/>
              </a:rPr>
              <a:t>Развитие речи;</a:t>
            </a:r>
          </a:p>
          <a:p>
            <a:r>
              <a:rPr lang="ru-RU" dirty="0">
                <a:latin typeface="Times New Roman" pitchFamily="18" charset="0"/>
                <a:cs typeface="Times New Roman" pitchFamily="18" charset="0"/>
              </a:rPr>
              <a:t>Развитие мышления;</a:t>
            </a:r>
          </a:p>
          <a:p>
            <a:r>
              <a:rPr lang="ru-RU" dirty="0" smtClean="0">
                <a:latin typeface="Times New Roman" pitchFamily="18" charset="0"/>
                <a:cs typeface="Times New Roman" pitchFamily="18" charset="0"/>
              </a:rPr>
              <a:t>Упражнения </a:t>
            </a:r>
            <a:r>
              <a:rPr lang="ru-RU" dirty="0">
                <a:latin typeface="Times New Roman" pitchFamily="18" charset="0"/>
                <a:cs typeface="Times New Roman" pitchFamily="18" charset="0"/>
              </a:rPr>
              <a:t>способствуют </a:t>
            </a:r>
            <a:r>
              <a:rPr lang="ru-RU" dirty="0" err="1">
                <a:latin typeface="Times New Roman" pitchFamily="18" charset="0"/>
                <a:cs typeface="Times New Roman" pitchFamily="18" charset="0"/>
              </a:rPr>
              <a:t>стрессоустойчивости</a:t>
            </a:r>
            <a:r>
              <a:rPr lang="ru-RU" dirty="0">
                <a:latin typeface="Times New Roman" pitchFamily="18" charset="0"/>
                <a:cs typeface="Times New Roman" pitchFamily="18" charset="0"/>
              </a:rPr>
              <a:t> организма;</a:t>
            </a:r>
          </a:p>
          <a:p>
            <a:r>
              <a:rPr lang="ru-RU" dirty="0">
                <a:latin typeface="Times New Roman" pitchFamily="18" charset="0"/>
                <a:cs typeface="Times New Roman" pitchFamily="18" charset="0"/>
              </a:rPr>
              <a:t>Упражнения несут в себе возможность радостного творческого учения;</a:t>
            </a:r>
          </a:p>
          <a:p>
            <a:r>
              <a:rPr lang="ru-RU" dirty="0">
                <a:latin typeface="Times New Roman" pitchFamily="18" charset="0"/>
                <a:cs typeface="Times New Roman" pitchFamily="18" charset="0"/>
              </a:rPr>
              <a:t>Позитивного личностного роста;</a:t>
            </a:r>
          </a:p>
          <a:p>
            <a:r>
              <a:rPr lang="ru-RU" dirty="0">
                <a:latin typeface="Times New Roman" pitchFamily="18" charset="0"/>
                <a:cs typeface="Times New Roman" pitchFamily="18" charset="0"/>
              </a:rPr>
              <a:t>Перспективного формирования учебных навыков и умений</a:t>
            </a:r>
            <a:r>
              <a:rPr lang="ru-RU"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Упражнения </a:t>
            </a:r>
            <a:r>
              <a:rPr lang="ru-RU" dirty="0">
                <a:latin typeface="Times New Roman" pitchFamily="18" charset="0"/>
                <a:cs typeface="Times New Roman" pitchFamily="18" charset="0"/>
              </a:rPr>
              <a:t>позволяют сформировать </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детям </a:t>
            </a:r>
            <a:r>
              <a:rPr lang="ru-RU" dirty="0">
                <a:latin typeface="Times New Roman" pitchFamily="18" charset="0"/>
                <a:cs typeface="Times New Roman" pitchFamily="18" charset="0"/>
              </a:rPr>
              <a:t>навыки самостоятельности;</a:t>
            </a:r>
          </a:p>
          <a:p>
            <a:r>
              <a:rPr lang="ru-RU" dirty="0">
                <a:latin typeface="Times New Roman" pitchFamily="18" charset="0"/>
                <a:cs typeface="Times New Roman" pitchFamily="18" charset="0"/>
              </a:rPr>
              <a:t>Восстанавливать </a:t>
            </a:r>
            <a:r>
              <a:rPr lang="ru-RU" dirty="0" smtClean="0">
                <a:latin typeface="Times New Roman" pitchFamily="18" charset="0"/>
                <a:cs typeface="Times New Roman" pitchFamily="18" charset="0"/>
              </a:rPr>
              <a:t>работоспособность</a:t>
            </a:r>
          </a:p>
          <a:p>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и продуктивность;</a:t>
            </a:r>
          </a:p>
          <a:p>
            <a:r>
              <a:rPr lang="ru-RU" dirty="0">
                <a:latin typeface="Times New Roman" pitchFamily="18" charset="0"/>
                <a:cs typeface="Times New Roman" pitchFamily="18" charset="0"/>
              </a:rPr>
              <a:t>Реализовать свой </a:t>
            </a:r>
            <a:r>
              <a:rPr lang="ru-RU" dirty="0" smtClean="0">
                <a:latin typeface="Times New Roman" pitchFamily="18" charset="0"/>
                <a:cs typeface="Times New Roman" pitchFamily="18" charset="0"/>
              </a:rPr>
              <a:t>внутренний</a:t>
            </a:r>
          </a:p>
          <a:p>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потенциал;</a:t>
            </a:r>
          </a:p>
          <a:p>
            <a:r>
              <a:rPr lang="ru-RU" dirty="0">
                <a:latin typeface="Times New Roman" pitchFamily="18" charset="0"/>
                <a:cs typeface="Times New Roman" pitchFamily="18" charset="0"/>
              </a:rPr>
              <a:t>Повышать точность </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выполнения </a:t>
            </a:r>
            <a:r>
              <a:rPr lang="ru-RU" dirty="0">
                <a:latin typeface="Times New Roman" pitchFamily="18" charset="0"/>
                <a:cs typeface="Times New Roman" pitchFamily="18" charset="0"/>
              </a:rPr>
              <a:t>действий </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при </a:t>
            </a:r>
            <a:r>
              <a:rPr lang="ru-RU" dirty="0">
                <a:latin typeface="Times New Roman" pitchFamily="18" charset="0"/>
                <a:cs typeface="Times New Roman" pitchFamily="18" charset="0"/>
              </a:rPr>
              <a:t>работе на компьютере,</a:t>
            </a:r>
          </a:p>
          <a:p>
            <a:endParaRPr lang="ru-RU" dirty="0"/>
          </a:p>
        </p:txBody>
      </p:sp>
      <p:pic>
        <p:nvPicPr>
          <p:cNvPr id="19458" name="Picture 2" descr="http://garmonya-chel.ru/images/i778g50.jpg"/>
          <p:cNvPicPr>
            <a:picLocks noChangeAspect="1" noChangeArrowheads="1"/>
          </p:cNvPicPr>
          <p:nvPr/>
        </p:nvPicPr>
        <p:blipFill>
          <a:blip r:embed="rId2"/>
          <a:srcRect/>
          <a:stretch>
            <a:fillRect/>
          </a:stretch>
        </p:blipFill>
        <p:spPr bwMode="auto">
          <a:xfrm>
            <a:off x="4286247" y="3214686"/>
            <a:ext cx="4863209" cy="3276587"/>
          </a:xfrm>
          <a:prstGeom prst="rect">
            <a:avLst/>
          </a:prstGeom>
          <a:noFill/>
        </p:spPr>
      </p:pic>
    </p:spTree>
  </p:cSld>
  <p:clrMapOvr>
    <a:masterClrMapping/>
  </p:clrMapOvr>
  <p:transition>
    <p:diamon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1472" y="0"/>
            <a:ext cx="8143932" cy="7294305"/>
          </a:xfrm>
          <a:prstGeom prst="rect">
            <a:avLst/>
          </a:prstGeom>
        </p:spPr>
        <p:txBody>
          <a:bodyPr wrap="square">
            <a:spAutoFit/>
          </a:bodyPr>
          <a:lstStyle/>
          <a:p>
            <a:pPr algn="ctr"/>
            <a:r>
              <a:rPr lang="ru-RU" b="1" i="1" dirty="0" smtClean="0">
                <a:latin typeface="Times New Roman" pitchFamily="18" charset="0"/>
                <a:cs typeface="Times New Roman" pitchFamily="18" charset="0"/>
              </a:rPr>
              <a:t>РЕКОМЕНДАЦИИ </a:t>
            </a:r>
            <a:r>
              <a:rPr lang="ru-RU" b="1" i="1" dirty="0">
                <a:latin typeface="Times New Roman" pitchFamily="18" charset="0"/>
                <a:cs typeface="Times New Roman" pitchFamily="18" charset="0"/>
              </a:rPr>
              <a:t>ДЛЯ </a:t>
            </a:r>
            <a:r>
              <a:rPr lang="ru-RU" b="1" i="1" dirty="0" smtClean="0">
                <a:latin typeface="Times New Roman" pitchFamily="18" charset="0"/>
                <a:cs typeface="Times New Roman" pitchFamily="18" charset="0"/>
              </a:rPr>
              <a:t>РОДИТЕЛЕЙ</a:t>
            </a:r>
          </a:p>
          <a:p>
            <a:pPr algn="ctr"/>
            <a:endParaRPr lang="ru-RU" b="1" i="1" dirty="0">
              <a:latin typeface="Times New Roman" pitchFamily="18" charset="0"/>
              <a:cs typeface="Times New Roman" pitchFamily="18" charset="0"/>
            </a:endParaRPr>
          </a:p>
          <a:p>
            <a:r>
              <a:rPr lang="ru-RU" dirty="0" smtClean="0">
                <a:latin typeface="Times New Roman" pitchFamily="18" charset="0"/>
                <a:cs typeface="Times New Roman" pitchFamily="18" charset="0"/>
              </a:rPr>
              <a:t>     Для </a:t>
            </a:r>
            <a:r>
              <a:rPr lang="ru-RU" dirty="0">
                <a:latin typeface="Times New Roman" pitchFamily="18" charset="0"/>
                <a:cs typeface="Times New Roman" pitchFamily="18" charset="0"/>
              </a:rPr>
              <a:t>детей дошкольного возраста следует проводить тренировки так, чтобы участникам было весело и интересно</a:t>
            </a:r>
            <a:r>
              <a:rPr lang="ru-RU"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На занятиях должна царить доброжелательная атмосфера, поэтому можно включать музыку, которая нравится </a:t>
            </a:r>
            <a:r>
              <a:rPr lang="ru-RU" dirty="0" smtClean="0">
                <a:latin typeface="Times New Roman" pitchFamily="18" charset="0"/>
                <a:cs typeface="Times New Roman" pitchFamily="18" charset="0"/>
              </a:rPr>
              <a:t>вашему ребенку. </a:t>
            </a:r>
          </a:p>
          <a:p>
            <a:r>
              <a:rPr lang="ru-RU" b="1" dirty="0" smtClean="0">
                <a:latin typeface="Times New Roman" pitchFamily="18" charset="0"/>
                <a:cs typeface="Times New Roman" pitchFamily="18" charset="0"/>
              </a:rPr>
              <a:t>     Специалисты советуют придерживаться следующих несложных правил:</a:t>
            </a:r>
          </a:p>
          <a:p>
            <a:r>
              <a:rPr lang="ru-RU" dirty="0">
                <a:latin typeface="Times New Roman" pitchFamily="18" charset="0"/>
                <a:cs typeface="Times New Roman" pitchFamily="18" charset="0"/>
              </a:rPr>
              <a:t>з</a:t>
            </a:r>
            <a:r>
              <a:rPr lang="ru-RU" dirty="0" smtClean="0">
                <a:latin typeface="Times New Roman" pitchFamily="18" charset="0"/>
                <a:cs typeface="Times New Roman" pitchFamily="18" charset="0"/>
              </a:rPr>
              <a:t>аниматься </a:t>
            </a:r>
            <a:r>
              <a:rPr lang="ru-RU" dirty="0">
                <a:latin typeface="Times New Roman" pitchFamily="18" charset="0"/>
                <a:cs typeface="Times New Roman" pitchFamily="18" charset="0"/>
              </a:rPr>
              <a:t>каждый день, не пропуская, но без принуждения. Лучше сделать меньше, но качественнее. </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     Продолжительность</a:t>
            </a:r>
            <a:r>
              <a:rPr lang="ru-RU" dirty="0">
                <a:latin typeface="Times New Roman" pitchFamily="18" charset="0"/>
                <a:cs typeface="Times New Roman" pitchFamily="18" charset="0"/>
              </a:rPr>
              <a:t> </a:t>
            </a:r>
            <a:r>
              <a:rPr lang="ru-RU" b="1" dirty="0">
                <a:latin typeface="Times New Roman" pitchFamily="18" charset="0"/>
                <a:cs typeface="Times New Roman" pitchFamily="18" charset="0"/>
              </a:rPr>
              <a:t>гимнастики</a:t>
            </a:r>
            <a:r>
              <a:rPr lang="ru-RU" dirty="0">
                <a:latin typeface="Times New Roman" pitchFamily="18" charset="0"/>
                <a:cs typeface="Times New Roman" pitchFamily="18" charset="0"/>
              </a:rPr>
              <a:t> – не более 5-7 минут</a:t>
            </a:r>
            <a:r>
              <a:rPr lang="ru-RU" dirty="0" smtClean="0">
                <a:latin typeface="Times New Roman" pitchFamily="18" charset="0"/>
                <a:cs typeface="Times New Roman" pitchFamily="18" charset="0"/>
              </a:rPr>
              <a:t>.  Ребенку </a:t>
            </a:r>
            <a:r>
              <a:rPr lang="ru-RU" dirty="0">
                <a:latin typeface="Times New Roman" pitchFamily="18" charset="0"/>
                <a:cs typeface="Times New Roman" pitchFamily="18" charset="0"/>
              </a:rPr>
              <a:t>будет гораздо интереснее, если сегодня упражнения будут выполнены на улице, а завтра, например, во время помощи маме. </a:t>
            </a:r>
            <a:endParaRPr lang="ru-RU" dirty="0" smtClean="0">
              <a:latin typeface="Times New Roman" pitchFamily="18" charset="0"/>
              <a:cs typeface="Times New Roman" pitchFamily="18" charset="0"/>
            </a:endParaRPr>
          </a:p>
          <a:p>
            <a:pPr fontAlgn="base"/>
            <a:r>
              <a:rPr lang="ru-RU" dirty="0" smtClean="0">
                <a:latin typeface="Times New Roman" pitchFamily="18" charset="0"/>
                <a:cs typeface="Times New Roman" pitchFamily="18" charset="0"/>
              </a:rPr>
              <a:t>     В </a:t>
            </a:r>
            <a:r>
              <a:rPr lang="ru-RU" dirty="0">
                <a:latin typeface="Times New Roman" pitchFamily="18" charset="0"/>
                <a:cs typeface="Times New Roman" pitchFamily="18" charset="0"/>
              </a:rPr>
              <a:t>зависимости от индивидуальных </a:t>
            </a:r>
            <a:r>
              <a:rPr lang="ru-RU" b="1" dirty="0">
                <a:latin typeface="Times New Roman" pitchFamily="18" charset="0"/>
                <a:cs typeface="Times New Roman" pitchFamily="18" charset="0"/>
              </a:rPr>
              <a:t>способностей</a:t>
            </a:r>
            <a:r>
              <a:rPr lang="ru-RU" dirty="0">
                <a:latin typeface="Times New Roman" pitchFamily="18" charset="0"/>
                <a:cs typeface="Times New Roman" pitchFamily="18" charset="0"/>
              </a:rPr>
              <a:t> ребенка следует постепенно усложнять задание – например, ускорить темп выполнения. Важно, чтобы каждое упражнение выполнялось точно и правильно. Чтобы дети не утрачивали интерес, упражнения можно комбинировать и менять местами. В одну тренировку не надо включать </a:t>
            </a:r>
            <a:r>
              <a:rPr lang="ru-RU" i="1" dirty="0">
                <a:latin typeface="Times New Roman" pitchFamily="18" charset="0"/>
                <a:cs typeface="Times New Roman" pitchFamily="18" charset="0"/>
              </a:rPr>
              <a:t>«все и сразу»</a:t>
            </a:r>
            <a:r>
              <a:rPr lang="ru-RU" dirty="0">
                <a:latin typeface="Times New Roman" pitchFamily="18" charset="0"/>
                <a:cs typeface="Times New Roman" pitchFamily="18" charset="0"/>
              </a:rPr>
              <a:t>, 5-6 качественно выполненных заданий вполне достаточно</a:t>
            </a:r>
            <a:r>
              <a:rPr lang="ru-RU" dirty="0" smtClean="0">
                <a:latin typeface="Times New Roman" pitchFamily="18" charset="0"/>
                <a:cs typeface="Times New Roman" pitchFamily="18" charset="0"/>
              </a:rPr>
              <a:t>.</a:t>
            </a:r>
            <a:r>
              <a:rPr lang="ru-RU" dirty="0" smtClean="0"/>
              <a:t> </a:t>
            </a:r>
          </a:p>
          <a:p>
            <a:pPr fontAlgn="base"/>
            <a:endParaRPr lang="ru-RU" dirty="0">
              <a:latin typeface="Times New Roman" pitchFamily="18" charset="0"/>
              <a:cs typeface="Times New Roman" pitchFamily="18" charset="0"/>
            </a:endParaRPr>
          </a:p>
          <a:p>
            <a:pPr fontAlgn="base"/>
            <a:r>
              <a:rPr lang="ru-RU" dirty="0" smtClean="0">
                <a:latin typeface="Times New Roman" pitchFamily="18" charset="0"/>
                <a:cs typeface="Times New Roman" pitchFamily="18" charset="0"/>
              </a:rPr>
              <a:t>Приведем несколько упражнений из комплекса</a:t>
            </a:r>
          </a:p>
          <a:p>
            <a:pPr fontAlgn="base"/>
            <a:r>
              <a:rPr lang="ru-RU" dirty="0" smtClean="0">
                <a:latin typeface="Times New Roman" pitchFamily="18" charset="0"/>
                <a:cs typeface="Times New Roman" pitchFamily="18" charset="0"/>
              </a:rPr>
              <a:t> «Гимнастика мозга», </a:t>
            </a:r>
          </a:p>
          <a:p>
            <a:pPr fontAlgn="base"/>
            <a:r>
              <a:rPr lang="ru-RU" dirty="0" smtClean="0">
                <a:latin typeface="Times New Roman" pitchFamily="18" charset="0"/>
                <a:cs typeface="Times New Roman" pitchFamily="18" charset="0"/>
              </a:rPr>
              <a:t>которые можно выполнять с детьми 4 – 7 лет.</a:t>
            </a:r>
          </a:p>
          <a:p>
            <a:pPr fontAlgn="base"/>
            <a:r>
              <a:rPr lang="ru-RU" b="1" dirty="0" smtClean="0"/>
              <a:t> </a:t>
            </a:r>
            <a:endParaRPr lang="ru-RU" dirty="0" smtClean="0"/>
          </a:p>
          <a:p>
            <a:endParaRPr lang="ru-RU" dirty="0">
              <a:latin typeface="Times New Roman" pitchFamily="18" charset="0"/>
              <a:cs typeface="Times New Roman" pitchFamily="18" charset="0"/>
            </a:endParaRPr>
          </a:p>
          <a:p>
            <a:endParaRPr lang="ru-RU" dirty="0"/>
          </a:p>
        </p:txBody>
      </p:sp>
      <p:pic>
        <p:nvPicPr>
          <p:cNvPr id="12289" name="Picture 1" descr="C:\Users\Lenovo\Desktop\Lenivie-vosmerki.jpg"/>
          <p:cNvPicPr>
            <a:picLocks noChangeAspect="1" noChangeArrowheads="1"/>
          </p:cNvPicPr>
          <p:nvPr/>
        </p:nvPicPr>
        <p:blipFill>
          <a:blip r:embed="rId2" cstate="print"/>
          <a:srcRect/>
          <a:stretch>
            <a:fillRect/>
          </a:stretch>
        </p:blipFill>
        <p:spPr bwMode="auto">
          <a:xfrm>
            <a:off x="6286512" y="4929198"/>
            <a:ext cx="2285982" cy="1714487"/>
          </a:xfrm>
          <a:prstGeom prst="rect">
            <a:avLst/>
          </a:prstGeom>
          <a:noFill/>
        </p:spPr>
      </p:pic>
    </p:spTree>
  </p:cSld>
  <p:clrMapOvr>
    <a:masterClrMapping/>
  </p:clrMapOvr>
  <p:transition>
    <p:diamon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00034" y="214290"/>
            <a:ext cx="8286808" cy="6186309"/>
          </a:xfrm>
          <a:prstGeom prst="rect">
            <a:avLst/>
          </a:prstGeom>
        </p:spPr>
        <p:txBody>
          <a:bodyPr wrap="square">
            <a:spAutoFit/>
          </a:bodyPr>
          <a:lstStyle/>
          <a:p>
            <a:r>
              <a:rPr lang="ru-RU" b="1" dirty="0">
                <a:latin typeface="Times New Roman" pitchFamily="18" charset="0"/>
                <a:cs typeface="Times New Roman" pitchFamily="18" charset="0"/>
              </a:rPr>
              <a:t>Все упражнения разделены на 4 группы, применение которых направлено на развитие трех видов сенсомоторных навыков:</a:t>
            </a:r>
            <a:endParaRPr lang="ru-RU" dirty="0">
              <a:latin typeface="Times New Roman" pitchFamily="18" charset="0"/>
              <a:cs typeface="Times New Roman" pitchFamily="18" charset="0"/>
            </a:endParaRPr>
          </a:p>
          <a:p>
            <a:r>
              <a:rPr lang="ru-RU" i="1" dirty="0">
                <a:latin typeface="Times New Roman" pitchFamily="18" charset="0"/>
                <a:cs typeface="Times New Roman" pitchFamily="18" charset="0"/>
              </a:rPr>
              <a:t>Первая группа</a:t>
            </a:r>
            <a:r>
              <a:rPr lang="ru-RU" dirty="0">
                <a:latin typeface="Times New Roman" pitchFamily="18" charset="0"/>
                <a:cs typeface="Times New Roman" pitchFamily="18" charset="0"/>
              </a:rPr>
              <a:t> включает упражнения, пересекающие среднюю линию тела (линия, проходящая вертикально и делящая тело на правую и левую половину). </a:t>
            </a:r>
            <a:endParaRPr lang="ru-RU" b="1"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Данные </a:t>
            </a:r>
            <a:r>
              <a:rPr lang="ru-RU" dirty="0">
                <a:latin typeface="Times New Roman" pitchFamily="18" charset="0"/>
                <a:cs typeface="Times New Roman" pitchFamily="18" charset="0"/>
              </a:rPr>
              <a:t>упражнения помогают использовать оба полушария гармонично, что способствуют улучшению координации левой и правой половины тела, ориентации в пространстве, способствуют улучшению слуха и зрения, обеспечивают прилив жизненных сил. Они так же улучшают навыки орфографии, письма, </a:t>
            </a:r>
            <a:r>
              <a:rPr lang="ru-RU" dirty="0" err="1">
                <a:latin typeface="Times New Roman" pitchFamily="18" charset="0"/>
                <a:cs typeface="Times New Roman" pitchFamily="18" charset="0"/>
              </a:rPr>
              <a:t>аудиального</a:t>
            </a:r>
            <a:r>
              <a:rPr lang="ru-RU" dirty="0">
                <a:latin typeface="Times New Roman" pitchFamily="18" charset="0"/>
                <a:cs typeface="Times New Roman" pitchFamily="18" charset="0"/>
              </a:rPr>
              <a:t> восприятия, чтения и понимания</a:t>
            </a:r>
            <a:r>
              <a:rPr lang="ru-RU" dirty="0" smtClean="0">
                <a:latin typeface="Times New Roman" pitchFamily="18" charset="0"/>
                <a:cs typeface="Times New Roman" pitchFamily="18" charset="0"/>
              </a:rPr>
              <a:t>.</a:t>
            </a:r>
          </a:p>
          <a:p>
            <a:pPr algn="ctr"/>
            <a:r>
              <a:rPr lang="ru-RU" dirty="0" smtClean="0">
                <a:latin typeface="Times New Roman" pitchFamily="18" charset="0"/>
                <a:cs typeface="Times New Roman" pitchFamily="18" charset="0"/>
              </a:rPr>
              <a:t> </a:t>
            </a:r>
            <a:r>
              <a:rPr lang="ru-RU" b="1" dirty="0" smtClean="0">
                <a:latin typeface="Times New Roman" pitchFamily="18" charset="0"/>
                <a:cs typeface="Times New Roman" pitchFamily="18" charset="0"/>
              </a:rPr>
              <a:t>Упражнение «Перекрестные шаги»</a:t>
            </a:r>
          </a:p>
          <a:p>
            <a:r>
              <a:rPr lang="ru-RU" dirty="0" smtClean="0">
                <a:latin typeface="Times New Roman" pitchFamily="18" charset="0"/>
                <a:cs typeface="Times New Roman" pitchFamily="18" charset="0"/>
              </a:rPr>
              <a:t>Встаньте прямо, голова находится по средней лини тела. Одновременно поднимите вашу правую руку и левую ногу, легонько касаясь локтем руки левого колена. Затем верните руку и ногу в исходную позицию и поднимите левую руку и правую ногу, дотрагиваясь локтем левой руки до противоположного колена. Повторяйте эти движения в течение примерно минуты, как будто вы ритмично идете. Голова остается на месте </a:t>
            </a:r>
          </a:p>
          <a:p>
            <a:endParaRPr lang="ru-RU" dirty="0" smtClean="0">
              <a:latin typeface="Times New Roman" pitchFamily="18" charset="0"/>
              <a:cs typeface="Times New Roman" pitchFamily="18" charset="0"/>
            </a:endParaRPr>
          </a:p>
          <a:p>
            <a:endParaRPr lang="ru-RU" dirty="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endParaRPr lang="ru-RU" dirty="0" smtClean="0"/>
          </a:p>
          <a:p>
            <a:endParaRPr lang="ru-RU" dirty="0"/>
          </a:p>
          <a:p>
            <a:endParaRPr lang="ru-RU" dirty="0"/>
          </a:p>
        </p:txBody>
      </p:sp>
      <p:pic>
        <p:nvPicPr>
          <p:cNvPr id="5" name="Picture 4" descr="C:\Users\Lenovo\Desktop\19 перекрёстные шаги (1).jpg"/>
          <p:cNvPicPr>
            <a:picLocks noChangeAspect="1" noChangeArrowheads="1"/>
          </p:cNvPicPr>
          <p:nvPr/>
        </p:nvPicPr>
        <p:blipFill>
          <a:blip r:embed="rId2"/>
          <a:srcRect/>
          <a:stretch>
            <a:fillRect/>
          </a:stretch>
        </p:blipFill>
        <p:spPr bwMode="auto">
          <a:xfrm>
            <a:off x="714348" y="4714884"/>
            <a:ext cx="1952625" cy="1952625"/>
          </a:xfrm>
          <a:prstGeom prst="rect">
            <a:avLst/>
          </a:prstGeom>
          <a:noFill/>
        </p:spPr>
      </p:pic>
      <p:pic>
        <p:nvPicPr>
          <p:cNvPr id="6" name="Picture 3" descr="C:\Users\Lenovo\Desktop\20 перекрёст шаги.jpg"/>
          <p:cNvPicPr>
            <a:picLocks noChangeAspect="1" noChangeArrowheads="1"/>
          </p:cNvPicPr>
          <p:nvPr/>
        </p:nvPicPr>
        <p:blipFill>
          <a:blip r:embed="rId3"/>
          <a:srcRect/>
          <a:stretch>
            <a:fillRect/>
          </a:stretch>
        </p:blipFill>
        <p:spPr bwMode="auto">
          <a:xfrm>
            <a:off x="5715008" y="4643446"/>
            <a:ext cx="1876425" cy="1876425"/>
          </a:xfrm>
          <a:prstGeom prst="rect">
            <a:avLst/>
          </a:prstGeom>
          <a:noFill/>
        </p:spPr>
      </p:pic>
    </p:spTree>
  </p:cSld>
  <p:clrMapOvr>
    <a:masterClrMapping/>
  </p:clrMapOvr>
  <p:transition>
    <p:diamon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4282" y="357166"/>
            <a:ext cx="5072098" cy="2862322"/>
          </a:xfrm>
          <a:prstGeom prst="rect">
            <a:avLst/>
          </a:prstGeom>
        </p:spPr>
        <p:txBody>
          <a:bodyPr wrap="square">
            <a:spAutoFit/>
          </a:bodyPr>
          <a:lstStyle/>
          <a:p>
            <a:pPr algn="ctr"/>
            <a:r>
              <a:rPr lang="ru-RU" b="1" dirty="0" smtClean="0">
                <a:latin typeface="Times New Roman" pitchFamily="18" charset="0"/>
                <a:cs typeface="Times New Roman" pitchFamily="18" charset="0"/>
              </a:rPr>
              <a:t>Упражнение </a:t>
            </a:r>
            <a:r>
              <a:rPr lang="ru-RU" b="1" dirty="0">
                <a:latin typeface="Times New Roman" pitchFamily="18" charset="0"/>
                <a:cs typeface="Times New Roman" pitchFamily="18" charset="0"/>
              </a:rPr>
              <a:t>«Ленивая восьмерка»</a:t>
            </a:r>
          </a:p>
          <a:p>
            <a:r>
              <a:rPr lang="ru-RU" dirty="0">
                <a:latin typeface="Times New Roman" pitchFamily="18" charset="0"/>
                <a:cs typeface="Times New Roman" pitchFamily="18" charset="0"/>
              </a:rPr>
              <a:t>Нарисуйте большим пальцем вытянутой руки знак бесконечности на уровне глаз. Движение начинайте влево вверх, против часовой стрелки. Сделайте это 3 раза, затем сделайте то же самое другой рукой. Затем повторите всё упражнение правой и левой рукой ещё 3 раза. После этого соедините ладони «в замок» (при этом большие пальцы окажутся перекрещенными) и выполните упражнение ещё 3 </a:t>
            </a:r>
            <a:r>
              <a:rPr lang="ru-RU" dirty="0" smtClean="0">
                <a:latin typeface="Times New Roman" pitchFamily="18" charset="0"/>
                <a:cs typeface="Times New Roman" pitchFamily="18" charset="0"/>
              </a:rPr>
              <a:t>раза  </a:t>
            </a:r>
            <a:endParaRPr lang="ru-RU" dirty="0">
              <a:latin typeface="Times New Roman" pitchFamily="18" charset="0"/>
              <a:cs typeface="Times New Roman" pitchFamily="18" charset="0"/>
            </a:endParaRPr>
          </a:p>
        </p:txBody>
      </p:sp>
      <p:pic>
        <p:nvPicPr>
          <p:cNvPr id="2051" name="Picture 3" descr="C:\Users\Lenovo\Desktop\8.jpg"/>
          <p:cNvPicPr>
            <a:picLocks noChangeAspect="1" noChangeArrowheads="1"/>
          </p:cNvPicPr>
          <p:nvPr/>
        </p:nvPicPr>
        <p:blipFill>
          <a:blip r:embed="rId2"/>
          <a:srcRect/>
          <a:stretch>
            <a:fillRect/>
          </a:stretch>
        </p:blipFill>
        <p:spPr bwMode="auto">
          <a:xfrm>
            <a:off x="357158" y="3143248"/>
            <a:ext cx="3929090" cy="3377469"/>
          </a:xfrm>
          <a:prstGeom prst="rect">
            <a:avLst/>
          </a:prstGeom>
          <a:noFill/>
        </p:spPr>
      </p:pic>
      <p:pic>
        <p:nvPicPr>
          <p:cNvPr id="2052" name="Picture 4" descr="C:\Users\Lenovo\Desktop\len8.jpg"/>
          <p:cNvPicPr>
            <a:picLocks noChangeAspect="1" noChangeArrowheads="1"/>
          </p:cNvPicPr>
          <p:nvPr/>
        </p:nvPicPr>
        <p:blipFill>
          <a:blip r:embed="rId3"/>
          <a:srcRect/>
          <a:stretch>
            <a:fillRect/>
          </a:stretch>
        </p:blipFill>
        <p:spPr bwMode="auto">
          <a:xfrm>
            <a:off x="4975345" y="3571877"/>
            <a:ext cx="3762990" cy="2286016"/>
          </a:xfrm>
          <a:prstGeom prst="rect">
            <a:avLst/>
          </a:prstGeom>
          <a:noFill/>
        </p:spPr>
      </p:pic>
      <p:sp>
        <p:nvSpPr>
          <p:cNvPr id="7" name="Прямоугольник 6"/>
          <p:cNvSpPr/>
          <p:nvPr/>
        </p:nvSpPr>
        <p:spPr>
          <a:xfrm>
            <a:off x="5786446" y="857232"/>
            <a:ext cx="3143272" cy="1477328"/>
          </a:xfrm>
          <a:prstGeom prst="rect">
            <a:avLst/>
          </a:prstGeom>
        </p:spPr>
        <p:txBody>
          <a:bodyPr wrap="square">
            <a:spAutoFit/>
          </a:bodyPr>
          <a:lstStyle/>
          <a:p>
            <a:r>
              <a:rPr lang="ru-RU" dirty="0">
                <a:latin typeface="Times New Roman" pitchFamily="18" charset="0"/>
                <a:cs typeface="Times New Roman" pitchFamily="18" charset="0"/>
              </a:rPr>
              <a:t>«Ленивые восьмерки» для письма прекрасно помогают установить необходимый ритм для улучшения координации «руки-глаза». </a:t>
            </a:r>
          </a:p>
        </p:txBody>
      </p:sp>
    </p:spTree>
  </p:cSld>
  <p:clrMapOvr>
    <a:masterClrMapping/>
  </p:clrMapOvr>
  <p:transition>
    <p:diamon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28596" y="357166"/>
            <a:ext cx="8215370" cy="3416320"/>
          </a:xfrm>
          <a:prstGeom prst="rect">
            <a:avLst/>
          </a:prstGeom>
        </p:spPr>
        <p:txBody>
          <a:bodyPr wrap="square">
            <a:spAutoFit/>
          </a:bodyPr>
          <a:lstStyle/>
          <a:p>
            <a:pPr algn="ctr"/>
            <a:r>
              <a:rPr lang="ru-RU" b="1" dirty="0">
                <a:latin typeface="Times New Roman" pitchFamily="18" charset="0"/>
                <a:cs typeface="Times New Roman" pitchFamily="18" charset="0"/>
              </a:rPr>
              <a:t>Упражнение «Двойной рисунок</a:t>
            </a:r>
            <a:r>
              <a:rPr lang="ru-RU" b="1" dirty="0" smtClean="0">
                <a:latin typeface="Times New Roman" pitchFamily="18" charset="0"/>
                <a:cs typeface="Times New Roman" pitchFamily="18" charset="0"/>
              </a:rPr>
              <a:t>»</a:t>
            </a:r>
          </a:p>
          <a:p>
            <a:pPr algn="ctr"/>
            <a:endParaRPr lang="ru-RU" b="1" dirty="0">
              <a:latin typeface="Times New Roman" pitchFamily="18" charset="0"/>
              <a:cs typeface="Times New Roman" pitchFamily="18" charset="0"/>
            </a:endParaRPr>
          </a:p>
          <a:p>
            <a:pPr algn="ctr"/>
            <a:endParaRPr lang="ru-RU" b="1" dirty="0">
              <a:latin typeface="Times New Roman" pitchFamily="18" charset="0"/>
              <a:cs typeface="Times New Roman" pitchFamily="18" charset="0"/>
            </a:endParaRPr>
          </a:p>
          <a:p>
            <a:r>
              <a:rPr lang="ru-RU" dirty="0">
                <a:latin typeface="Times New Roman" pitchFamily="18" charset="0"/>
                <a:cs typeface="Times New Roman" pitchFamily="18" charset="0"/>
              </a:rPr>
              <a:t>Возьмите в каждую руку карандаш или ручку. Изобразите на листе бумаги что угодно, двигая обеими руками одновременно</a:t>
            </a:r>
            <a:r>
              <a:rPr lang="ru-RU"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навстречу друг другу; </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вверх-вниз,</a:t>
            </a:r>
          </a:p>
          <a:p>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т. е. левой рукой вверх, </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правой </a:t>
            </a:r>
            <a:r>
              <a:rPr lang="ru-RU" dirty="0">
                <a:latin typeface="Times New Roman" pitchFamily="18" charset="0"/>
                <a:cs typeface="Times New Roman" pitchFamily="18" charset="0"/>
              </a:rPr>
              <a:t>рукой – вниз</a:t>
            </a:r>
            <a:r>
              <a:rPr lang="ru-RU" dirty="0" smtClean="0">
                <a:latin typeface="Times New Roman" pitchFamily="18" charset="0"/>
                <a:cs typeface="Times New Roman" pitchFamily="18" charset="0"/>
              </a:rPr>
              <a:t>,</a:t>
            </a:r>
          </a:p>
          <a:p>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и наоборот; </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разводя </a:t>
            </a:r>
            <a:r>
              <a:rPr lang="ru-RU" dirty="0">
                <a:latin typeface="Times New Roman" pitchFamily="18" charset="0"/>
                <a:cs typeface="Times New Roman" pitchFamily="18" charset="0"/>
              </a:rPr>
              <a:t>в разные </a:t>
            </a:r>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стороны</a:t>
            </a:r>
            <a:endParaRPr lang="ru-RU" dirty="0">
              <a:latin typeface="Times New Roman" pitchFamily="18" charset="0"/>
              <a:cs typeface="Times New Roman" pitchFamily="18" charset="0"/>
            </a:endParaRPr>
          </a:p>
        </p:txBody>
      </p:sp>
      <p:pic>
        <p:nvPicPr>
          <p:cNvPr id="3074" name="Picture 2" descr="C:\Users\Lenovo\Desktop\risunok_dvojnoj.png"/>
          <p:cNvPicPr>
            <a:picLocks noChangeAspect="1" noChangeArrowheads="1"/>
          </p:cNvPicPr>
          <p:nvPr/>
        </p:nvPicPr>
        <p:blipFill>
          <a:blip r:embed="rId2"/>
          <a:srcRect/>
          <a:stretch>
            <a:fillRect/>
          </a:stretch>
        </p:blipFill>
        <p:spPr bwMode="auto">
          <a:xfrm>
            <a:off x="3214678" y="1785926"/>
            <a:ext cx="3915141" cy="4636927"/>
          </a:xfrm>
          <a:prstGeom prst="rect">
            <a:avLst/>
          </a:prstGeom>
          <a:noFill/>
        </p:spPr>
      </p:pic>
    </p:spTree>
  </p:cSld>
  <p:clrMapOvr>
    <a:masterClrMapping/>
  </p:clrMapOvr>
  <p:transition>
    <p:diamon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4348" y="285729"/>
            <a:ext cx="8001056" cy="3693319"/>
          </a:xfrm>
          <a:prstGeom prst="rect">
            <a:avLst/>
          </a:prstGeom>
        </p:spPr>
        <p:txBody>
          <a:bodyPr wrap="square">
            <a:spAutoFit/>
          </a:bodyPr>
          <a:lstStyle/>
          <a:p>
            <a:endParaRPr lang="ru-RU" i="1" dirty="0" smtClean="0">
              <a:latin typeface="Times New Roman" pitchFamily="18" charset="0"/>
              <a:cs typeface="Times New Roman" pitchFamily="18" charset="0"/>
            </a:endParaRPr>
          </a:p>
          <a:p>
            <a:r>
              <a:rPr lang="ru-RU" i="1" dirty="0" smtClean="0">
                <a:latin typeface="Times New Roman" pitchFamily="18" charset="0"/>
                <a:cs typeface="Times New Roman" pitchFamily="18" charset="0"/>
              </a:rPr>
              <a:t>Вторая </a:t>
            </a:r>
            <a:r>
              <a:rPr lang="ru-RU" i="1" dirty="0">
                <a:latin typeface="Times New Roman" pitchFamily="18" charset="0"/>
                <a:cs typeface="Times New Roman" pitchFamily="18" charset="0"/>
              </a:rPr>
              <a:t>группа</a:t>
            </a:r>
            <a:r>
              <a:rPr lang="ru-RU" dirty="0">
                <a:latin typeface="Times New Roman" pitchFamily="18" charset="0"/>
                <a:cs typeface="Times New Roman" pitchFamily="18" charset="0"/>
              </a:rPr>
              <a:t> – </a:t>
            </a:r>
            <a:r>
              <a:rPr lang="ru-RU" dirty="0" smtClean="0">
                <a:latin typeface="Times New Roman" pitchFamily="18" charset="0"/>
                <a:cs typeface="Times New Roman" pitchFamily="18" charset="0"/>
              </a:rPr>
              <a:t>это   </a:t>
            </a:r>
            <a:r>
              <a:rPr lang="ru-RU" dirty="0">
                <a:latin typeface="Times New Roman" pitchFamily="18" charset="0"/>
                <a:cs typeface="Times New Roman" pitchFamily="18" charset="0"/>
              </a:rPr>
              <a:t>у</a:t>
            </a:r>
            <a:r>
              <a:rPr lang="ru-RU" dirty="0" smtClean="0">
                <a:latin typeface="Times New Roman" pitchFamily="18" charset="0"/>
                <a:cs typeface="Times New Roman" pitchFamily="18" charset="0"/>
              </a:rPr>
              <a:t>пражнения, повышающие энергию тела</a:t>
            </a:r>
          </a:p>
          <a:p>
            <a:r>
              <a:rPr lang="ru-RU" dirty="0" smtClean="0">
                <a:latin typeface="Times New Roman" pitchFamily="18" charset="0"/>
                <a:cs typeface="Times New Roman" pitchFamily="18" charset="0"/>
              </a:rPr>
              <a:t>Данные упражнения улучшает внимание, способность к самовыражению, спокойное думанье в процессе работы, восприятию информации.</a:t>
            </a:r>
            <a:r>
              <a:rPr lang="ru-RU" dirty="0" smtClean="0"/>
              <a:t> </a:t>
            </a:r>
          </a:p>
          <a:p>
            <a:endParaRPr lang="ru-RU" dirty="0">
              <a:latin typeface="Times New Roman" pitchFamily="18" charset="0"/>
              <a:cs typeface="Times New Roman" pitchFamily="18" charset="0"/>
            </a:endParaRPr>
          </a:p>
          <a:p>
            <a:r>
              <a:rPr lang="ru-RU" b="1" dirty="0" smtClean="0">
                <a:latin typeface="Times New Roman" pitchFamily="18" charset="0"/>
                <a:cs typeface="Times New Roman" pitchFamily="18" charset="0"/>
              </a:rPr>
              <a:t>Упражнение «Энергетическая зевота»</a:t>
            </a:r>
          </a:p>
          <a:p>
            <a:r>
              <a:rPr lang="ru-RU" dirty="0" smtClean="0">
                <a:latin typeface="Times New Roman" pitchFamily="18" charset="0"/>
                <a:cs typeface="Times New Roman" pitchFamily="18" charset="0"/>
              </a:rPr>
              <a:t>Изображая зевание, плотно закройте глаза и массируйте зоны, где соединяются челюсти (в районе нижних и верхних коренных зубов). </a:t>
            </a:r>
          </a:p>
          <a:p>
            <a:endParaRPr lang="ru-RU" dirty="0" smtClean="0">
              <a:latin typeface="Times New Roman" pitchFamily="18" charset="0"/>
              <a:cs typeface="Times New Roman" pitchFamily="18" charset="0"/>
            </a:endParaRPr>
          </a:p>
          <a:p>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                                                                          Массаж сопровождается глубоким                  </a:t>
            </a:r>
          </a:p>
          <a:p>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                                                                            расслабляющим звуком зевания.          </a:t>
            </a:r>
          </a:p>
          <a:p>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                                                                           Делайте в течении 1 -2 минут </a:t>
            </a:r>
          </a:p>
          <a:p>
            <a:endParaRPr lang="ru-RU" dirty="0">
              <a:latin typeface="Times New Roman" pitchFamily="18" charset="0"/>
              <a:cs typeface="Times New Roman" pitchFamily="18" charset="0"/>
            </a:endParaRPr>
          </a:p>
        </p:txBody>
      </p:sp>
      <p:pic>
        <p:nvPicPr>
          <p:cNvPr id="4" name="Picture 2" descr="C:\Users\Lenovo\Desktop\energeticheskaya_zevota.png"/>
          <p:cNvPicPr>
            <a:picLocks noChangeAspect="1" noChangeArrowheads="1"/>
          </p:cNvPicPr>
          <p:nvPr/>
        </p:nvPicPr>
        <p:blipFill>
          <a:blip r:embed="rId2"/>
          <a:srcRect/>
          <a:stretch>
            <a:fillRect/>
          </a:stretch>
        </p:blipFill>
        <p:spPr bwMode="auto">
          <a:xfrm>
            <a:off x="714350" y="2571744"/>
            <a:ext cx="3581596" cy="3502591"/>
          </a:xfrm>
          <a:prstGeom prst="rect">
            <a:avLst/>
          </a:prstGeom>
          <a:noFill/>
        </p:spPr>
      </p:pic>
    </p:spTree>
  </p:cSld>
  <p:clrMapOvr>
    <a:masterClrMapping/>
  </p:clrMapOvr>
  <p:transition>
    <p:diamon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00034" y="357166"/>
            <a:ext cx="3714776" cy="2308324"/>
          </a:xfrm>
          <a:prstGeom prst="rect">
            <a:avLst/>
          </a:prstGeom>
        </p:spPr>
        <p:txBody>
          <a:bodyPr wrap="square">
            <a:spAutoFit/>
          </a:bodyPr>
          <a:lstStyle/>
          <a:p>
            <a:r>
              <a:rPr lang="ru-RU" b="1" dirty="0">
                <a:latin typeface="Times New Roman" pitchFamily="18" charset="0"/>
                <a:cs typeface="Times New Roman" pitchFamily="18" charset="0"/>
              </a:rPr>
              <a:t>Упражнение «Кнопки мозга»</a:t>
            </a:r>
          </a:p>
          <a:p>
            <a:r>
              <a:rPr lang="ru-RU" dirty="0">
                <a:latin typeface="Times New Roman" pitchFamily="18" charset="0"/>
                <a:cs typeface="Times New Roman" pitchFamily="18" charset="0"/>
              </a:rPr>
              <a:t>Положите правую руку на пупок, левую на нижнее основание ключицы по правую сторону от грудины. Массируйте левой рукой основание ключицы, держа другую руку на пупке. Повторите то же, переменив руки </a:t>
            </a:r>
          </a:p>
        </p:txBody>
      </p:sp>
      <p:pic>
        <p:nvPicPr>
          <p:cNvPr id="5122" name="Picture 2" descr="C:\Users\Lenovo\Desktop\knopki_mozga.png"/>
          <p:cNvPicPr>
            <a:picLocks noChangeAspect="1" noChangeArrowheads="1"/>
          </p:cNvPicPr>
          <p:nvPr/>
        </p:nvPicPr>
        <p:blipFill>
          <a:blip r:embed="rId2"/>
          <a:srcRect/>
          <a:stretch>
            <a:fillRect/>
          </a:stretch>
        </p:blipFill>
        <p:spPr bwMode="auto">
          <a:xfrm>
            <a:off x="715610" y="2928934"/>
            <a:ext cx="2223108" cy="2981703"/>
          </a:xfrm>
          <a:prstGeom prst="rect">
            <a:avLst/>
          </a:prstGeom>
          <a:noFill/>
        </p:spPr>
      </p:pic>
      <p:sp>
        <p:nvSpPr>
          <p:cNvPr id="4" name="Прямоугольник 3"/>
          <p:cNvSpPr/>
          <p:nvPr/>
        </p:nvSpPr>
        <p:spPr>
          <a:xfrm>
            <a:off x="4857752" y="500042"/>
            <a:ext cx="3857652" cy="2308324"/>
          </a:xfrm>
          <a:prstGeom prst="rect">
            <a:avLst/>
          </a:prstGeom>
        </p:spPr>
        <p:txBody>
          <a:bodyPr wrap="square">
            <a:spAutoFit/>
          </a:bodyPr>
          <a:lstStyle/>
          <a:p>
            <a:r>
              <a:rPr lang="ru-RU" b="1" dirty="0">
                <a:latin typeface="Times New Roman" pitchFamily="18" charset="0"/>
                <a:cs typeface="Times New Roman" pitchFamily="18" charset="0"/>
              </a:rPr>
              <a:t>Упражнение «Кнопки Земли»</a:t>
            </a:r>
          </a:p>
          <a:p>
            <a:r>
              <a:rPr lang="ru-RU" dirty="0">
                <a:latin typeface="Times New Roman" pitchFamily="18" charset="0"/>
                <a:cs typeface="Times New Roman" pitchFamily="18" charset="0"/>
              </a:rPr>
              <a:t>Прикоснитесь двумя пальцами правой руки к точкам под нижней губой, а левой – к верхнему краю лобовой кости. Вдохните «энергию» глубоко в центр тела. Держите руки на точках, делая глубокий вдох и выдох</a:t>
            </a:r>
          </a:p>
        </p:txBody>
      </p:sp>
      <p:pic>
        <p:nvPicPr>
          <p:cNvPr id="5123" name="Picture 3" descr="C:\Users\Lenovo\Desktop\hello_html_m286c6a20.png"/>
          <p:cNvPicPr>
            <a:picLocks noChangeAspect="1" noChangeArrowheads="1"/>
          </p:cNvPicPr>
          <p:nvPr/>
        </p:nvPicPr>
        <p:blipFill>
          <a:blip r:embed="rId3"/>
          <a:srcRect/>
          <a:stretch>
            <a:fillRect/>
          </a:stretch>
        </p:blipFill>
        <p:spPr bwMode="auto">
          <a:xfrm>
            <a:off x="5357818" y="2907383"/>
            <a:ext cx="2643206" cy="3165183"/>
          </a:xfrm>
          <a:prstGeom prst="rect">
            <a:avLst/>
          </a:prstGeom>
          <a:noFill/>
        </p:spPr>
      </p:pic>
    </p:spTree>
  </p:cSld>
  <p:clrMapOvr>
    <a:masterClrMapping/>
  </p:clrMapOvr>
  <p:transition>
    <p:diamond/>
  </p:transition>
  <p:timing>
    <p:tnLst>
      <p:par>
        <p:cTn id="1" dur="indefinite" restart="never" nodeType="tmRoot"/>
      </p:par>
    </p:tnLst>
  </p:timing>
</p:sld>
</file>

<file path=ppt/theme/theme1.xml><?xml version="1.0" encoding="utf-8"?>
<a:theme xmlns:a="http://schemas.openxmlformats.org/drawingml/2006/main" name="Тема Office">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166</TotalTime>
  <Words>562</Words>
  <Application>Microsoft Office PowerPoint</Application>
  <PresentationFormat>Экран (4:3)</PresentationFormat>
  <Paragraphs>127</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«ГИМНАСТИКА МОЗГА» – КЛЮЧ К РАЗВИТИЮ СПОСОБНОСТЕЙ РЕБЕНКА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Кинезиология, как метод развития межполушарного взаимодействия.</dc:title>
  <dc:creator>Lenovo</dc:creator>
  <cp:lastModifiedBy>Lenovo</cp:lastModifiedBy>
  <cp:revision>18</cp:revision>
  <dcterms:created xsi:type="dcterms:W3CDTF">2020-05-13T12:50:45Z</dcterms:created>
  <dcterms:modified xsi:type="dcterms:W3CDTF">2021-06-16T05:41:37Z</dcterms:modified>
</cp:coreProperties>
</file>