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59" r:id="rId4"/>
    <p:sldId id="260" r:id="rId5"/>
    <p:sldId id="267" r:id="rId6"/>
    <p:sldId id="263" r:id="rId7"/>
    <p:sldId id="265" r:id="rId8"/>
    <p:sldId id="26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01A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0E13EF-D637-405E-8134-0D665E68A971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3E7F64-57D4-4EB5-AB41-93DA637A49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3E7F64-57D4-4EB5-AB41-93DA637A499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3" descr="2585561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35743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3504" y="4786322"/>
            <a:ext cx="3429024" cy="1285884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0100" y="357166"/>
            <a:ext cx="692948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hangingPunct="0">
              <a:spcAft>
                <a:spcPts val="1413"/>
              </a:spcAft>
              <a:buSzPct val="45000"/>
            </a:pPr>
            <a:r>
              <a:rPr lang="ru-RU" sz="3200" b="1" dirty="0" smtClean="0">
                <a:solidFill>
                  <a:srgbClr val="000080"/>
                </a:solidFill>
                <a:latin typeface="Monotype Corsiva" pitchFamily="66" charset="0"/>
                <a:ea typeface="Microsoft YaHei" pitchFamily="34" charset="-122"/>
                <a:cs typeface="Mangal" pitchFamily="18" charset="0"/>
              </a:rPr>
              <a:t>               </a:t>
            </a:r>
            <a:r>
              <a:rPr lang="ru-RU" sz="3200" b="1" dirty="0" smtClean="0">
                <a:solidFill>
                  <a:srgbClr val="2B01A1"/>
                </a:solidFill>
                <a:latin typeface="Monotype Corsiva" pitchFamily="66" charset="0"/>
                <a:ea typeface="Microsoft YaHei" pitchFamily="34" charset="-122"/>
                <a:cs typeface="Mangal" pitchFamily="18" charset="0"/>
              </a:rPr>
              <a:t>МАСТЕР- КЛАСС</a:t>
            </a:r>
            <a:endParaRPr lang="ru-RU" sz="3200" b="1" dirty="0">
              <a:solidFill>
                <a:srgbClr val="2B01A1"/>
              </a:solidFill>
              <a:latin typeface="Monotype Corsiva" pitchFamily="66" charset="0"/>
              <a:ea typeface="Microsoft YaHei" pitchFamily="34" charset="-122"/>
              <a:cs typeface="Mangal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57290" y="928670"/>
            <a:ext cx="71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           Рисунки в технике  «</a:t>
            </a:r>
            <a:r>
              <a:rPr lang="ru-RU" sz="3600" b="1" dirty="0" err="1" smtClean="0">
                <a:solidFill>
                  <a:srgbClr val="FF0000"/>
                </a:solidFill>
                <a:latin typeface="Monotype Corsiva" pitchFamily="66" charset="0"/>
              </a:rPr>
              <a:t>Граттаж</a:t>
            </a: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»</a:t>
            </a:r>
            <a:endParaRPr lang="ru-RU" sz="3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5286388"/>
            <a:ext cx="621509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262673"/>
                </a:solidFill>
                <a:ea typeface="Microsoft YaHei" pitchFamily="34" charset="-122"/>
              </a:rPr>
              <a:t>Подготовила   воспитатель  МБ ДОУ </a:t>
            </a:r>
          </a:p>
          <a:p>
            <a:pPr algn="ctr"/>
            <a:r>
              <a:rPr lang="ru-RU" sz="2000" b="1" i="1" dirty="0" smtClean="0">
                <a:solidFill>
                  <a:srgbClr val="262673"/>
                </a:solidFill>
                <a:ea typeface="Microsoft YaHei" pitchFamily="34" charset="-122"/>
              </a:rPr>
              <a:t>«Детский сад №207» , г.Новокузнецк </a:t>
            </a:r>
          </a:p>
          <a:p>
            <a:pPr algn="ctr"/>
            <a:r>
              <a:rPr lang="ru-RU" sz="2000" b="1" i="1" dirty="0" err="1" smtClean="0">
                <a:solidFill>
                  <a:srgbClr val="262673"/>
                </a:solidFill>
              </a:rPr>
              <a:t>Неугодова</a:t>
            </a:r>
            <a:r>
              <a:rPr lang="ru-RU" sz="2000" b="1" i="1" dirty="0" smtClean="0">
                <a:solidFill>
                  <a:srgbClr val="262673"/>
                </a:solidFill>
              </a:rPr>
              <a:t> О.В.</a:t>
            </a:r>
            <a:endParaRPr lang="ru-RU" sz="2000" dirty="0">
              <a:solidFill>
                <a:srgbClr val="262673"/>
              </a:solidFill>
            </a:endParaRPr>
          </a:p>
        </p:txBody>
      </p:sp>
      <p:pic>
        <p:nvPicPr>
          <p:cNvPr id="1026" name="Picture 2" descr="D:\Рабочий стол\maxresdefault.jpg"/>
          <p:cNvPicPr>
            <a:picLocks noChangeAspect="1" noChangeArrowheads="1"/>
          </p:cNvPicPr>
          <p:nvPr/>
        </p:nvPicPr>
        <p:blipFill>
          <a:blip r:embed="rId4"/>
          <a:srcRect l="11719" t="4165" r="10937" b="1389"/>
          <a:stretch>
            <a:fillRect/>
          </a:stretch>
        </p:blipFill>
        <p:spPr bwMode="auto">
          <a:xfrm>
            <a:off x="2714612" y="1785926"/>
            <a:ext cx="5286412" cy="32861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58556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285776"/>
            <a:ext cx="9144000" cy="714377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1538" y="214290"/>
            <a:ext cx="76438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857356" y="357166"/>
            <a:ext cx="6929486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Monotype Corsiva" pitchFamily="66" charset="0"/>
              </a:rPr>
              <a:t>      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Что нужно чтобы заинтересовать ребенка? </a:t>
            </a:r>
            <a:r>
              <a:rPr lang="ru-RU" sz="2000" dirty="0" smtClean="0">
                <a:latin typeface="Monotype Corsiva" pitchFamily="66" charset="0"/>
              </a:rPr>
              <a:t> </a:t>
            </a:r>
            <a:endParaRPr lang="ru-RU" sz="20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r>
              <a:rPr lang="ru-RU" sz="2400" b="1" i="1" dirty="0" smtClean="0">
                <a:solidFill>
                  <a:srgbClr val="2B01A1"/>
                </a:solidFill>
                <a:latin typeface="Monotype Corsiva" pitchFamily="66" charset="0"/>
              </a:rPr>
              <a:t>    Один из вариантов ответа — это совместное творчество. Здесь не обязательно знать все тонкости рисования, но результат в любом случае будет замечательный! </a:t>
            </a:r>
          </a:p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Monotype Corsiva" pitchFamily="66" charset="0"/>
              </a:rPr>
              <a:t>Вам понадобится:</a:t>
            </a:r>
          </a:p>
          <a:p>
            <a:pPr>
              <a:buFontTx/>
              <a:buChar char="-"/>
            </a:pPr>
            <a:r>
              <a:rPr lang="ru-RU" sz="2400" b="1" i="1" dirty="0" smtClean="0">
                <a:solidFill>
                  <a:srgbClr val="2B01A1"/>
                </a:solidFill>
                <a:latin typeface="Monotype Corsiva" pitchFamily="66" charset="0"/>
              </a:rPr>
              <a:t>  лист картона или плотная бумага;</a:t>
            </a:r>
          </a:p>
          <a:p>
            <a:pPr>
              <a:buFontTx/>
              <a:buChar char="-"/>
            </a:pPr>
            <a:r>
              <a:rPr lang="ru-RU" sz="2400" b="1" i="1" dirty="0" smtClean="0">
                <a:solidFill>
                  <a:srgbClr val="2B01A1"/>
                </a:solidFill>
                <a:latin typeface="Monotype Corsiva" pitchFamily="66" charset="0"/>
              </a:rPr>
              <a:t>  масляная пастель;</a:t>
            </a:r>
          </a:p>
          <a:p>
            <a:pPr>
              <a:buFontTx/>
              <a:buChar char="-"/>
            </a:pPr>
            <a:r>
              <a:rPr lang="ru-RU" sz="2400" b="1" i="1" dirty="0" smtClean="0">
                <a:solidFill>
                  <a:srgbClr val="2B01A1"/>
                </a:solidFill>
                <a:latin typeface="Monotype Corsiva" pitchFamily="66" charset="0"/>
              </a:rPr>
              <a:t>  черная тушь или акриловая краска;</a:t>
            </a:r>
          </a:p>
          <a:p>
            <a:pPr>
              <a:buFontTx/>
              <a:buChar char="-"/>
            </a:pPr>
            <a:r>
              <a:rPr lang="ru-RU" sz="2400" b="1" i="1" dirty="0" smtClean="0">
                <a:solidFill>
                  <a:srgbClr val="2B01A1"/>
                </a:solidFill>
                <a:latin typeface="Monotype Corsiva" pitchFamily="66" charset="0"/>
              </a:rPr>
              <a:t>  вода;</a:t>
            </a:r>
          </a:p>
          <a:p>
            <a:pPr>
              <a:buFontTx/>
              <a:buChar char="-"/>
            </a:pPr>
            <a:r>
              <a:rPr lang="ru-RU" sz="2400" b="1" i="1" dirty="0" smtClean="0">
                <a:solidFill>
                  <a:srgbClr val="2B01A1"/>
                </a:solidFill>
                <a:latin typeface="Monotype Corsiva" pitchFamily="66" charset="0"/>
              </a:rPr>
              <a:t>  кисть;</a:t>
            </a:r>
          </a:p>
          <a:p>
            <a:pPr>
              <a:buFontTx/>
              <a:buChar char="-"/>
            </a:pPr>
            <a:r>
              <a:rPr lang="ru-RU" sz="2400" b="1" i="1" dirty="0" smtClean="0">
                <a:solidFill>
                  <a:srgbClr val="0070C0"/>
                </a:solidFill>
                <a:latin typeface="Monotype Corsiva" pitchFamily="66" charset="0"/>
              </a:rPr>
              <a:t>  </a:t>
            </a:r>
            <a:r>
              <a:rPr lang="ru-RU" sz="2400" b="1" i="1" dirty="0" smtClean="0">
                <a:solidFill>
                  <a:srgbClr val="2B01A1"/>
                </a:solidFill>
                <a:latin typeface="Monotype Corsiva" pitchFamily="66" charset="0"/>
              </a:rPr>
              <a:t>что-нибудь острое (отвертка, перо для туши).</a:t>
            </a:r>
            <a:r>
              <a:rPr lang="ru-RU" sz="2400" b="1" i="1" dirty="0" smtClean="0">
                <a:solidFill>
                  <a:srgbClr val="2B01A1"/>
                </a:solidFill>
              </a:rPr>
              <a:t>  </a:t>
            </a:r>
            <a:endParaRPr lang="ru-RU" sz="2400" b="1" i="1" dirty="0">
              <a:solidFill>
                <a:srgbClr val="2B01A1"/>
              </a:solidFill>
            </a:endParaRPr>
          </a:p>
        </p:txBody>
      </p:sp>
      <p:pic>
        <p:nvPicPr>
          <p:cNvPr id="9" name="Рисунок 8" descr="D:\Рабочий стол\16013121462188d55521e680e86d831c28c58b021a37.jpeg"/>
          <p:cNvPicPr/>
          <p:nvPr/>
        </p:nvPicPr>
        <p:blipFill>
          <a:blip r:embed="rId3"/>
          <a:srcRect t="2638" r="5799" b="10316"/>
          <a:stretch>
            <a:fillRect/>
          </a:stretch>
        </p:blipFill>
        <p:spPr bwMode="auto">
          <a:xfrm>
            <a:off x="2928926" y="4857760"/>
            <a:ext cx="3857652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357166"/>
            <a:ext cx="7143800" cy="1571636"/>
          </a:xfrm>
        </p:spPr>
        <p:txBody>
          <a:bodyPr>
            <a:normAutofit/>
          </a:bodyPr>
          <a:lstStyle/>
          <a:p>
            <a:pPr algn="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pic>
        <p:nvPicPr>
          <p:cNvPr id="7" name="Рисунок 6" descr="D:\Рабочий стол\16013121462188d55521e680e86d831c28c58b021a37.jpeg"/>
          <p:cNvPicPr/>
          <p:nvPr/>
        </p:nvPicPr>
        <p:blipFill>
          <a:blip r:embed="rId2"/>
          <a:srcRect t="2638" r="5799" b="10316"/>
          <a:stretch>
            <a:fillRect/>
          </a:stretch>
        </p:blipFill>
        <p:spPr bwMode="auto">
          <a:xfrm>
            <a:off x="1142976" y="2071678"/>
            <a:ext cx="464347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3" descr="2585561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857356" y="571480"/>
            <a:ext cx="70009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2B01A1"/>
                </a:solidFill>
                <a:latin typeface="Monotype Corsiva" pitchFamily="66" charset="0"/>
              </a:rPr>
              <a:t>Лист бумаги закрашиваем масляной пастелью, в произвольном порядке. Разноцветные пятна должны </a:t>
            </a:r>
          </a:p>
          <a:p>
            <a:pPr algn="ctr"/>
            <a:r>
              <a:rPr lang="ru-RU" sz="2400" b="1" i="1" dirty="0" smtClean="0">
                <a:solidFill>
                  <a:srgbClr val="2B01A1"/>
                </a:solidFill>
                <a:latin typeface="Monotype Corsiva" pitchFamily="66" charset="0"/>
              </a:rPr>
              <a:t>соприкасаться и не оставлять белую бумагу </a:t>
            </a:r>
            <a:endParaRPr lang="ru-RU" sz="2400" b="1" i="1" dirty="0">
              <a:solidFill>
                <a:srgbClr val="2B01A1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D:\Рабочий стол\1601312146226a6918aac054ac36702a1e3413af775c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2214554"/>
            <a:ext cx="5429256" cy="3368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58556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28794" y="571480"/>
            <a:ext cx="6786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2B01A1"/>
                </a:solidFill>
                <a:latin typeface="Monotype Corsiva" pitchFamily="66" charset="0"/>
              </a:rPr>
              <a:t>Далее черной акриловой краской </a:t>
            </a:r>
          </a:p>
          <a:p>
            <a:pPr algn="ctr"/>
            <a:r>
              <a:rPr lang="ru-RU" sz="2400" b="1" dirty="0" smtClean="0">
                <a:solidFill>
                  <a:srgbClr val="2B01A1"/>
                </a:solidFill>
                <a:latin typeface="Monotype Corsiva" pitchFamily="66" charset="0"/>
              </a:rPr>
              <a:t>(немного разведенной водой) закрашиваем поверх пастели</a:t>
            </a:r>
            <a:r>
              <a:rPr lang="ru-RU" dirty="0" smtClean="0"/>
              <a:t>.  </a:t>
            </a:r>
            <a:endParaRPr lang="ru-RU" dirty="0"/>
          </a:p>
        </p:txBody>
      </p:sp>
      <p:pic>
        <p:nvPicPr>
          <p:cNvPr id="3074" name="Picture 2" descr="D:\Рабочий стол\1601312146221bb280f5301b8aa8c342f8aa2d2bd5c7.jpeg"/>
          <p:cNvPicPr>
            <a:picLocks noChangeAspect="1" noChangeArrowheads="1"/>
          </p:cNvPicPr>
          <p:nvPr/>
        </p:nvPicPr>
        <p:blipFill>
          <a:blip r:embed="rId3"/>
          <a:srcRect r="7031"/>
          <a:stretch>
            <a:fillRect/>
          </a:stretch>
        </p:blipFill>
        <p:spPr bwMode="auto">
          <a:xfrm>
            <a:off x="2857488" y="2071678"/>
            <a:ext cx="5500694" cy="386665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58556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>
            <a:normAutofit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71670" y="285728"/>
            <a:ext cx="6572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2B01A1"/>
                </a:solidFill>
                <a:latin typeface="Monotype Corsiva" pitchFamily="66" charset="0"/>
              </a:rPr>
              <a:t>Даем краске высохнуть, затем с помощью отвертки легко процарапываем эскиз будущего рисунка. Основные акценты: маяк, свет от него, луна, домик.  </a:t>
            </a:r>
            <a:endParaRPr lang="ru-RU" sz="2400" b="1" i="1" dirty="0">
              <a:solidFill>
                <a:srgbClr val="2B01A1"/>
              </a:solidFill>
              <a:latin typeface="Monotype Corsiva" pitchFamily="66" charset="0"/>
            </a:endParaRPr>
          </a:p>
        </p:txBody>
      </p:sp>
      <p:pic>
        <p:nvPicPr>
          <p:cNvPr id="4098" name="Picture 2" descr="D:\Рабочий стол\1601312146229c49e0f6ddd0bff2f29e7a0dae2ad2ac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1571612"/>
            <a:ext cx="6215074" cy="349818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214546" y="5143512"/>
            <a:ext cx="65722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2B01A1"/>
                </a:solidFill>
                <a:latin typeface="Monotype Corsiva" pitchFamily="66" charset="0"/>
              </a:rPr>
              <a:t>Затем, тем же методом (где-то сильнее, где-то легче нажимая на инструмент) выполняем весь рисунок.   Уточняем детали: звезды, деревья, отражение в воде лунной дорожки и так далее.  </a:t>
            </a:r>
            <a:endParaRPr lang="ru-RU" sz="2400" b="1" i="1" dirty="0">
              <a:solidFill>
                <a:srgbClr val="2B01A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58556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8229600" cy="1143008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500042"/>
            <a:ext cx="67151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Monotype Corsiva" pitchFamily="66" charset="0"/>
              </a:rPr>
              <a:t> </a:t>
            </a:r>
            <a:r>
              <a:rPr lang="ru-RU" sz="2400" b="1" dirty="0" smtClean="0">
                <a:solidFill>
                  <a:srgbClr val="2B01A1"/>
                </a:solidFill>
                <a:latin typeface="Monotype Corsiva" pitchFamily="66" charset="0"/>
              </a:rPr>
              <a:t>По желанию можно сделать рамку с разными узорами. И главное, не бойтесь, если вы что-то сделаете не так, как хотелось бы, то просто закрасьте этот участок черной краской и заново процарапайте рисунок</a:t>
            </a:r>
            <a:r>
              <a:rPr lang="ru-RU" sz="2400" dirty="0" smtClean="0">
                <a:latin typeface="Monotype Corsiva" pitchFamily="66" charset="0"/>
              </a:rPr>
              <a:t>.  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5122" name="Picture 2" descr="D:\Рабочий стол\1601312146229c49e0f6ddd0bff2f29e7a0dae2ad2ac.jpeg"/>
          <p:cNvPicPr>
            <a:picLocks noChangeAspect="1" noChangeArrowheads="1"/>
          </p:cNvPicPr>
          <p:nvPr/>
        </p:nvPicPr>
        <p:blipFill>
          <a:blip r:embed="rId3"/>
          <a:srcRect r="4494"/>
          <a:stretch>
            <a:fillRect/>
          </a:stretch>
        </p:blipFill>
        <p:spPr bwMode="auto">
          <a:xfrm>
            <a:off x="2500298" y="2357430"/>
            <a:ext cx="6072230" cy="38922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58556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643074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00232" y="428604"/>
            <a:ext cx="67151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Monotype Corsiva" pitchFamily="66" charset="0"/>
              </a:rPr>
              <a:t> </a:t>
            </a:r>
            <a:r>
              <a:rPr lang="ru-RU" sz="2400" b="1" dirty="0" smtClean="0">
                <a:solidFill>
                  <a:srgbClr val="2B01A1"/>
                </a:solidFill>
                <a:latin typeface="Monotype Corsiva" pitchFamily="66" charset="0"/>
              </a:rPr>
              <a:t>В этой технике можно выполнить различные </a:t>
            </a:r>
          </a:p>
          <a:p>
            <a:pPr algn="ctr"/>
            <a:r>
              <a:rPr lang="ru-RU" sz="2400" b="1" dirty="0" smtClean="0">
                <a:solidFill>
                  <a:srgbClr val="2B01A1"/>
                </a:solidFill>
                <a:latin typeface="Monotype Corsiva" pitchFamily="66" charset="0"/>
              </a:rPr>
              <a:t>сюжеты: ночные, морские, фантазийные, сказочные, космические.  </a:t>
            </a:r>
            <a:endParaRPr lang="ru-RU" sz="2400" b="1" dirty="0">
              <a:solidFill>
                <a:srgbClr val="2B01A1"/>
              </a:solidFill>
              <a:latin typeface="Monotype Corsiva" pitchFamily="66" charset="0"/>
            </a:endParaRPr>
          </a:p>
        </p:txBody>
      </p:sp>
      <p:pic>
        <p:nvPicPr>
          <p:cNvPr id="17412" name="Picture 4" descr="D:\Рабочий стол\10636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2000240"/>
            <a:ext cx="4572032" cy="3429024"/>
          </a:xfrm>
          <a:prstGeom prst="rect">
            <a:avLst/>
          </a:prstGeom>
          <a:noFill/>
        </p:spPr>
      </p:pic>
      <p:pic>
        <p:nvPicPr>
          <p:cNvPr id="17413" name="Picture 5" descr="D:\Рабочий стол\1611762573_21-p-risunki-grattazh-2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1643050"/>
            <a:ext cx="3066453" cy="421481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643174" y="5857892"/>
            <a:ext cx="5929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Monotype Corsiva" pitchFamily="66" charset="0"/>
              </a:rPr>
              <a:t>Помните, что в этой технике ошибок не бывает.  </a:t>
            </a:r>
            <a:endParaRPr lang="ru-RU" sz="24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58556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74638"/>
            <a:ext cx="7972452" cy="939784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D:\Рабочий стол\DSC_1959_1282x854.jpg"/>
          <p:cNvPicPr>
            <a:picLocks noChangeAspect="1" noChangeArrowheads="1"/>
          </p:cNvPicPr>
          <p:nvPr/>
        </p:nvPicPr>
        <p:blipFill>
          <a:blip r:embed="rId3"/>
          <a:srcRect l="13868" t="4972" r="6875" b="9193"/>
          <a:stretch>
            <a:fillRect/>
          </a:stretch>
        </p:blipFill>
        <p:spPr bwMode="auto">
          <a:xfrm>
            <a:off x="2857488" y="2928934"/>
            <a:ext cx="4857784" cy="307183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214546" y="500043"/>
            <a:ext cx="550072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66"/>
                </a:solidFill>
                <a:latin typeface="Monotype Corsiva" pitchFamily="66" charset="0"/>
              </a:rPr>
              <a:t>   Вывод:</a:t>
            </a:r>
            <a:r>
              <a:rPr lang="ru-RU" sz="2800" b="1" dirty="0" smtClean="0">
                <a:solidFill>
                  <a:srgbClr val="FF0066"/>
                </a:solidFill>
              </a:rPr>
              <a:t/>
            </a:r>
            <a:br>
              <a:rPr lang="ru-RU" sz="2800" b="1" dirty="0" smtClean="0">
                <a:solidFill>
                  <a:srgbClr val="FF0066"/>
                </a:solidFill>
              </a:rPr>
            </a:b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85984" y="1000108"/>
            <a:ext cx="60007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2B01A1"/>
                </a:solidFill>
                <a:latin typeface="Monotype Corsiva" pitchFamily="66" charset="0"/>
              </a:rPr>
              <a:t>Техника рисования «</a:t>
            </a:r>
            <a:r>
              <a:rPr lang="ru-RU" sz="2400" b="1" i="1" dirty="0" err="1" smtClean="0">
                <a:solidFill>
                  <a:srgbClr val="2B01A1"/>
                </a:solidFill>
                <a:latin typeface="Monotype Corsiva" pitchFamily="66" charset="0"/>
              </a:rPr>
              <a:t>Граттаж</a:t>
            </a:r>
            <a:r>
              <a:rPr lang="ru-RU" sz="2400" b="1" i="1" dirty="0" smtClean="0">
                <a:solidFill>
                  <a:srgbClr val="2B01A1"/>
                </a:solidFill>
                <a:latin typeface="Monotype Corsiva" pitchFamily="66" charset="0"/>
              </a:rPr>
              <a:t>» позволяет создать потрясающие рисунки, развивает  фантазию, творческое воображение, аккуратность, мелкую моторику  ребёнка.</a:t>
            </a:r>
            <a:endParaRPr lang="ru-RU" sz="2400" dirty="0">
              <a:solidFill>
                <a:srgbClr val="2B01A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292</Words>
  <PresentationFormat>Экран (4:3)</PresentationFormat>
  <Paragraphs>37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 нетрадиционного  рисования  в младшей и средней группе</dc:title>
  <dc:creator>Марина</dc:creator>
  <cp:lastModifiedBy>Пользователь</cp:lastModifiedBy>
  <cp:revision>51</cp:revision>
  <dcterms:created xsi:type="dcterms:W3CDTF">2018-02-21T08:25:30Z</dcterms:created>
  <dcterms:modified xsi:type="dcterms:W3CDTF">2021-05-29T01:59:39Z</dcterms:modified>
</cp:coreProperties>
</file>