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handoutMasterIdLst>
    <p:handoutMasterId r:id="rId9"/>
  </p:handoutMasterIdLst>
  <p:sldIdLst>
    <p:sldId id="263" r:id="rId2"/>
    <p:sldId id="315" r:id="rId3"/>
    <p:sldId id="320" r:id="rId4"/>
    <p:sldId id="299" r:id="rId5"/>
    <p:sldId id="303" r:id="rId6"/>
    <p:sldId id="32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Monotype Corsiva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browse/>
    <p:sldAll/>
    <p:penClr>
      <a:srgbClr val="FF0000"/>
    </p:penClr>
  </p:showPr>
  <p:clrMru>
    <a:srgbClr val="003399"/>
    <a:srgbClr val="0033CC"/>
    <a:srgbClr val="9900CC"/>
    <a:srgbClr val="FF0066"/>
    <a:srgbClr val="990099"/>
    <a:srgbClr val="008000"/>
    <a:srgbClr val="6600FF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34" autoAdjust="0"/>
    <p:restoredTop sz="92619" autoAdjust="0"/>
  </p:normalViewPr>
  <p:slideViewPr>
    <p:cSldViewPr>
      <p:cViewPr>
        <p:scale>
          <a:sx n="100" d="100"/>
          <a:sy n="100" d="100"/>
        </p:scale>
        <p:origin x="-282" y="6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834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C47E946-8DCB-4AA0-84A9-E2A41F74E285}" type="datetimeFigureOut">
              <a:rPr lang="ru-RU"/>
              <a:pPr>
                <a:defRPr/>
              </a:pPr>
              <a:t>22.09.2020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11BBC93-54C4-4CFF-820C-ED4F41A4A8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870F70C-461B-4BE6-A7E2-631B8DE3BAC8}" type="datetimeFigureOut">
              <a:rPr lang="ru-RU"/>
              <a:pPr>
                <a:defRPr/>
              </a:pPr>
              <a:t>22.09.2020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904B7A6-A3C5-405D-A53A-6EB39BFF5D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687388" y="685800"/>
            <a:ext cx="7769225" cy="5486400"/>
          </a:xfrm>
          <a:prstGeom prst="rect">
            <a:avLst/>
          </a:prstGeom>
          <a:solidFill>
            <a:srgbClr val="FCEE9D"/>
          </a:solidFill>
          <a:ln w="508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5" name="Rectangle 14"/>
          <p:cNvSpPr>
            <a:spLocks noChangeArrowheads="1"/>
          </p:cNvSpPr>
          <p:nvPr/>
        </p:nvSpPr>
        <p:spPr bwMode="auto">
          <a:xfrm>
            <a:off x="914400" y="914400"/>
            <a:ext cx="7313613" cy="5027613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pic>
        <p:nvPicPr>
          <p:cNvPr id="6" name="Picture 12" descr="kindergarten_diplom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3" y="42863"/>
            <a:ext cx="9134475" cy="677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362200" y="1295400"/>
            <a:ext cx="4419600" cy="990600"/>
          </a:xfrm>
        </p:spPr>
        <p:txBody>
          <a:bodyPr/>
          <a:lstStyle>
            <a:lvl1pPr algn="ctr">
              <a:defRPr sz="3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362200"/>
            <a:ext cx="6400800" cy="838200"/>
          </a:xfrm>
        </p:spPr>
        <p:txBody>
          <a:bodyPr wrap="none"/>
          <a:lstStyle>
            <a:lvl1pPr marL="0" indent="0" algn="ctr">
              <a:buFontTx/>
              <a:buNone/>
              <a:defRPr sz="46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 spd="slow" advClick="0" advTm="10000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 advClick="0" advTm="10000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4600" y="990600"/>
            <a:ext cx="1752600" cy="4876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990600"/>
            <a:ext cx="5105400" cy="4876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 advClick="0" advTm="10000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 advClick="0" advTm="10000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 advClick="0" advTm="10000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209800"/>
            <a:ext cx="34290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09800"/>
            <a:ext cx="34290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 advClick="0" advTm="10000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 advClick="0" advTm="10000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 advClick="0" advTm="10000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Click="0" advTm="10000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 advClick="0" advTm="10000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 advClick="0" advTm="10000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687388" y="685800"/>
            <a:ext cx="7769225" cy="5486400"/>
          </a:xfrm>
          <a:prstGeom prst="rect">
            <a:avLst/>
          </a:prstGeom>
          <a:solidFill>
            <a:srgbClr val="FCEE9D"/>
          </a:solidFill>
          <a:ln w="508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914400" y="914400"/>
            <a:ext cx="7313613" cy="5027613"/>
          </a:xfrm>
          <a:prstGeom prst="rect">
            <a:avLst/>
          </a:prstGeom>
          <a:solidFill>
            <a:schemeClr val="bg1"/>
          </a:solidFill>
          <a:ln w="635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000000"/>
              </a:solidFill>
              <a:latin typeface="Arial" charset="0"/>
              <a:cs typeface="+mn-cs"/>
            </a:endParaRPr>
          </a:p>
        </p:txBody>
      </p:sp>
      <p:pic>
        <p:nvPicPr>
          <p:cNvPr id="1028" name="Picture 14" descr="kindergarten_diploma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763" y="42863"/>
            <a:ext cx="9134475" cy="677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9906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209800"/>
            <a:ext cx="70104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2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</p:sldLayoutIdLst>
  <p:transition spd="slow" advClick="0" advTm="10000">
    <p:wheel spokes="8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1"/>
          <p:cNvSpPr>
            <a:spLocks noChangeArrowheads="1"/>
          </p:cNvSpPr>
          <p:nvPr/>
        </p:nvSpPr>
        <p:spPr bwMode="auto">
          <a:xfrm>
            <a:off x="1619250" y="908050"/>
            <a:ext cx="6265863" cy="167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hangingPunct="0">
              <a:spcAft>
                <a:spcPts val="1413"/>
              </a:spcAft>
              <a:buSzPct val="45000"/>
            </a:pPr>
            <a:r>
              <a:rPr lang="ru-RU" sz="3600" b="1">
                <a:solidFill>
                  <a:srgbClr val="000080"/>
                </a:solidFill>
                <a:ea typeface="Microsoft YaHei" pitchFamily="34" charset="-122"/>
                <a:cs typeface="Mangal" pitchFamily="18" charset="0"/>
              </a:rPr>
              <a:t>МАСТЕР- КЛАСС</a:t>
            </a:r>
          </a:p>
          <a:p>
            <a:pPr algn="ctr" hangingPunct="0">
              <a:spcAft>
                <a:spcPts val="1413"/>
              </a:spcAft>
              <a:buSzPct val="45000"/>
            </a:pPr>
            <a:r>
              <a:rPr lang="ru-RU" sz="2800" b="1" i="1">
                <a:solidFill>
                  <a:srgbClr val="FF0066"/>
                </a:solidFill>
                <a:ea typeface="Microsoft YaHei" pitchFamily="34" charset="-122"/>
                <a:cs typeface="Mangal" pitchFamily="18" charset="0"/>
              </a:rPr>
              <a:t>«Чудо - поделки из карандашной стружки »</a:t>
            </a:r>
          </a:p>
        </p:txBody>
      </p:sp>
      <p:sp>
        <p:nvSpPr>
          <p:cNvPr id="15362" name="Прямоугольник 2"/>
          <p:cNvSpPr>
            <a:spLocks noChangeArrowheads="1"/>
          </p:cNvSpPr>
          <p:nvPr/>
        </p:nvSpPr>
        <p:spPr bwMode="auto">
          <a:xfrm>
            <a:off x="1331913" y="4508500"/>
            <a:ext cx="66548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600" b="1" i="1" dirty="0">
              <a:solidFill>
                <a:srgbClr val="FF0000"/>
              </a:solidFill>
              <a:ea typeface="Microsoft YaHei" pitchFamily="34" charset="-122"/>
            </a:endParaRPr>
          </a:p>
          <a:p>
            <a:pPr algn="ctr"/>
            <a:r>
              <a:rPr lang="ru-RU" b="1" i="1" dirty="0">
                <a:solidFill>
                  <a:srgbClr val="262673"/>
                </a:solidFill>
                <a:ea typeface="Microsoft YaHei" pitchFamily="34" charset="-122"/>
              </a:rPr>
              <a:t>Подготовила   воспитатель  </a:t>
            </a:r>
            <a:r>
              <a:rPr lang="ru-RU" b="1" i="1" dirty="0" smtClean="0">
                <a:solidFill>
                  <a:srgbClr val="262673"/>
                </a:solidFill>
                <a:ea typeface="Microsoft YaHei" pitchFamily="34" charset="-122"/>
              </a:rPr>
              <a:t>МБ ДОУ </a:t>
            </a:r>
            <a:endParaRPr lang="ru-RU" b="1" i="1" dirty="0">
              <a:solidFill>
                <a:srgbClr val="262673"/>
              </a:solidFill>
              <a:ea typeface="Microsoft YaHei" pitchFamily="34" charset="-122"/>
            </a:endParaRPr>
          </a:p>
          <a:p>
            <a:pPr algn="ctr"/>
            <a:r>
              <a:rPr lang="ru-RU" b="1" i="1" dirty="0">
                <a:solidFill>
                  <a:srgbClr val="262673"/>
                </a:solidFill>
                <a:ea typeface="Microsoft YaHei" pitchFamily="34" charset="-122"/>
              </a:rPr>
              <a:t>«Детский сад </a:t>
            </a:r>
            <a:r>
              <a:rPr lang="ru-RU" b="1" i="1" dirty="0" smtClean="0">
                <a:solidFill>
                  <a:srgbClr val="262673"/>
                </a:solidFill>
                <a:ea typeface="Microsoft YaHei" pitchFamily="34" charset="-122"/>
              </a:rPr>
              <a:t>№207» , г.Новокузнецк </a:t>
            </a:r>
            <a:endParaRPr lang="ru-RU" b="1" i="1" dirty="0">
              <a:solidFill>
                <a:srgbClr val="262673"/>
              </a:solidFill>
              <a:ea typeface="Microsoft YaHei" pitchFamily="34" charset="-122"/>
            </a:endParaRPr>
          </a:p>
          <a:p>
            <a:pPr algn="ctr"/>
            <a:r>
              <a:rPr lang="ru-RU" b="1" i="1" dirty="0" err="1" smtClean="0">
                <a:solidFill>
                  <a:srgbClr val="262673"/>
                </a:solidFill>
              </a:rPr>
              <a:t>Неугодова</a:t>
            </a:r>
            <a:r>
              <a:rPr lang="ru-RU" b="1" i="1" dirty="0" smtClean="0">
                <a:solidFill>
                  <a:srgbClr val="262673"/>
                </a:solidFill>
              </a:rPr>
              <a:t> О.В.</a:t>
            </a:r>
            <a:endParaRPr lang="ru-RU" dirty="0">
              <a:solidFill>
                <a:srgbClr val="262673"/>
              </a:solidFill>
            </a:endParaRPr>
          </a:p>
        </p:txBody>
      </p:sp>
      <p:pic>
        <p:nvPicPr>
          <p:cNvPr id="1026" name="Picture 2" descr="D:\Рабочий стол\IMG_20200922_1726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143116"/>
            <a:ext cx="3857652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2762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1042988" y="908050"/>
            <a:ext cx="7010400" cy="571500"/>
          </a:xfrm>
        </p:spPr>
        <p:txBody>
          <a:bodyPr/>
          <a:lstStyle/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  <a:latin typeface="Monotype Corsiva" pitchFamily="66" charset="0"/>
              </a:rPr>
              <a:t>Цели и задачи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971550" y="1357298"/>
            <a:ext cx="7029474" cy="4500594"/>
          </a:xfrm>
        </p:spPr>
        <p:txBody>
          <a:bodyPr/>
          <a:lstStyle/>
          <a:p>
            <a:pPr indent="285750" eaLnBrk="1" hangingPunct="1">
              <a:buFontTx/>
              <a:buNone/>
            </a:pPr>
            <a:r>
              <a:rPr lang="ru-RU" sz="18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                                                 Цели:</a:t>
            </a:r>
          </a:p>
          <a:p>
            <a:pPr indent="285750" eaLnBrk="1" hangingPunct="1">
              <a:buFontTx/>
              <a:buNone/>
            </a:pPr>
            <a:r>
              <a:rPr lang="ru-RU" sz="1800" b="1" dirty="0" smtClean="0">
                <a:solidFill>
                  <a:srgbClr val="003399"/>
                </a:solidFill>
                <a:latin typeface="Monotype Corsiva" pitchFamily="66" charset="0"/>
                <a:cs typeface="Times New Roman" pitchFamily="18" charset="0"/>
              </a:rPr>
              <a:t> - развитие познавательных, конструктивных, творческих и художественных способностей в процессе создания образов, используя новую технику творчества-  работа с карандашной стружкой</a:t>
            </a:r>
            <a:endParaRPr lang="ru-RU" sz="1800" dirty="0" smtClean="0">
              <a:solidFill>
                <a:srgbClr val="003399"/>
              </a:solidFill>
              <a:latin typeface="Monotype Corsiva" pitchFamily="66" charset="0"/>
              <a:cs typeface="Times New Roman" pitchFamily="18" charset="0"/>
            </a:endParaRPr>
          </a:p>
          <a:p>
            <a:pPr indent="285750" eaLnBrk="1" hangingPunct="1">
              <a:buFontTx/>
              <a:buNone/>
            </a:pPr>
            <a:r>
              <a:rPr lang="ru-RU" sz="1800" b="1" dirty="0" smtClean="0">
                <a:solidFill>
                  <a:srgbClr val="003399"/>
                </a:solidFill>
                <a:latin typeface="Monotype Corsiva" pitchFamily="66" charset="0"/>
                <a:cs typeface="Times New Roman" pitchFamily="18" charset="0"/>
              </a:rPr>
              <a:t>- развитие  речи, памяти, внимания и мышления.</a:t>
            </a:r>
            <a:endParaRPr lang="ru-RU" sz="1800" dirty="0" smtClean="0">
              <a:solidFill>
                <a:srgbClr val="003399"/>
              </a:solidFill>
              <a:latin typeface="Monotype Corsiva" pitchFamily="66" charset="0"/>
              <a:cs typeface="Times New Roman" pitchFamily="18" charset="0"/>
            </a:endParaRPr>
          </a:p>
          <a:p>
            <a:pPr indent="285750" eaLnBrk="1" hangingPunct="1">
              <a:buFontTx/>
              <a:buNone/>
            </a:pPr>
            <a:r>
              <a:rPr lang="ru-RU" sz="1800" b="1" dirty="0" smtClean="0">
                <a:solidFill>
                  <a:srgbClr val="003399"/>
                </a:solidFill>
                <a:latin typeface="Monotype Corsiva" pitchFamily="66" charset="0"/>
                <a:cs typeface="Times New Roman" pitchFamily="18" charset="0"/>
              </a:rPr>
              <a:t>                                               </a:t>
            </a:r>
            <a:r>
              <a:rPr lang="ru-RU" sz="18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Задачи:</a:t>
            </a:r>
            <a:endParaRPr lang="ru-RU" sz="1800" dirty="0" smtClean="0">
              <a:solidFill>
                <a:srgbClr val="FF0000"/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indent="285750" eaLnBrk="1" hangingPunct="1">
              <a:buFontTx/>
              <a:buNone/>
            </a:pPr>
            <a:r>
              <a:rPr lang="ru-RU" sz="1800" b="1" dirty="0" smtClean="0">
                <a:solidFill>
                  <a:srgbClr val="003399"/>
                </a:solidFill>
                <a:latin typeface="Monotype Corsiva" pitchFamily="66" charset="0"/>
                <a:cs typeface="Times New Roman" pitchFamily="18" charset="0"/>
              </a:rPr>
              <a:t>  - Учить принимать задачу, слушать и слышать речь воспитателя действовать по образцу, затем по словесному указанию.</a:t>
            </a:r>
            <a:endParaRPr lang="ru-RU" sz="1800" dirty="0" smtClean="0">
              <a:solidFill>
                <a:srgbClr val="003399"/>
              </a:solidFill>
              <a:latin typeface="Monotype Corsiva" pitchFamily="66" charset="0"/>
            </a:endParaRPr>
          </a:p>
          <a:p>
            <a:pPr indent="285750" eaLnBrk="1" hangingPunct="1">
              <a:buFontTx/>
              <a:buNone/>
            </a:pPr>
            <a:r>
              <a:rPr lang="ru-RU" sz="1800" dirty="0" smtClean="0">
                <a:solidFill>
                  <a:srgbClr val="003399"/>
                </a:solidFill>
                <a:latin typeface="Monotype Corsiva" pitchFamily="66" charset="0"/>
                <a:cs typeface="Times New Roman" pitchFamily="18" charset="0"/>
              </a:rPr>
              <a:t>   - </a:t>
            </a:r>
            <a:r>
              <a:rPr lang="ru-RU" sz="1800" b="1" dirty="0" smtClean="0">
                <a:solidFill>
                  <a:srgbClr val="003399"/>
                </a:solidFill>
                <a:latin typeface="Monotype Corsiva" pitchFamily="66" charset="0"/>
                <a:cs typeface="Times New Roman" pitchFamily="18" charset="0"/>
              </a:rPr>
              <a:t>   Развивать такие качества, как аккуратность и настойчивость, терпение</a:t>
            </a:r>
            <a:r>
              <a:rPr lang="ru-RU" sz="1800" dirty="0" smtClean="0">
                <a:solidFill>
                  <a:srgbClr val="003399"/>
                </a:solidFill>
                <a:latin typeface="Monotype Corsiva" pitchFamily="66" charset="0"/>
                <a:cs typeface="Times New Roman" pitchFamily="18" charset="0"/>
              </a:rPr>
              <a:t>.</a:t>
            </a:r>
            <a:endParaRPr lang="ru-RU" sz="1800" dirty="0" smtClean="0">
              <a:solidFill>
                <a:srgbClr val="003399"/>
              </a:solidFill>
              <a:latin typeface="Monotype Corsiva" pitchFamily="66" charset="0"/>
            </a:endParaRPr>
          </a:p>
          <a:p>
            <a:pPr indent="285750" eaLnBrk="1" hangingPunct="1">
              <a:spcBef>
                <a:spcPts val="1150"/>
              </a:spcBef>
              <a:spcAft>
                <a:spcPts val="1150"/>
              </a:spcAft>
              <a:buFontTx/>
              <a:buNone/>
            </a:pPr>
            <a:r>
              <a:rPr lang="ru-RU" sz="1800" b="1" dirty="0" smtClean="0">
                <a:solidFill>
                  <a:srgbClr val="003399"/>
                </a:solidFill>
                <a:latin typeface="Monotype Corsiva" pitchFamily="66" charset="0"/>
                <a:cs typeface="Times New Roman" pitchFamily="18" charset="0"/>
              </a:rPr>
              <a:t>   - Развивать мелкую моторику, координацию движения рук, при выкладывании и приклеивании узора из стружек.</a:t>
            </a:r>
          </a:p>
          <a:p>
            <a:pPr indent="285750" eaLnBrk="1" hangingPunct="1">
              <a:spcBef>
                <a:spcPts val="1150"/>
              </a:spcBef>
              <a:spcAft>
                <a:spcPts val="1150"/>
              </a:spcAft>
              <a:buFontTx/>
              <a:buNone/>
            </a:pPr>
            <a:r>
              <a:rPr lang="ru-RU" sz="1800" b="1" dirty="0" smtClean="0">
                <a:solidFill>
                  <a:srgbClr val="003399"/>
                </a:solidFill>
                <a:latin typeface="Monotype Corsiva" pitchFamily="66" charset="0"/>
                <a:cs typeface="Times New Roman" pitchFamily="18" charset="0"/>
              </a:rPr>
              <a:t>- Развивать интерес к процессу и результатам работы.</a:t>
            </a:r>
            <a:endParaRPr lang="ru-RU" sz="1800" dirty="0" smtClean="0">
              <a:solidFill>
                <a:srgbClr val="003399"/>
              </a:solidFill>
              <a:latin typeface="Monotype Corsiva" pitchFamily="66" charset="0"/>
            </a:endParaRPr>
          </a:p>
          <a:p>
            <a:pPr indent="285750" eaLnBrk="1" hangingPunct="1"/>
            <a:endParaRPr lang="ru-RU" sz="1600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ransition spd="slow" advClick="0" advTm="10000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1042988" y="981075"/>
            <a:ext cx="7010400" cy="1143000"/>
          </a:xfrm>
        </p:spPr>
        <p:txBody>
          <a:bodyPr/>
          <a:lstStyle/>
          <a:p>
            <a:pPr algn="ctr" eaLnBrk="1" hangingPunct="1"/>
            <a:r>
              <a:rPr lang="ru-RU" sz="2800" b="1" smtClean="0">
                <a:solidFill>
                  <a:srgbClr val="FF0000"/>
                </a:solidFill>
                <a:latin typeface="Monotype Corsiva" pitchFamily="66" charset="0"/>
              </a:rPr>
              <a:t>Актуальность</a:t>
            </a:r>
            <a:br>
              <a:rPr lang="ru-RU" sz="2800" b="1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2800" b="1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1187450" y="1484313"/>
            <a:ext cx="7010400" cy="436721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800" b="1" smtClean="0">
                <a:solidFill>
                  <a:srgbClr val="0000FF"/>
                </a:solidFill>
                <a:latin typeface="Monotype Corsiva" pitchFamily="66" charset="0"/>
              </a:rPr>
              <a:t>                  </a:t>
            </a:r>
            <a:r>
              <a:rPr lang="ru-RU" sz="1800" b="1" smtClean="0">
                <a:solidFill>
                  <a:srgbClr val="0000FF"/>
                </a:solidFill>
                <a:latin typeface="Arial" charset="0"/>
              </a:rPr>
              <a:t> </a:t>
            </a:r>
            <a:r>
              <a:rPr lang="ru-RU" sz="1800" b="1" i="1" smtClean="0">
                <a:solidFill>
                  <a:srgbClr val="0000FF"/>
                </a:solidFill>
                <a:latin typeface="Monotype Corsiva" pitchFamily="66" charset="0"/>
              </a:rPr>
              <a:t>Нетрадиционные методы аппликации,</a:t>
            </a:r>
            <a:r>
              <a:rPr lang="ru-RU" sz="1800" b="1" smtClean="0">
                <a:solidFill>
                  <a:srgbClr val="0000FF"/>
                </a:solidFill>
                <a:latin typeface="Monotype Corsiva" pitchFamily="66" charset="0"/>
              </a:rPr>
              <a:t> является едва ли не самым интересным видом  деятельности дошкольников.</a:t>
            </a:r>
            <a:r>
              <a:rPr lang="ru-RU" sz="1800" smtClean="0">
                <a:solidFill>
                  <a:srgbClr val="0000FF"/>
                </a:solidFill>
              </a:rPr>
              <a:t> </a:t>
            </a:r>
            <a:r>
              <a:rPr lang="ru-RU" sz="1800" b="1" smtClean="0">
                <a:solidFill>
                  <a:srgbClr val="0000FF"/>
                </a:solidFill>
                <a:latin typeface="Monotype Corsiva" pitchFamily="66" charset="0"/>
              </a:rPr>
              <a:t> Она позволяет ребёнку отразить свои впечатления об окружающем, выразить отношение к ним. Вместе с тем аппликация имеет неоценимое значение для всестороннего эстетического, нравственного, трудового и умственного развития детей. Такой обычный материал, как карандашная стружка, способен предоставить огромный простор для детской фантазии, пробудить творческий потенциал ребёнка, подарить радость общения с натуральной древесиной, который ярко окрашен.</a:t>
            </a:r>
            <a:r>
              <a:rPr lang="ru-RU" sz="1800" b="1" smtClean="0">
                <a:solidFill>
                  <a:srgbClr val="002060"/>
                </a:solidFill>
                <a:latin typeface="Monotype Corsiva" pitchFamily="66" charset="0"/>
              </a:rPr>
              <a:t>  </a:t>
            </a:r>
          </a:p>
          <a:p>
            <a:pPr eaLnBrk="1" hangingPunct="1">
              <a:buFontTx/>
              <a:buNone/>
            </a:pPr>
            <a:r>
              <a:rPr lang="ru-RU" sz="1600" b="1" smtClean="0">
                <a:solidFill>
                  <a:srgbClr val="002060"/>
                </a:solidFill>
                <a:latin typeface="Monotype Corsiva" pitchFamily="66" charset="0"/>
              </a:rPr>
              <a:t>       </a:t>
            </a:r>
          </a:p>
          <a:p>
            <a:pPr eaLnBrk="1" hangingPunct="1">
              <a:buFontTx/>
              <a:buNone/>
            </a:pPr>
            <a:r>
              <a:rPr lang="ru-RU" smtClean="0"/>
              <a:t> </a:t>
            </a:r>
          </a:p>
        </p:txBody>
      </p:sp>
      <p:pic>
        <p:nvPicPr>
          <p:cNvPr id="7" name="Picture 2" descr="D:\Рабочий стол\IMG_20200922_1726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4071942"/>
            <a:ext cx="2571768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D:\Рабочий стол\drawing-red-artwork-wood-macro-green-yellow-blue-paper-Toy-pink-pencils-crayons-Lead-ART-color-petal-gettyimages-waste-colouring-shavings-52073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4071942"/>
            <a:ext cx="1866900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D:\Рабочий стол\2486140283.jpg"/>
          <p:cNvPicPr/>
          <p:nvPr/>
        </p:nvPicPr>
        <p:blipFill>
          <a:blip r:embed="rId4"/>
          <a:srcRect l="12500" t="9970" r="14250" b="13293"/>
          <a:stretch>
            <a:fillRect/>
          </a:stretch>
        </p:blipFill>
        <p:spPr bwMode="auto">
          <a:xfrm>
            <a:off x="6000760" y="4071942"/>
            <a:ext cx="1857388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Click="0" advTm="10000"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1042988" y="1142984"/>
            <a:ext cx="7010400" cy="1349391"/>
          </a:xfrm>
        </p:spPr>
        <p:txBody>
          <a:bodyPr/>
          <a:lstStyle/>
          <a:p>
            <a:pPr algn="ctr" eaLnBrk="1" hangingPunct="1">
              <a:spcBef>
                <a:spcPts val="1125"/>
              </a:spcBef>
              <a:spcAft>
                <a:spcPts val="1125"/>
              </a:spcAft>
            </a:pPr>
            <a:r>
              <a:rPr lang="ru-RU" sz="2400" b="1" dirty="0" smtClean="0">
                <a:solidFill>
                  <a:srgbClr val="003399"/>
                </a:solidFill>
                <a:latin typeface="Monotype Corsiva" pitchFamily="66" charset="0"/>
                <a:ea typeface="Microsoft YaHei" pitchFamily="34" charset="-122"/>
                <a:cs typeface="Mangal" pitchFamily="18" charset="0"/>
              </a:rPr>
              <a:t/>
            </a:r>
            <a:br>
              <a:rPr lang="ru-RU" sz="2400" b="1" dirty="0" smtClean="0">
                <a:solidFill>
                  <a:srgbClr val="003399"/>
                </a:solidFill>
                <a:latin typeface="Monotype Corsiva" pitchFamily="66" charset="0"/>
                <a:ea typeface="Microsoft YaHei" pitchFamily="34" charset="-122"/>
                <a:cs typeface="Mangal" pitchFamily="18" charset="0"/>
              </a:rPr>
            </a:br>
            <a:r>
              <a:rPr lang="ru-RU" sz="2400" b="1" dirty="0" smtClean="0">
                <a:solidFill>
                  <a:srgbClr val="003399"/>
                </a:solidFill>
                <a:latin typeface="Monotype Corsiva" pitchFamily="66" charset="0"/>
                <a:ea typeface="Microsoft YaHei" pitchFamily="34" charset="-122"/>
                <a:cs typeface="Mangal" pitchFamily="18" charset="0"/>
              </a:rPr>
              <a:t> </a:t>
            </a:r>
            <a:r>
              <a:rPr lang="ru-RU" sz="1800" b="1" i="1" dirty="0" smtClean="0">
                <a:solidFill>
                  <a:srgbClr val="0000FF"/>
                </a:solidFill>
                <a:latin typeface="Monotype Corsiva" pitchFamily="66" charset="0"/>
                <a:ea typeface="Microsoft YaHei" pitchFamily="34" charset="-122"/>
                <a:cs typeface="Mangal" pitchFamily="18" charset="0"/>
              </a:rPr>
              <a:t>Цветной картон,</a:t>
            </a:r>
            <a:r>
              <a:rPr lang="ru-RU" sz="1800" b="1" dirty="0" smtClean="0">
                <a:solidFill>
                  <a:srgbClr val="0000FF"/>
                </a:solidFill>
                <a:latin typeface="Monotype Corsiva" pitchFamily="66" charset="0"/>
                <a:ea typeface="Microsoft YaHei" pitchFamily="34" charset="-122"/>
                <a:cs typeface="Mangal" pitchFamily="18" charset="0"/>
              </a:rPr>
              <a:t> </a:t>
            </a:r>
            <a:r>
              <a:rPr lang="ru-RU" sz="1800" b="1" i="1" dirty="0" smtClean="0">
                <a:solidFill>
                  <a:srgbClr val="0000FF"/>
                </a:solidFill>
                <a:latin typeface="Monotype Corsiva" pitchFamily="66" charset="0"/>
                <a:ea typeface="Microsoft YaHei" pitchFamily="34" charset="-122"/>
                <a:cs typeface="Mangal" pitchFamily="18" charset="0"/>
              </a:rPr>
              <a:t>раскраска «Ёжик с яблоком», стружка от карандашей, </a:t>
            </a:r>
            <a:br>
              <a:rPr lang="ru-RU" sz="1800" b="1" i="1" dirty="0" smtClean="0">
                <a:solidFill>
                  <a:srgbClr val="0000FF"/>
                </a:solidFill>
                <a:latin typeface="Monotype Corsiva" pitchFamily="66" charset="0"/>
                <a:ea typeface="Microsoft YaHei" pitchFamily="34" charset="-122"/>
                <a:cs typeface="Mangal" pitchFamily="18" charset="0"/>
              </a:rPr>
            </a:br>
            <a:r>
              <a:rPr lang="ru-RU" sz="1800" b="1" i="1" dirty="0" smtClean="0">
                <a:solidFill>
                  <a:srgbClr val="0000FF"/>
                </a:solidFill>
                <a:latin typeface="Monotype Corsiva" pitchFamily="66" charset="0"/>
                <a:ea typeface="Microsoft YaHei" pitchFamily="34" charset="-122"/>
                <a:cs typeface="Mangal" pitchFamily="18" charset="0"/>
              </a:rPr>
              <a:t>Клей ПВА ,клей карандаш.</a:t>
            </a:r>
          </a:p>
        </p:txBody>
      </p:sp>
      <p:sp>
        <p:nvSpPr>
          <p:cNvPr id="18434" name="Прямоугольник 4"/>
          <p:cNvSpPr>
            <a:spLocks noChangeArrowheads="1"/>
          </p:cNvSpPr>
          <p:nvPr/>
        </p:nvSpPr>
        <p:spPr bwMode="auto">
          <a:xfrm>
            <a:off x="1835150" y="1196975"/>
            <a:ext cx="583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rgbClr val="FF0000"/>
                </a:solidFill>
                <a:ea typeface="Microsoft YaHei" pitchFamily="34" charset="-122"/>
                <a:cs typeface="Mangal" pitchFamily="18" charset="0"/>
              </a:rPr>
              <a:t>Используемые  материалы</a:t>
            </a:r>
            <a:endParaRPr lang="ru-RU" sz="2400" i="1">
              <a:latin typeface="Garamond" pitchFamily="18" charset="0"/>
              <a:ea typeface="Microsoft YaHei" pitchFamily="34" charset="-122"/>
              <a:cs typeface="Mangal" pitchFamily="18" charset="0"/>
            </a:endParaRPr>
          </a:p>
        </p:txBody>
      </p:sp>
      <p:pic>
        <p:nvPicPr>
          <p:cNvPr id="2050" name="Picture 2" descr="D:\Рабочий стол\700-nw.jpg"/>
          <p:cNvPicPr>
            <a:picLocks noChangeAspect="1" noChangeArrowheads="1"/>
          </p:cNvPicPr>
          <p:nvPr/>
        </p:nvPicPr>
        <p:blipFill>
          <a:blip r:embed="rId2"/>
          <a:srcRect l="2577" t="17838" b="9189"/>
          <a:stretch>
            <a:fillRect/>
          </a:stretch>
        </p:blipFill>
        <p:spPr bwMode="auto">
          <a:xfrm>
            <a:off x="1928794" y="2357430"/>
            <a:ext cx="4500594" cy="2857520"/>
          </a:xfrm>
          <a:prstGeom prst="rect">
            <a:avLst/>
          </a:prstGeom>
          <a:noFill/>
        </p:spPr>
      </p:pic>
      <p:pic>
        <p:nvPicPr>
          <p:cNvPr id="6" name="Рисунок 5" descr="D:\Рабочий стол\54CVRAD.jpg"/>
          <p:cNvPicPr/>
          <p:nvPr/>
        </p:nvPicPr>
        <p:blipFill>
          <a:blip r:embed="rId3" cstate="print"/>
          <a:srcRect l="36000" r="37500"/>
          <a:stretch>
            <a:fillRect/>
          </a:stretch>
        </p:blipFill>
        <p:spPr bwMode="auto">
          <a:xfrm>
            <a:off x="4643438" y="4071942"/>
            <a:ext cx="6477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:\Рабочий стол\drawing-red-artwork-wood-macro-green-yellow-blue-paper-Toy-pink-pencils-crayons-Lead-ART-color-petal-gettyimages-waste-colouring-shavings-52073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3429000"/>
            <a:ext cx="2286016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:\Рабочий стол\klej-karandash-21g-erich-krause-2368-1-20-027727-1050x1050.jpg"/>
          <p:cNvPicPr/>
          <p:nvPr/>
        </p:nvPicPr>
        <p:blipFill>
          <a:blip r:embed="rId5" cstate="print"/>
          <a:srcRect l="38001" t="962" r="38108"/>
          <a:stretch>
            <a:fillRect/>
          </a:stretch>
        </p:blipFill>
        <p:spPr bwMode="auto">
          <a:xfrm>
            <a:off x="5357818" y="4000504"/>
            <a:ext cx="3905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Рабочий стол\depositphotos_115658866-stock-illustration-coloring-page-outline-of-cartoon.jpg"/>
          <p:cNvPicPr/>
          <p:nvPr/>
        </p:nvPicPr>
        <p:blipFill>
          <a:blip r:embed="rId6" cstate="print"/>
          <a:srcRect l="11705" t="10737" r="15019" b="7532"/>
          <a:stretch>
            <a:fillRect/>
          </a:stretch>
        </p:blipFill>
        <p:spPr bwMode="auto">
          <a:xfrm>
            <a:off x="5929322" y="3143248"/>
            <a:ext cx="2057400" cy="2000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 advClick="0" advTm="10000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1066800" y="285728"/>
            <a:ext cx="7010400" cy="2567010"/>
          </a:xfrm>
        </p:spPr>
        <p:txBody>
          <a:bodyPr/>
          <a:lstStyle/>
          <a:p>
            <a:pPr algn="ctr" eaLnBrk="1" hangingPunct="1">
              <a:spcBef>
                <a:spcPts val="1125"/>
              </a:spcBef>
              <a:spcAft>
                <a:spcPts val="1125"/>
              </a:spcAft>
            </a:pP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  <a:ea typeface="Microsoft YaHei" pitchFamily="34" charset="-122"/>
                <a:cs typeface="Mangal" pitchFamily="18" charset="0"/>
              </a:rPr>
              <a:t>Ход  </a:t>
            </a:r>
            <a:r>
              <a:rPr lang="ru-RU" sz="1600" b="1" dirty="0" smtClean="0">
                <a:solidFill>
                  <a:srgbClr val="FF0000"/>
                </a:solidFill>
                <a:latin typeface="Monotype Corsiva" pitchFamily="66" charset="0"/>
                <a:ea typeface="Microsoft YaHei" pitchFamily="34" charset="-122"/>
                <a:cs typeface="Mangal" pitchFamily="18" charset="0"/>
              </a:rPr>
              <a:t/>
            </a:r>
            <a:br>
              <a:rPr lang="ru-RU" sz="1600" b="1" dirty="0" smtClean="0">
                <a:solidFill>
                  <a:srgbClr val="FF0000"/>
                </a:solidFill>
                <a:latin typeface="Monotype Corsiva" pitchFamily="66" charset="0"/>
                <a:ea typeface="Microsoft YaHei" pitchFamily="34" charset="-122"/>
                <a:cs typeface="Mangal" pitchFamily="18" charset="0"/>
              </a:rPr>
            </a:br>
            <a:r>
              <a:rPr lang="ru-RU" sz="1600" b="1" dirty="0" smtClean="0">
                <a:solidFill>
                  <a:srgbClr val="003399"/>
                </a:solidFill>
                <a:latin typeface="Monotype Corsiva" pitchFamily="66" charset="0"/>
                <a:ea typeface="Microsoft YaHei" pitchFamily="34" charset="-122"/>
                <a:cs typeface="Mangal" pitchFamily="18" charset="0"/>
              </a:rPr>
              <a:t>  </a:t>
            </a:r>
            <a:r>
              <a:rPr lang="ru-RU" sz="1800" b="1" i="1" dirty="0" smtClean="0">
                <a:solidFill>
                  <a:srgbClr val="0000FF"/>
                </a:solidFill>
                <a:latin typeface="Monotype Corsiva" pitchFamily="66" charset="0"/>
                <a:ea typeface="Microsoft YaHei" pitchFamily="34" charset="-122"/>
                <a:cs typeface="Mangal" pitchFamily="18" charset="0"/>
              </a:rPr>
              <a:t>Для начала выбираем</a:t>
            </a:r>
            <a:r>
              <a:rPr lang="en-US" sz="1800" b="1" i="1" dirty="0" smtClean="0">
                <a:solidFill>
                  <a:srgbClr val="0000FF"/>
                </a:solidFill>
                <a:latin typeface="Monotype Corsiva" pitchFamily="66" charset="0"/>
                <a:ea typeface="Microsoft YaHei" pitchFamily="34" charset="-122"/>
                <a:cs typeface="Mangal" pitchFamily="18" charset="0"/>
              </a:rPr>
              <a:t> </a:t>
            </a:r>
            <a:r>
              <a:rPr lang="ru-RU" sz="1800" b="1" i="1" dirty="0" smtClean="0">
                <a:solidFill>
                  <a:srgbClr val="0000FF"/>
                </a:solidFill>
                <a:latin typeface="Monotype Corsiva" pitchFamily="66" charset="0"/>
                <a:ea typeface="Microsoft YaHei" pitchFamily="34" charset="-122"/>
                <a:cs typeface="Mangal" pitchFamily="18" charset="0"/>
              </a:rPr>
              <a:t>картинку, которую будем преображать, это – «Ёжик»</a:t>
            </a:r>
            <a:br>
              <a:rPr lang="ru-RU" sz="1800" b="1" i="1" dirty="0" smtClean="0">
                <a:solidFill>
                  <a:srgbClr val="0000FF"/>
                </a:solidFill>
                <a:latin typeface="Monotype Corsiva" pitchFamily="66" charset="0"/>
                <a:ea typeface="Microsoft YaHei" pitchFamily="34" charset="-122"/>
                <a:cs typeface="Mangal" pitchFamily="18" charset="0"/>
              </a:rPr>
            </a:br>
            <a:r>
              <a:rPr lang="ru-RU" sz="1800" b="1" i="1" dirty="0" smtClean="0">
                <a:solidFill>
                  <a:srgbClr val="0000FF"/>
                </a:solidFill>
                <a:latin typeface="Monotype Corsiva" pitchFamily="66" charset="0"/>
                <a:ea typeface="Microsoft YaHei" pitchFamily="34" charset="-122"/>
                <a:cs typeface="Mangal" pitchFamily="18" charset="0"/>
              </a:rPr>
              <a:t>Эту заготовку вырезаем и наклеиваем на цветную основу (основа должна быть плотной). Готовим стружку от карандашей и клей ПВА.</a:t>
            </a:r>
          </a:p>
        </p:txBody>
      </p:sp>
      <p:pic>
        <p:nvPicPr>
          <p:cNvPr id="4" name="Рисунок 3" descr="D:\Рабочий стол\depositphotos_115658866-stock-illustration-coloring-page-outline-of-cartoon.jpg"/>
          <p:cNvPicPr/>
          <p:nvPr/>
        </p:nvPicPr>
        <p:blipFill>
          <a:blip r:embed="rId2" cstate="print"/>
          <a:srcRect l="11705" t="10737" r="15019" b="7532"/>
          <a:stretch>
            <a:fillRect/>
          </a:stretch>
        </p:blipFill>
        <p:spPr bwMode="auto">
          <a:xfrm>
            <a:off x="1571604" y="3286124"/>
            <a:ext cx="2500330" cy="1571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1285852" y="2000241"/>
            <a:ext cx="6985023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Monotype Corsiva" pitchFamily="66" charset="0"/>
                <a:ea typeface="Microsoft YaHei" pitchFamily="34" charset="-122"/>
                <a:cs typeface="Mangal" pitchFamily="18" charset="0"/>
              </a:rPr>
              <a:t/>
            </a:r>
            <a:b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Monotype Corsiva" pitchFamily="66" charset="0"/>
                <a:ea typeface="Microsoft YaHei" pitchFamily="34" charset="-122"/>
                <a:cs typeface="Mangal" pitchFamily="18" charset="0"/>
              </a:rPr>
            </a:br>
            <a:r>
              <a:rPr kumimoji="0" lang="ru-RU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  <a:ea typeface="Microsoft YaHei" pitchFamily="34" charset="-122"/>
                <a:cs typeface="Mangal" pitchFamily="18" charset="0"/>
              </a:rPr>
              <a:t>Постепенно обклеиваем колючки нашему ежику стружкой с помощью клея.</a:t>
            </a:r>
            <a:r>
              <a:rPr kumimoji="0" lang="en-US" sz="18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Monotype Corsiva" pitchFamily="66" charset="0"/>
                <a:ea typeface="Microsoft YaHei" pitchFamily="34" charset="-122"/>
                <a:cs typeface="Mangal" pitchFamily="18" charset="0"/>
              </a:rPr>
              <a:t> 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Monotype Corsiva" pitchFamily="66" charset="0"/>
                <a:ea typeface="Microsoft YaHei" pitchFamily="34" charset="-122"/>
                <a:cs typeface="Mangal" pitchFamily="18" charset="0"/>
              </a:rPr>
              <a:t> </a:t>
            </a:r>
          </a:p>
        </p:txBody>
      </p:sp>
      <p:pic>
        <p:nvPicPr>
          <p:cNvPr id="6" name="Picture 2" descr="D:\Рабочий стол\IMG_20200922_172603.jpg"/>
          <p:cNvPicPr>
            <a:picLocks noChangeAspect="1" noChangeArrowheads="1"/>
          </p:cNvPicPr>
          <p:nvPr/>
        </p:nvPicPr>
        <p:blipFill>
          <a:blip r:embed="rId3" cstate="print"/>
          <a:srcRect r="13333"/>
          <a:stretch>
            <a:fillRect/>
          </a:stretch>
        </p:blipFill>
        <p:spPr bwMode="auto">
          <a:xfrm>
            <a:off x="4643438" y="3000372"/>
            <a:ext cx="3071834" cy="1857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428728" y="2571745"/>
            <a:ext cx="67151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00FF"/>
                </a:solidFill>
              </a:rPr>
              <a:t>Для яблока и травки берём необходимого цвета стружку и таким же способом приклеиваем её</a:t>
            </a:r>
            <a:r>
              <a:rPr lang="ru-RU" b="1" i="1" dirty="0" smtClean="0">
                <a:solidFill>
                  <a:srgbClr val="0000FF"/>
                </a:solidFill>
                <a:latin typeface="Arial" charset="0"/>
              </a:rPr>
              <a:t>.</a:t>
            </a:r>
            <a:r>
              <a:rPr lang="ru-RU" b="1" i="1" dirty="0" smtClean="0">
                <a:solidFill>
                  <a:srgbClr val="0000FF"/>
                </a:solidFill>
              </a:rPr>
              <a:t> </a:t>
            </a:r>
            <a:endParaRPr lang="ru-RU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1357290" y="4643446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Наш  «Ёжик с яблоком»</a:t>
            </a:r>
            <a:r>
              <a:rPr kumimoji="0" lang="ru-RU" sz="3600" b="1" i="0" u="none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 </a:t>
            </a: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ea typeface="+mj-ea"/>
                <a:cs typeface="+mj-cs"/>
              </a:rPr>
              <a:t>готов</a:t>
            </a:r>
          </a:p>
        </p:txBody>
      </p:sp>
    </p:spTree>
  </p:cSld>
  <p:clrMapOvr>
    <a:masterClrMapping/>
  </p:clrMapOvr>
  <p:transition spd="slow" advClick="0" advTm="10000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981075"/>
            <a:ext cx="7010400" cy="1143000"/>
          </a:xfrm>
        </p:spPr>
        <p:txBody>
          <a:bodyPr/>
          <a:lstStyle/>
          <a:p>
            <a:pPr algn="ctr"/>
            <a:r>
              <a:rPr lang="ru-RU" sz="4000" b="1" i="1" dirty="0" smtClean="0">
                <a:solidFill>
                  <a:srgbClr val="FF0066"/>
                </a:solidFill>
                <a:latin typeface="Arial" charset="0"/>
              </a:rPr>
              <a:t/>
            </a:r>
            <a:br>
              <a:rPr lang="ru-RU" sz="4000" b="1" i="1" dirty="0" smtClean="0">
                <a:solidFill>
                  <a:srgbClr val="FF0066"/>
                </a:solidFill>
                <a:latin typeface="Arial" charset="0"/>
              </a:rPr>
            </a:br>
            <a:r>
              <a:rPr lang="ru-RU" sz="2800" b="1" i="1" dirty="0" smtClean="0">
                <a:solidFill>
                  <a:srgbClr val="FF0066"/>
                </a:solidFill>
                <a:latin typeface="Monotype Corsiva" pitchFamily="66" charset="0"/>
              </a:rPr>
              <a:t>Вывод:</a:t>
            </a:r>
            <a:r>
              <a:rPr lang="ru-RU" sz="4000" dirty="0" smtClean="0">
                <a:solidFill>
                  <a:srgbClr val="FF0066"/>
                </a:solidFill>
              </a:rPr>
              <a:t/>
            </a:r>
            <a:br>
              <a:rPr lang="ru-RU" sz="4000" dirty="0" smtClean="0">
                <a:solidFill>
                  <a:srgbClr val="FF0066"/>
                </a:solidFill>
              </a:rPr>
            </a:br>
            <a:endParaRPr lang="ru-RU" sz="4000" dirty="0" smtClean="0">
              <a:solidFill>
                <a:srgbClr val="FF0066"/>
              </a:solidFill>
            </a:endParaRPr>
          </a:p>
        </p:txBody>
      </p:sp>
      <p:sp>
        <p:nvSpPr>
          <p:cNvPr id="25602" name="Rectangle 4"/>
          <p:cNvSpPr>
            <a:spLocks noChangeArrowheads="1"/>
          </p:cNvSpPr>
          <p:nvPr/>
        </p:nvSpPr>
        <p:spPr bwMode="auto">
          <a:xfrm>
            <a:off x="1643042" y="1857364"/>
            <a:ext cx="5929354" cy="317009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00FF"/>
                </a:solidFill>
              </a:rPr>
              <a:t>Осваивая нетрадиционные методы аппликации, можно сделать, вывод:</a:t>
            </a:r>
            <a:endParaRPr lang="ru-RU" sz="2000" dirty="0" smtClean="0">
              <a:solidFill>
                <a:srgbClr val="0000FF"/>
              </a:solidFill>
            </a:endParaRPr>
          </a:p>
          <a:p>
            <a:pPr algn="ctr"/>
            <a:r>
              <a:rPr lang="ru-RU" sz="2000" b="1" i="1" dirty="0" smtClean="0">
                <a:solidFill>
                  <a:srgbClr val="0000FF"/>
                </a:solidFill>
              </a:rPr>
              <a:t>            Карандашная стружка – прекрасный материал для   аппликации.</a:t>
            </a:r>
            <a:endParaRPr lang="ru-RU" sz="2000" dirty="0" smtClean="0">
              <a:solidFill>
                <a:srgbClr val="0000FF"/>
              </a:solidFill>
            </a:endParaRPr>
          </a:p>
          <a:p>
            <a:pPr algn="ctr"/>
            <a:r>
              <a:rPr lang="ru-RU" sz="2000" b="1" i="1" dirty="0" smtClean="0">
                <a:solidFill>
                  <a:srgbClr val="0000FF"/>
                </a:solidFill>
              </a:rPr>
              <a:t>    При желании и умении можно создать потрясающие подделки из карандашной стружки, которые развлекут ребёнка.</a:t>
            </a:r>
            <a:endParaRPr lang="ru-RU" sz="2000" dirty="0" smtClean="0">
              <a:solidFill>
                <a:srgbClr val="0000FF"/>
              </a:solidFill>
            </a:endParaRPr>
          </a:p>
          <a:p>
            <a:pPr algn="ctr"/>
            <a:r>
              <a:rPr lang="ru-RU" sz="2000" b="1" i="1" dirty="0" smtClean="0">
                <a:solidFill>
                  <a:srgbClr val="0000FF"/>
                </a:solidFill>
              </a:rPr>
              <a:t>          Аппликация развивает  фантазию ребёнка, творческое воображение, аккуратность, а заодно мелкую моторику пальцев.</a:t>
            </a:r>
            <a:r>
              <a:rPr lang="ru-RU" sz="2000" dirty="0" smtClean="0"/>
              <a:t>    </a:t>
            </a:r>
            <a:endParaRPr lang="ru-RU" sz="2000" dirty="0"/>
          </a:p>
        </p:txBody>
      </p:sp>
    </p:spTree>
  </p:cSld>
  <p:clrMapOvr>
    <a:masterClrMapping/>
  </p:clrMapOvr>
  <p:transition spd="slow" advClick="0" advTm="10000">
    <p:wheel spokes="8"/>
  </p:transition>
</p:sld>
</file>

<file path=ppt/theme/theme1.xml><?xml version="1.0" encoding="utf-8"?>
<a:theme xmlns:a="http://schemas.openxmlformats.org/drawingml/2006/main" name="Диплом детского сада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1766</TotalTime>
  <Words>217</Words>
  <Application>Microsoft Office PowerPoint</Application>
  <PresentationFormat>Экран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Диплом детского сада</vt:lpstr>
      <vt:lpstr>Слайд 1</vt:lpstr>
      <vt:lpstr>Цели и задачи</vt:lpstr>
      <vt:lpstr>Актуальность </vt:lpstr>
      <vt:lpstr>  Цветной картон, раскраска «Ёжик с яблоком», стружка от карандашей,  Клей ПВА ,клей карандаш.</vt:lpstr>
      <vt:lpstr>Ход     Для начала выбираем картинку, которую будем преображать, это – «Ёжик» Эту заготовку вырезаем и наклеиваем на цветную основу (основа должна быть плотной). Готовим стружку от карандашей и клей ПВА.</vt:lpstr>
      <vt:lpstr> Вывод: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московской области МДОБУ «Детский сад ОВ №8 «Светлячок»</dc:title>
  <dc:subject/>
  <dc:creator>1</dc:creator>
  <cp:keywords/>
  <dc:description/>
  <cp:lastModifiedBy>Пользователь</cp:lastModifiedBy>
  <cp:revision>176</cp:revision>
  <dcterms:created xsi:type="dcterms:W3CDTF">2012-03-17T16:50:53Z</dcterms:created>
  <dcterms:modified xsi:type="dcterms:W3CDTF">2020-09-22T11:43:51Z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TC030006678</vt:lpwstr>
  </property>
</Properties>
</file>