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60"/>
  </p:normalViewPr>
  <p:slideViewPr>
    <p:cSldViewPr snapToGrid="0">
      <p:cViewPr varScale="1">
        <p:scale>
          <a:sx n="57" d="100"/>
          <a:sy n="57" d="100"/>
        </p:scale>
        <p:origin x="6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6/15/2021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5695" y="349624"/>
            <a:ext cx="10044952" cy="4427757"/>
          </a:xfrm>
        </p:spPr>
        <p:txBody>
          <a:bodyPr>
            <a:normAutofit/>
          </a:bodyPr>
          <a:lstStyle/>
          <a:p>
            <a:r>
              <a:rPr lang="ru-RU" dirty="0"/>
              <a:t>Общение педагога с родителями воспитанника. Приемы установления контакта.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Метод </a:t>
            </a:r>
            <a:r>
              <a:rPr lang="ru-RU" dirty="0"/>
              <a:t>активного слушания.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55495" y="4911849"/>
            <a:ext cx="9916552" cy="178478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Педагог-психолог </a:t>
            </a:r>
          </a:p>
          <a:p>
            <a:r>
              <a:rPr lang="ru-RU" sz="2800" dirty="0" smtClean="0"/>
              <a:t>МБДОУ «Детский сад комбинированного вида № 84» </a:t>
            </a:r>
          </a:p>
          <a:p>
            <a:r>
              <a:rPr lang="ru-RU" sz="2800" dirty="0" smtClean="0"/>
              <a:t>Иванченко Ю.В.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536466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653361"/>
          </a:xfrm>
        </p:spPr>
        <p:txBody>
          <a:bodyPr/>
          <a:lstStyle/>
          <a:p>
            <a:pPr algn="ctr"/>
            <a:r>
              <a:rPr lang="ru-RU" b="1" dirty="0"/>
              <a:t>Алгоритм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6412" y="1277471"/>
            <a:ext cx="10461812" cy="53653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/>
              <a:t>Опишите произошедшее событие без личной оценки происходящего.</a:t>
            </a:r>
          </a:p>
          <a:p>
            <a:pPr marL="0" indent="0">
              <a:buNone/>
            </a:pPr>
            <a:r>
              <a:rPr lang="ru-RU" sz="2000" dirty="0"/>
              <a:t>Часто воспитатели используют эмоциональные фразы с использованием обобщений: “Вася нагло отказался убирать за собой игрушки и нахамил мне. Он очень невоспитанный”. Говорите: “Я попросила Васю убрать игрушки. Он отказался и сказал мне “Сами убирайте”.”</a:t>
            </a:r>
          </a:p>
          <a:p>
            <a:pPr marL="0" indent="0">
              <a:buNone/>
            </a:pPr>
            <a:r>
              <a:rPr lang="ru-RU" sz="2000" dirty="0"/>
              <a:t>Точно выразите свои чувства, которые возникли в этой ситуации. Не обвиняйте ребенка или родителей, а скажите “Меня это сильно задело” или “Мне было неприятно”.</a:t>
            </a:r>
          </a:p>
          <a:p>
            <a:pPr marL="0" indent="0">
              <a:buNone/>
            </a:pPr>
            <a:r>
              <a:rPr lang="ru-RU" sz="2000" dirty="0"/>
              <a:t>Опишите причину возникновения чувства: “Я уважительно отношусь к вашему ребенку и имею право на уважительное отношение к себе со стороны детей”.</a:t>
            </a:r>
          </a:p>
          <a:p>
            <a:pPr marL="0" indent="0">
              <a:buNone/>
            </a:pPr>
            <a:r>
              <a:rPr lang="ru-RU" sz="2000" dirty="0"/>
              <a:t>Сформулируйте просьбу к родителям. “Я прошу в течение недели обсудить с ребенком правила общения со старшими. Через неделю созвонимся с вами, и я расскажу, насколько изменилось поведение Васи. Тогда мы обсудим дальнейшие совместные действия”.</a:t>
            </a:r>
          </a:p>
        </p:txBody>
      </p:sp>
    </p:spTree>
    <p:extLst>
      <p:ext uri="{BB962C8B-B14F-4D97-AF65-F5344CB8AC3E}">
        <p14:creationId xmlns:p14="http://schemas.microsoft.com/office/powerpoint/2010/main" val="39540147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01906" y="524435"/>
            <a:ext cx="9702706" cy="5386787"/>
          </a:xfrm>
        </p:spPr>
        <p:txBody>
          <a:bodyPr>
            <a:normAutofit/>
          </a:bodyPr>
          <a:lstStyle/>
          <a:p>
            <a:r>
              <a:rPr lang="ru-RU" sz="2400" dirty="0"/>
              <a:t>Имеет значение не только что вы произносите, но и как вы это делаете. Говорите без эмоций, раскрепощённо и уверенно. Следите, чтобы в тоне не было высокомерия, задавайте открытые вопросы и внимательно слушайте ответы на них.</a:t>
            </a:r>
          </a:p>
          <a:p>
            <a:pPr marL="0" indent="0">
              <a:buNone/>
            </a:pPr>
            <a:endParaRPr lang="ru-RU" sz="2400" dirty="0"/>
          </a:p>
          <a:p>
            <a:r>
              <a:rPr lang="ru-RU" sz="2400" dirty="0"/>
              <a:t>Будьте готовы, что даже такая формулировка может быть неприятна родителям. Но она увеличит шансы на формирование конструктивного диалога и совместное решение проблемы. Родитель увидит вашу заинтересованность в решении проблемы, положительное отношение к ребенку и желание совместного взаимодействия. </a:t>
            </a:r>
          </a:p>
        </p:txBody>
      </p:sp>
    </p:spTree>
    <p:extLst>
      <p:ext uri="{BB962C8B-B14F-4D97-AF65-F5344CB8AC3E}">
        <p14:creationId xmlns:p14="http://schemas.microsoft.com/office/powerpoint/2010/main" val="38043237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14725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Алгоритм </a:t>
            </a:r>
            <a:r>
              <a:rPr lang="ru-RU" b="1" dirty="0"/>
              <a:t>разрешения конфликта: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3341" y="1438835"/>
            <a:ext cx="10321271" cy="4988859"/>
          </a:xfrm>
        </p:spPr>
        <p:txBody>
          <a:bodyPr>
            <a:normAutofit/>
          </a:bodyPr>
          <a:lstStyle/>
          <a:p>
            <a:r>
              <a:rPr lang="ru-RU" sz="2800" dirty="0"/>
              <a:t>1. Выслушайте собеседника, не перебивая его.</a:t>
            </a:r>
          </a:p>
          <a:p>
            <a:r>
              <a:rPr lang="ru-RU" sz="2800" dirty="0"/>
              <a:t>2. Признайте чувства, которые собеседник испытывает. Это можно сделать </a:t>
            </a:r>
            <a:r>
              <a:rPr lang="ru-RU" sz="2800" dirty="0" smtClean="0"/>
              <a:t>с помощью </a:t>
            </a:r>
            <a:r>
              <a:rPr lang="ru-RU" sz="2800" dirty="0"/>
              <a:t>приема активного слушания — «отражения чувств собеседника»</a:t>
            </a:r>
          </a:p>
          <a:p>
            <a:r>
              <a:rPr lang="ru-RU" sz="2800" dirty="0"/>
              <a:t>3. Установите границы допустимого: «Я готов(а) вас выслушать, но слушать </a:t>
            </a:r>
            <a:r>
              <a:rPr lang="ru-RU" sz="2800" dirty="0" smtClean="0"/>
              <a:t>брань не </a:t>
            </a:r>
            <a:r>
              <a:rPr lang="ru-RU" sz="2800" dirty="0"/>
              <a:t>буду».</a:t>
            </a:r>
          </a:p>
          <a:p>
            <a:r>
              <a:rPr lang="ru-RU" sz="2800" dirty="0"/>
              <a:t>4. Продемонстрируйте понимание роли родителя в воспитании ребенка, например</a:t>
            </a:r>
            <a:r>
              <a:rPr lang="ru-RU" sz="2800" dirty="0" smtClean="0"/>
              <a:t>: «</a:t>
            </a:r>
            <a:r>
              <a:rPr lang="ru-RU" sz="2800" dirty="0"/>
              <a:t>Я понимаю, что вы заботитесь о своем ребенке».</a:t>
            </a:r>
          </a:p>
        </p:txBody>
      </p:sp>
    </p:spTree>
    <p:extLst>
      <p:ext uri="{BB962C8B-B14F-4D97-AF65-F5344CB8AC3E}">
        <p14:creationId xmlns:p14="http://schemas.microsoft.com/office/powerpoint/2010/main" val="31202155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0541" y="201706"/>
            <a:ext cx="10273553" cy="6508376"/>
          </a:xfrm>
        </p:spPr>
        <p:txBody>
          <a:bodyPr>
            <a:normAutofit/>
          </a:bodyPr>
          <a:lstStyle/>
          <a:p>
            <a:r>
              <a:rPr lang="ru-RU" dirty="0"/>
              <a:t>5. Выясните, как родитель воспринимает конфликт: «Пожалуйста, говорите, </a:t>
            </a:r>
            <a:r>
              <a:rPr lang="ru-RU" dirty="0" smtClean="0"/>
              <a:t>мне очень </a:t>
            </a:r>
            <a:r>
              <a:rPr lang="ru-RU" dirty="0"/>
              <a:t>важно знать ваше мнение по поводу произошедшего».</a:t>
            </a:r>
          </a:p>
          <a:p>
            <a:r>
              <a:rPr lang="ru-RU" dirty="0"/>
              <a:t>6. Четко сформулируйте предмет обсуждения, т.е. то, из-за чего возник </a:t>
            </a:r>
            <a:r>
              <a:rPr lang="ru-RU" dirty="0" smtClean="0"/>
              <a:t>конфликт. Это </a:t>
            </a:r>
            <a:r>
              <a:rPr lang="ru-RU" dirty="0"/>
              <a:t>важно для сужения поля обсуждаемых проблем. Достигнуть этого можно с </a:t>
            </a:r>
            <a:r>
              <a:rPr lang="ru-RU" dirty="0" smtClean="0"/>
              <a:t>помощью </a:t>
            </a:r>
            <a:r>
              <a:rPr lang="ru-RU" dirty="0"/>
              <a:t>приема активного слушания — </a:t>
            </a:r>
            <a:r>
              <a:rPr lang="ru-RU" dirty="0" err="1"/>
              <a:t>резюмирования</a:t>
            </a:r>
            <a:r>
              <a:rPr lang="ru-RU" dirty="0"/>
              <a:t>, например: «</a:t>
            </a:r>
            <a:r>
              <a:rPr lang="ru-RU" dirty="0" smtClean="0"/>
              <a:t>Таким образом</a:t>
            </a:r>
            <a:r>
              <a:rPr lang="ru-RU" dirty="0"/>
              <a:t>, главное... Если теперь подытожить сказанное вами, то...». Еще </a:t>
            </a:r>
            <a:r>
              <a:rPr lang="ru-RU" dirty="0" smtClean="0"/>
              <a:t>лучше попросить </a:t>
            </a:r>
            <a:r>
              <a:rPr lang="ru-RU" dirty="0"/>
              <a:t>сделать резюме самого родителя.</a:t>
            </a:r>
          </a:p>
          <a:p>
            <a:r>
              <a:rPr lang="ru-RU" dirty="0"/>
              <a:t>7. Установите, по каким вопросам вы с родителем имеете одинаковые взгляды, а </a:t>
            </a:r>
            <a:r>
              <a:rPr lang="ru-RU" dirty="0" smtClean="0"/>
              <a:t>по каким </a:t>
            </a:r>
            <a:r>
              <a:rPr lang="ru-RU" dirty="0"/>
              <a:t>— ваши мнения расходятся. Это можно сделать, повторив несколько </a:t>
            </a:r>
            <a:r>
              <a:rPr lang="ru-RU" dirty="0" smtClean="0"/>
              <a:t>раз вопрос</a:t>
            </a:r>
            <a:r>
              <a:rPr lang="ru-RU" dirty="0"/>
              <a:t>: «Вы согласны с?..»</a:t>
            </a:r>
          </a:p>
          <a:p>
            <a:r>
              <a:rPr lang="ru-RU" dirty="0"/>
              <a:t>8. Опишите содержание конфликта, избавив его от эмоциональных </a:t>
            </a:r>
            <a:r>
              <a:rPr lang="ru-RU" dirty="0" smtClean="0"/>
              <a:t>характеристик. Здесь </a:t>
            </a:r>
            <a:r>
              <a:rPr lang="ru-RU" dirty="0"/>
              <a:t>снова может быть использован прием </a:t>
            </a:r>
            <a:r>
              <a:rPr lang="ru-RU" dirty="0" err="1"/>
              <a:t>резюмирования</a:t>
            </a:r>
            <a:r>
              <a:rPr lang="ru-RU" dirty="0"/>
              <a:t>: «Итак, мы пришли </a:t>
            </a:r>
            <a:r>
              <a:rPr lang="ru-RU" dirty="0" smtClean="0"/>
              <a:t>к тому </a:t>
            </a:r>
            <a:r>
              <a:rPr lang="ru-RU" dirty="0"/>
              <a:t>что...».</a:t>
            </a:r>
          </a:p>
          <a:p>
            <a:r>
              <a:rPr lang="ru-RU" dirty="0"/>
              <a:t>9. Ищите выход из ситуации, устраивающий обе стороны. Для этого </a:t>
            </a:r>
            <a:r>
              <a:rPr lang="ru-RU" dirty="0" smtClean="0"/>
              <a:t>попросите родителя </a:t>
            </a:r>
            <a:r>
              <a:rPr lang="ru-RU" dirty="0"/>
              <a:t>дать свои предложения по решению проблемы и добавьте к ним свои. </a:t>
            </a:r>
            <a:r>
              <a:rPr lang="ru-RU" dirty="0" smtClean="0"/>
              <a:t>Если среди </a:t>
            </a:r>
            <a:r>
              <a:rPr lang="ru-RU" dirty="0"/>
              <a:t>этого перечня не нашлось варианта, устраивающего обоих, то </a:t>
            </a:r>
            <a:r>
              <a:rPr lang="ru-RU" dirty="0" smtClean="0"/>
              <a:t>необходимо продолжить </a:t>
            </a:r>
            <a:r>
              <a:rPr lang="ru-RU" dirty="0"/>
              <a:t>выдвижение предложений по решению проблемы до тех пор, пока </a:t>
            </a:r>
            <a:r>
              <a:rPr lang="ru-RU" dirty="0" smtClean="0"/>
              <a:t>не будет </a:t>
            </a:r>
            <a:r>
              <a:rPr lang="ru-RU" dirty="0"/>
              <a:t>найден выход из ситуации, отвечающий интересам всех сторон</a:t>
            </a:r>
          </a:p>
          <a:p>
            <a:r>
              <a:rPr lang="ru-RU" dirty="0"/>
              <a:t>10. Примите совместное «коммюнике», в котором устно или письменно </a:t>
            </a:r>
            <a:r>
              <a:rPr lang="ru-RU" dirty="0" smtClean="0"/>
              <a:t>будет зафиксировано</a:t>
            </a:r>
            <a:r>
              <a:rPr lang="ru-RU" dirty="0"/>
              <a:t>, что обе стороны, участвующие в конфликте, признают </a:t>
            </a:r>
            <a:r>
              <a:rPr lang="ru-RU" dirty="0" smtClean="0"/>
              <a:t>решение приемлемым </a:t>
            </a:r>
            <a:r>
              <a:rPr lang="ru-RU" dirty="0"/>
              <a:t>и обязуются его выполнять.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34080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295835"/>
            <a:ext cx="8911687" cy="92784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Навыки положительного общения с родителями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1224" y="1425389"/>
            <a:ext cx="10273552" cy="5271246"/>
          </a:xfrm>
        </p:spPr>
        <p:txBody>
          <a:bodyPr>
            <a:normAutofit/>
          </a:bodyPr>
          <a:lstStyle/>
          <a:p>
            <a:r>
              <a:rPr lang="ru-RU" sz="2400" dirty="0"/>
              <a:t>Мы больше спрашиваем и слушаем родителей ребенка, чем указываем </a:t>
            </a:r>
            <a:r>
              <a:rPr lang="ru-RU" sz="2400" dirty="0" smtClean="0"/>
              <a:t>или даем </a:t>
            </a:r>
            <a:r>
              <a:rPr lang="ru-RU" sz="2400" dirty="0"/>
              <a:t>советы.</a:t>
            </a:r>
          </a:p>
          <a:p>
            <a:r>
              <a:rPr lang="ru-RU" sz="2400" dirty="0"/>
              <a:t>Часто сообщаем родителям и в устной, и в письменной форме о </a:t>
            </a:r>
            <a:r>
              <a:rPr lang="ru-RU" sz="2400" dirty="0" smtClean="0"/>
              <a:t>прогрессе, достижениях </a:t>
            </a:r>
            <a:r>
              <a:rPr lang="ru-RU" sz="2400" dirty="0"/>
              <a:t>в развитии их ребенка.</a:t>
            </a:r>
          </a:p>
          <a:p>
            <a:r>
              <a:rPr lang="ru-RU" sz="2400" dirty="0"/>
              <a:t>Используем индивидуальные формы направления информации семьям </a:t>
            </a:r>
            <a:r>
              <a:rPr lang="ru-RU" sz="2400" dirty="0" smtClean="0"/>
              <a:t>и получения </a:t>
            </a:r>
            <a:r>
              <a:rPr lang="ru-RU" sz="2400" dirty="0"/>
              <a:t>сведений от них.</a:t>
            </a:r>
          </a:p>
          <a:p>
            <a:r>
              <a:rPr lang="ru-RU" sz="2400" dirty="0"/>
              <a:t>Даем родителям возможность понять, что мы готовы обсуждать с </a:t>
            </a:r>
            <a:r>
              <a:rPr lang="ru-RU" sz="2400" dirty="0" smtClean="0"/>
              <a:t>ними широкий </a:t>
            </a:r>
            <a:r>
              <a:rPr lang="ru-RU" sz="2400" dirty="0"/>
              <a:t>спектр тем, касающихся их ребенка.</a:t>
            </a:r>
          </a:p>
          <a:p>
            <a:r>
              <a:rPr lang="ru-RU" sz="2400" dirty="0"/>
              <a:t>Прежде чем сообщать родителям цели и задачи образовательной </a:t>
            </a:r>
            <a:r>
              <a:rPr lang="ru-RU" sz="2400" dirty="0" smtClean="0"/>
              <a:t>программы, спрашиваем</a:t>
            </a:r>
            <a:r>
              <a:rPr lang="ru-RU" sz="2400" dirty="0"/>
              <a:t>, чего хотят они.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1924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22929" y="457199"/>
            <a:ext cx="9843247" cy="6078071"/>
          </a:xfrm>
        </p:spPr>
        <p:txBody>
          <a:bodyPr>
            <a:normAutofit/>
          </a:bodyPr>
          <a:lstStyle/>
          <a:p>
            <a:r>
              <a:rPr lang="ru-RU" dirty="0"/>
              <a:t>Своевременно и положительно реагируем на предложения, идеи и просьбы</a:t>
            </a:r>
          </a:p>
          <a:p>
            <a:pPr marL="0" indent="0">
              <a:buNone/>
            </a:pPr>
            <a:r>
              <a:rPr lang="ru-RU" dirty="0"/>
              <a:t>родителей.</a:t>
            </a:r>
          </a:p>
          <a:p>
            <a:r>
              <a:rPr lang="ru-RU" dirty="0"/>
              <a:t>Стараемся разрешать проблемы во время совместного с семьями принятия</a:t>
            </a:r>
          </a:p>
          <a:p>
            <a:pPr marL="0" indent="0">
              <a:buNone/>
            </a:pPr>
            <a:r>
              <a:rPr lang="ru-RU" dirty="0"/>
              <a:t>решений, касающихся их детей и их самих.</a:t>
            </a:r>
          </a:p>
          <a:p>
            <a:r>
              <a:rPr lang="ru-RU" dirty="0"/>
              <a:t>Сообщаем родителям о сильных сторонах, достижени­ях и положительных</a:t>
            </a:r>
          </a:p>
          <a:p>
            <a:pPr marL="0" indent="0">
              <a:buNone/>
            </a:pPr>
            <a:r>
              <a:rPr lang="ru-RU" dirty="0"/>
              <a:t>чертах характера ребенка в ходе бесед, телефонных разговоров, посредством</a:t>
            </a:r>
          </a:p>
          <a:p>
            <a:pPr marL="0" indent="0">
              <a:buNone/>
            </a:pPr>
            <a:r>
              <a:rPr lang="ru-RU" dirty="0"/>
              <a:t>записок и т. д.</a:t>
            </a:r>
          </a:p>
          <a:p>
            <a:r>
              <a:rPr lang="ru-RU" dirty="0"/>
              <a:t>Получаем от родителей информацию о долгосрочных целях, надеждах и</a:t>
            </a:r>
          </a:p>
          <a:p>
            <a:pPr marL="0" indent="0">
              <a:buNone/>
            </a:pPr>
            <a:r>
              <a:rPr lang="ru-RU" dirty="0"/>
              <a:t>чаяниях в отношении будущего их ребенка и семьи.</a:t>
            </a:r>
          </a:p>
          <a:p>
            <a:r>
              <a:rPr lang="ru-RU" dirty="0"/>
              <a:t>Признаем уникальный вклад родителей в прогресс их ребенка и выражаем им</a:t>
            </a:r>
          </a:p>
          <a:p>
            <a:pPr marL="0" indent="0">
              <a:buNone/>
            </a:pPr>
            <a:r>
              <a:rPr lang="ru-RU" dirty="0"/>
              <a:t>благодарность.</a:t>
            </a:r>
          </a:p>
          <a:p>
            <a:r>
              <a:rPr lang="ru-RU" dirty="0"/>
              <a:t>Предлагаем родителям сформулировать цели и действия в тех направлениях, в</a:t>
            </a:r>
          </a:p>
          <a:p>
            <a:pPr marL="0" indent="0">
              <a:buNone/>
            </a:pPr>
            <a:r>
              <a:rPr lang="ru-RU" dirty="0"/>
              <a:t>которых ребенок силен, и включаем их предложения в план развития.</a:t>
            </a:r>
          </a:p>
          <a:p>
            <a:r>
              <a:rPr lang="ru-RU" dirty="0"/>
              <a:t>Помогаем родителям понять, что они могут оказать существенное</a:t>
            </a:r>
          </a:p>
          <a:p>
            <a:pPr marL="0" indent="0">
              <a:buNone/>
            </a:pPr>
            <a:r>
              <a:rPr lang="ru-RU" dirty="0"/>
              <a:t>положительное влияние на жизнь своего ребенка.</a:t>
            </a:r>
          </a:p>
        </p:txBody>
      </p:sp>
    </p:spTree>
    <p:extLst>
      <p:ext uri="{BB962C8B-B14F-4D97-AF65-F5344CB8AC3E}">
        <p14:creationId xmlns:p14="http://schemas.microsoft.com/office/powerpoint/2010/main" val="14146688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50949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Создание дружелюбного партнерства между </a:t>
            </a:r>
            <a:r>
              <a:rPr lang="ru-RU" b="1" dirty="0" smtClean="0"/>
              <a:t>детским садом </a:t>
            </a:r>
            <a:r>
              <a:rPr lang="ru-RU" b="1" dirty="0"/>
              <a:t>и семьей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0847" y="1815353"/>
            <a:ext cx="9722224" cy="4652681"/>
          </a:xfrm>
        </p:spPr>
        <p:txBody>
          <a:bodyPr>
            <a:normAutofit/>
          </a:bodyPr>
          <a:lstStyle/>
          <a:p>
            <a:r>
              <a:rPr lang="ru-RU" sz="2800" dirty="0"/>
              <a:t>Предоставляем всем членам семьи возможность для активного участия </a:t>
            </a:r>
            <a:r>
              <a:rPr lang="ru-RU" sz="2800" dirty="0" smtClean="0"/>
              <a:t>в групповой </a:t>
            </a:r>
            <a:r>
              <a:rPr lang="ru-RU" sz="2800" dirty="0"/>
              <a:t>деятельности, делаем все, чтобы родители при этом </a:t>
            </a:r>
            <a:r>
              <a:rPr lang="ru-RU" sz="2800" dirty="0" smtClean="0"/>
              <a:t>чувствовали себя </a:t>
            </a:r>
            <a:r>
              <a:rPr lang="ru-RU" sz="2800" dirty="0"/>
              <a:t>комфортно.</a:t>
            </a:r>
          </a:p>
          <a:p>
            <a:r>
              <a:rPr lang="ru-RU" sz="2800" dirty="0"/>
              <a:t>Даем родителям возможность участвовать в принятии решений, </a:t>
            </a:r>
            <a:r>
              <a:rPr lang="ru-RU" sz="2800" dirty="0" smtClean="0"/>
              <a:t>касающихся проведения </a:t>
            </a:r>
            <a:r>
              <a:rPr lang="ru-RU" sz="2800" dirty="0"/>
              <a:t>мероприятий в группе.</a:t>
            </a:r>
          </a:p>
          <a:p>
            <a:r>
              <a:rPr lang="ru-RU" sz="2800" dirty="0"/>
              <a:t>Привлекаем родителей к обучению детей, используя при этом такие </a:t>
            </a:r>
            <a:r>
              <a:rPr lang="ru-RU" sz="2800" dirty="0" smtClean="0"/>
              <a:t>формы, которые </a:t>
            </a:r>
            <a:r>
              <a:rPr lang="ru-RU" sz="2800" dirty="0"/>
              <a:t>позволят им чувствовать себя легко и комфортно.</a:t>
            </a:r>
          </a:p>
        </p:txBody>
      </p:sp>
    </p:spTree>
    <p:extLst>
      <p:ext uri="{BB962C8B-B14F-4D97-AF65-F5344CB8AC3E}">
        <p14:creationId xmlns:p14="http://schemas.microsoft.com/office/powerpoint/2010/main" val="3992902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22929" y="510988"/>
            <a:ext cx="9829799" cy="6239436"/>
          </a:xfrm>
        </p:spPr>
        <p:txBody>
          <a:bodyPr>
            <a:noAutofit/>
          </a:bodyPr>
          <a:lstStyle/>
          <a:p>
            <a:r>
              <a:rPr lang="ru-RU" sz="2800" dirty="0"/>
              <a:t>Готовы принимать родителей в своей группе и в детском саду в любое </a:t>
            </a:r>
            <a:r>
              <a:rPr lang="ru-RU" sz="2800" dirty="0" smtClean="0"/>
              <a:t>рабочее время </a:t>
            </a:r>
            <a:r>
              <a:rPr lang="ru-RU" sz="2800" dirty="0" smtClean="0"/>
              <a:t>на </a:t>
            </a:r>
            <a:r>
              <a:rPr lang="ru-RU" sz="2800" dirty="0"/>
              <a:t>протяжении всего дня.</a:t>
            </a:r>
          </a:p>
          <a:p>
            <a:r>
              <a:rPr lang="ru-RU" sz="2800" dirty="0"/>
              <a:t>Помогаем семьям в поиске других общественных услуг, в которых </a:t>
            </a:r>
            <a:r>
              <a:rPr lang="ru-RU" sz="2800" dirty="0" smtClean="0"/>
              <a:t>они нуждаются</a:t>
            </a:r>
            <a:endParaRPr lang="ru-RU" sz="2800" dirty="0"/>
          </a:p>
          <a:p>
            <a:r>
              <a:rPr lang="ru-RU" sz="2800" dirty="0"/>
              <a:t>Принимаем и уважаем мнения и чувства родителей, даже если они </a:t>
            </a:r>
            <a:r>
              <a:rPr lang="ru-RU" sz="2800" dirty="0" smtClean="0"/>
              <a:t>не совпадают </a:t>
            </a:r>
            <a:r>
              <a:rPr lang="ru-RU" sz="2800" dirty="0"/>
              <a:t>с нашими собственными.</a:t>
            </a:r>
          </a:p>
          <a:p>
            <a:r>
              <a:rPr lang="ru-RU" sz="2800" dirty="0"/>
              <a:t>Стараемся выработать у себя понимание культурных ценностей семей, </a:t>
            </a:r>
            <a:r>
              <a:rPr lang="ru-RU" sz="2800" dirty="0" smtClean="0"/>
              <a:t>с которыми </a:t>
            </a:r>
            <a:r>
              <a:rPr lang="ru-RU" sz="2800" dirty="0"/>
              <a:t>работаем.</a:t>
            </a:r>
          </a:p>
          <a:p>
            <a:r>
              <a:rPr lang="ru-RU" sz="2800" dirty="0"/>
              <a:t>Принимаем ценности семей, даже если они входят в конфликт с </a:t>
            </a:r>
            <a:r>
              <a:rPr lang="ru-RU" sz="2800" dirty="0" smtClean="0"/>
              <a:t>нашими собственными</a:t>
            </a:r>
            <a:r>
              <a:rPr lang="ru-RU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09036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Активное слушание</a:t>
            </a:r>
            <a:r>
              <a:rPr lang="ru-RU" b="1" dirty="0" smtClean="0"/>
              <a:t>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64976" y="1506071"/>
            <a:ext cx="9722224" cy="4827494"/>
          </a:xfrm>
        </p:spPr>
        <p:txBody>
          <a:bodyPr>
            <a:normAutofit/>
          </a:bodyPr>
          <a:lstStyle/>
          <a:p>
            <a:r>
              <a:rPr lang="ru-RU" sz="3600" dirty="0"/>
              <a:t>Суть приема состоит в активном «</a:t>
            </a:r>
            <a:r>
              <a:rPr lang="ru-RU" sz="3600" dirty="0" err="1"/>
              <a:t>резонировании</a:t>
            </a:r>
            <a:r>
              <a:rPr lang="ru-RU" sz="3600" dirty="0"/>
              <a:t>» на высказывания партнера по общению на основе внутренней установки на слушание, естественности внешних речевых, поведенческих и мимико-пантомимических проявлений.</a:t>
            </a:r>
          </a:p>
        </p:txBody>
      </p:sp>
    </p:spTree>
    <p:extLst>
      <p:ext uri="{BB962C8B-B14F-4D97-AF65-F5344CB8AC3E}">
        <p14:creationId xmlns:p14="http://schemas.microsoft.com/office/powerpoint/2010/main" val="150671834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201707"/>
            <a:ext cx="8911687" cy="1169892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Главными моментами в успешной реализации этого приема являются: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25387" y="1371599"/>
            <a:ext cx="10300447" cy="5190565"/>
          </a:xfrm>
        </p:spPr>
        <p:txBody>
          <a:bodyPr>
            <a:noAutofit/>
          </a:bodyPr>
          <a:lstStyle/>
          <a:p>
            <a:r>
              <a:rPr lang="ru-RU" dirty="0" smtClean="0"/>
              <a:t> </a:t>
            </a:r>
            <a:r>
              <a:rPr lang="ru-RU" sz="2800" dirty="0"/>
              <a:t>демонстрация всем своим видом (позой, выражением лица, позицией «я весь внимание», проявляющейся в наклоне тепа в сторону собеседника, устойчивом визуальном контакте, уместном повторении жестов и поз говорящего, как бы подчеркивающим: «Я с вами</a:t>
            </a:r>
            <a:r>
              <a:rPr lang="ru-RU" sz="2800" dirty="0" smtClean="0"/>
              <a:t>»);</a:t>
            </a:r>
          </a:p>
          <a:p>
            <a:r>
              <a:rPr lang="ru-RU" sz="2800" dirty="0" smtClean="0"/>
              <a:t>умение </a:t>
            </a:r>
            <a:r>
              <a:rPr lang="ru-RU" sz="2800" dirty="0"/>
              <a:t>своевременно использовать «буферные» фразы: «Понимаю вас», «Как это могло случиться?», «Да?» и т.п</a:t>
            </a:r>
            <a:r>
              <a:rPr lang="ru-RU" sz="2800" dirty="0" smtClean="0"/>
              <a:t>.;</a:t>
            </a:r>
            <a:endParaRPr lang="ru-RU" sz="2800" dirty="0"/>
          </a:p>
          <a:p>
            <a:r>
              <a:rPr lang="ru-RU" sz="2800" dirty="0" smtClean="0"/>
              <a:t>умение </a:t>
            </a:r>
            <a:r>
              <a:rPr lang="ru-RU" sz="2800" dirty="0"/>
              <a:t>искренне выразить сопереживание и проявить </a:t>
            </a:r>
            <a:r>
              <a:rPr lang="ru-RU" sz="2800" dirty="0" err="1"/>
              <a:t>эмпатию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47017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0847" y="416859"/>
            <a:ext cx="9433766" cy="2528047"/>
          </a:xfrm>
        </p:spPr>
        <p:txBody>
          <a:bodyPr>
            <a:noAutofit/>
          </a:bodyPr>
          <a:lstStyle/>
          <a:p>
            <a:r>
              <a:rPr lang="ru-RU" sz="2400" i="1" dirty="0"/>
              <a:t>«От того, как прошло детство, кто вёл ребенка за руку в детские годы, что вошло в его разум и сердце из окружающего мира – от этого в решающей степени зависит, каким человеком станет сегодняшний малыш».</a:t>
            </a:r>
            <a:br>
              <a:rPr lang="ru-RU" sz="2400" i="1" dirty="0"/>
            </a:br>
            <a:r>
              <a:rPr lang="ru-RU" sz="2400" i="1" dirty="0"/>
              <a:t/>
            </a:r>
            <a:br>
              <a:rPr lang="ru-RU" sz="2400" i="1" dirty="0"/>
            </a:br>
            <a:r>
              <a:rPr lang="ru-RU" sz="2400" i="1" dirty="0" err="1"/>
              <a:t>В.А.Сухомлинский</a:t>
            </a:r>
            <a:endParaRPr lang="ru-RU" sz="24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27094" y="2689412"/>
            <a:ext cx="10206318" cy="39937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Воспитатели и родители занимаются общим делом - воспитанием ребенка. Но в процессе их работы часто могут возникать </a:t>
            </a:r>
            <a:r>
              <a:rPr lang="ru-RU" sz="2800" dirty="0" smtClean="0"/>
              <a:t>конфликты. </a:t>
            </a:r>
            <a:r>
              <a:rPr lang="ru-RU" sz="2800" dirty="0"/>
              <a:t>Непонимание между семьей и детским садом в первую очередь отражается на ребенке. Воспитатель в силу своего опыта должен выступить инициатором разрешения конфликтов, чтобы создать условия для гармоничного воспитания </a:t>
            </a:r>
            <a:r>
              <a:rPr lang="ru-RU" sz="2800" dirty="0" smtClean="0"/>
              <a:t>ребенка, а так же привлечь родителей к совместному сотрудничеству с ДОУ.</a:t>
            </a:r>
            <a:endParaRPr lang="ru-RU" sz="2800" dirty="0"/>
          </a:p>
          <a:p>
            <a:endParaRPr lang="ru-RU" sz="28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54551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855066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/>
              <a:t>Наиболее эффективны пять типов ответов: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9481" y="1290919"/>
            <a:ext cx="9991165" cy="5163670"/>
          </a:xfrm>
        </p:spPr>
        <p:txBody>
          <a:bodyPr>
            <a:normAutofit/>
          </a:bodyPr>
          <a:lstStyle/>
          <a:p>
            <a:r>
              <a:rPr lang="ru-RU" sz="2000" dirty="0"/>
              <a:t>ответы, выражающие понимание эмоциональных состояний говорящего: «Я вас понимаю», «Мне кажется, что вы чувствуете…», «Вероятно, вы несколько расстроены?»;</a:t>
            </a:r>
          </a:p>
          <a:p>
            <a:r>
              <a:rPr lang="ru-RU" sz="2000" dirty="0" err="1"/>
              <a:t>эмпатийные</a:t>
            </a:r>
            <a:r>
              <a:rPr lang="ru-RU" sz="2000" dirty="0"/>
              <a:t> ответы: «Представляю, что вы чувствуете», «Будь я на вашем месте, я был бы не меньше потрясен», «Я так же, как и вы, негодую»;</a:t>
            </a:r>
          </a:p>
          <a:p>
            <a:r>
              <a:rPr lang="ru-RU" sz="2000" dirty="0"/>
              <a:t>выяснение — обращение к партнеру за уточнениями: «Что вы имеете в виду?», «Пожалуйста, уточните это», «Повторите, пожалуйста» и т.п.;</a:t>
            </a:r>
          </a:p>
          <a:p>
            <a:r>
              <a:rPr lang="ru-RU" sz="2000" dirty="0"/>
              <a:t>перефразирование — формулировка мысли партнера своими словами: «Как я вас понял…», «По вашему мнению…», «Вы думаете…» и т.п.;</a:t>
            </a:r>
          </a:p>
          <a:p>
            <a:r>
              <a:rPr lang="ru-RU" sz="2000" dirty="0" err="1" smtClean="0"/>
              <a:t>резюмирование</a:t>
            </a:r>
            <a:r>
              <a:rPr lang="ru-RU" sz="2000" dirty="0" smtClean="0"/>
              <a:t> </a:t>
            </a:r>
            <a:r>
              <a:rPr lang="ru-RU" sz="2000" dirty="0"/>
              <a:t>— </a:t>
            </a:r>
            <a:r>
              <a:rPr lang="ru-RU" sz="2000" dirty="0" err="1"/>
              <a:t>подытоживание</a:t>
            </a:r>
            <a:r>
              <a:rPr lang="ru-RU" sz="2000" dirty="0"/>
              <a:t> основных идей и чувств говорящего. Оно особенно уместно в длительном конфликтном общении и свидетельствует об итоговом понимании партнеров: «Если подытожить сказанное вами, то…», «Вашей основной мыслью является…» и т.п.).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01966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201706"/>
            <a:ext cx="8911687" cy="61856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>Обратная связь.</a:t>
            </a:r>
            <a:br>
              <a:rPr lang="ru-RU" sz="3200" b="1" dirty="0" smtClean="0"/>
            </a:b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8082" y="820271"/>
            <a:ext cx="9722224" cy="5755341"/>
          </a:xfrm>
        </p:spPr>
        <p:txBody>
          <a:bodyPr>
            <a:noAutofit/>
          </a:bodyPr>
          <a:lstStyle/>
          <a:p>
            <a:r>
              <a:rPr lang="ru-RU" sz="2400" dirty="0" smtClean="0"/>
              <a:t> </a:t>
            </a:r>
            <a:r>
              <a:rPr lang="ru-RU" sz="2400" dirty="0"/>
              <a:t>Понравилось?</a:t>
            </a:r>
          </a:p>
          <a:p>
            <a:endParaRPr lang="ru-RU" sz="2400" dirty="0"/>
          </a:p>
          <a:p>
            <a:r>
              <a:rPr lang="ru-RU" sz="2400" dirty="0" smtClean="0"/>
              <a:t> </a:t>
            </a:r>
            <a:r>
              <a:rPr lang="ru-RU" sz="2400" dirty="0"/>
              <a:t>Не понравилось (почему)?</a:t>
            </a:r>
          </a:p>
          <a:p>
            <a:endParaRPr lang="ru-RU" sz="2400" dirty="0"/>
          </a:p>
          <a:p>
            <a:r>
              <a:rPr lang="ru-RU" sz="2400" dirty="0" smtClean="0"/>
              <a:t> </a:t>
            </a:r>
            <a:r>
              <a:rPr lang="ru-RU" sz="2400" dirty="0"/>
              <a:t>Зачем мне это надо?</a:t>
            </a:r>
          </a:p>
          <a:p>
            <a:endParaRPr lang="ru-RU" sz="2400" dirty="0"/>
          </a:p>
          <a:p>
            <a:r>
              <a:rPr lang="ru-RU" sz="2400" dirty="0" smtClean="0"/>
              <a:t> </a:t>
            </a:r>
            <a:r>
              <a:rPr lang="ru-RU" sz="2400" dirty="0"/>
              <a:t>Что нового узнали?</a:t>
            </a:r>
          </a:p>
          <a:p>
            <a:endParaRPr lang="ru-RU" sz="2400" dirty="0"/>
          </a:p>
          <a:p>
            <a:r>
              <a:rPr lang="ru-RU" sz="2400" dirty="0" smtClean="0"/>
              <a:t> </a:t>
            </a:r>
            <a:r>
              <a:rPr lang="ru-RU" sz="2400" dirty="0"/>
              <a:t>Пригодится ли полученный опыт?</a:t>
            </a:r>
          </a:p>
          <a:p>
            <a:endParaRPr lang="ru-RU" sz="2400" dirty="0"/>
          </a:p>
          <a:p>
            <a:r>
              <a:rPr lang="ru-RU" sz="2400" dirty="0" smtClean="0"/>
              <a:t> </a:t>
            </a:r>
            <a:r>
              <a:rPr lang="ru-RU" sz="2400" dirty="0"/>
              <a:t>Какие формы и методы будете применять в работе с родителями?</a:t>
            </a:r>
          </a:p>
        </p:txBody>
      </p:sp>
    </p:spTree>
    <p:extLst>
      <p:ext uri="{BB962C8B-B14F-4D97-AF65-F5344CB8AC3E}">
        <p14:creationId xmlns:p14="http://schemas.microsoft.com/office/powerpoint/2010/main" val="1773553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32212" y="295835"/>
            <a:ext cx="9433766" cy="56477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/>
              <a:t>Портрет педагога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70847" y="1021977"/>
            <a:ext cx="9977717" cy="5836023"/>
          </a:xfrm>
        </p:spPr>
        <p:txBody>
          <a:bodyPr>
            <a:noAutofit/>
          </a:bodyPr>
          <a:lstStyle/>
          <a:p>
            <a:r>
              <a:rPr lang="ru-RU" sz="2400" dirty="0"/>
              <a:t>Обладает устойчивой потребностью в самосовершенствовании в </a:t>
            </a:r>
            <a:r>
              <a:rPr lang="ru-RU" sz="2400" dirty="0" smtClean="0"/>
              <a:t>сфере общения </a:t>
            </a:r>
            <a:r>
              <a:rPr lang="ru-RU" sz="2400" dirty="0"/>
              <a:t>с родителями</a:t>
            </a:r>
          </a:p>
          <a:p>
            <a:r>
              <a:rPr lang="ru-RU" sz="2400" dirty="0"/>
              <a:t>Признает роль родителей в воспитании детей как ведущую и роль педагога </a:t>
            </a:r>
            <a:r>
              <a:rPr lang="ru-RU" sz="2400" dirty="0" smtClean="0"/>
              <a:t>как их </a:t>
            </a:r>
            <a:r>
              <a:rPr lang="ru-RU" sz="2400" dirty="0"/>
              <a:t>«помощника»</a:t>
            </a:r>
          </a:p>
          <a:p>
            <a:r>
              <a:rPr lang="ru-RU" sz="2400" dirty="0"/>
              <a:t>Стремится к активному и содержательному общению с родителями с </a:t>
            </a:r>
            <a:r>
              <a:rPr lang="ru-RU" sz="2400" dirty="0" smtClean="0"/>
              <a:t>целью оказания </a:t>
            </a:r>
            <a:r>
              <a:rPr lang="ru-RU" sz="2400" dirty="0"/>
              <a:t>им помощи в воспитании детей</a:t>
            </a:r>
          </a:p>
          <a:p>
            <a:r>
              <a:rPr lang="ru-RU" sz="2400" dirty="0"/>
              <a:t>Обладает высокой степенью диалогичности в общении с родителями.</a:t>
            </a:r>
          </a:p>
          <a:p>
            <a:r>
              <a:rPr lang="ru-RU" sz="2400" dirty="0"/>
              <a:t>В общении с родителями проявляет внимание, выдержку, тактичность, </a:t>
            </a:r>
            <a:r>
              <a:rPr lang="ru-RU" sz="2400" dirty="0" smtClean="0"/>
              <a:t>другие профессионально </a:t>
            </a:r>
            <a:r>
              <a:rPr lang="ru-RU" sz="2400" dirty="0"/>
              <a:t>значимые качества.</a:t>
            </a:r>
          </a:p>
          <a:p>
            <a:r>
              <a:rPr lang="ru-RU" sz="2400" dirty="0"/>
              <a:t>Владеет знаниями о семье, специфике семейного воспитания, </a:t>
            </a:r>
            <a:r>
              <a:rPr lang="ru-RU" sz="2400" dirty="0" smtClean="0"/>
              <a:t>методах изучения </a:t>
            </a:r>
            <a:r>
              <a:rPr lang="ru-RU" sz="2400" dirty="0"/>
              <a:t>семьи и образовательных потребностей родителей.</a:t>
            </a:r>
          </a:p>
        </p:txBody>
      </p:sp>
    </p:spTree>
    <p:extLst>
      <p:ext uri="{BB962C8B-B14F-4D97-AF65-F5344CB8AC3E}">
        <p14:creationId xmlns:p14="http://schemas.microsoft.com/office/powerpoint/2010/main" val="3792243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9212" y="349624"/>
            <a:ext cx="8911687" cy="753035"/>
          </a:xfrm>
        </p:spPr>
        <p:txBody>
          <a:bodyPr/>
          <a:lstStyle/>
          <a:p>
            <a:r>
              <a:rPr lang="ru-RU" b="1" dirty="0"/>
              <a:t>Примерный кодекс общения: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4329" y="1102659"/>
            <a:ext cx="10273553" cy="5567081"/>
          </a:xfrm>
        </p:spPr>
        <p:txBody>
          <a:bodyPr>
            <a:noAutofit/>
          </a:bodyPr>
          <a:lstStyle/>
          <a:p>
            <a:r>
              <a:rPr lang="ru-RU" sz="2100" dirty="0" smtClean="0"/>
              <a:t>1.Всегда </a:t>
            </a:r>
            <a:r>
              <a:rPr lang="ru-RU" sz="2100" dirty="0"/>
              <a:t>стремиться быть в хорошем настроении и быть приятным в общении.</a:t>
            </a:r>
          </a:p>
          <a:p>
            <a:r>
              <a:rPr lang="ru-RU" sz="2100" dirty="0"/>
              <a:t>2. Стараться почувствовать эмоциональное состояние родителей.</a:t>
            </a:r>
          </a:p>
          <a:p>
            <a:r>
              <a:rPr lang="ru-RU" sz="2100" dirty="0"/>
              <a:t>3. Находить возможность каждый раз говорить родителям что-нибудь</a:t>
            </a:r>
          </a:p>
          <a:p>
            <a:pPr marL="0" indent="0">
              <a:buNone/>
            </a:pPr>
            <a:r>
              <a:rPr lang="ru-RU" sz="2100" dirty="0" smtClean="0"/>
              <a:t>     положительное </a:t>
            </a:r>
            <a:r>
              <a:rPr lang="ru-RU" sz="2100" dirty="0"/>
              <a:t>о ребенке — это лучший способ расположить </a:t>
            </a:r>
            <a:r>
              <a:rPr lang="ru-RU" sz="2100" dirty="0" smtClean="0"/>
              <a:t>    </a:t>
            </a:r>
          </a:p>
          <a:p>
            <a:pPr marL="0" indent="0">
              <a:buNone/>
            </a:pPr>
            <a:r>
              <a:rPr lang="ru-RU" sz="2100" dirty="0"/>
              <a:t> </a:t>
            </a:r>
            <a:r>
              <a:rPr lang="ru-RU" sz="2100" dirty="0" smtClean="0"/>
              <a:t>    </a:t>
            </a:r>
            <a:r>
              <a:rPr lang="ru-RU" sz="2100" dirty="0" smtClean="0"/>
              <a:t>родителей к себе</a:t>
            </a:r>
            <a:r>
              <a:rPr lang="ru-RU" sz="2100" dirty="0"/>
              <a:t>.</a:t>
            </a:r>
          </a:p>
          <a:p>
            <a:r>
              <a:rPr lang="ru-RU" sz="2100" dirty="0"/>
              <a:t>4. Давать родителям возможность высказаться, не перебивая их.</a:t>
            </a:r>
          </a:p>
          <a:p>
            <a:r>
              <a:rPr lang="ru-RU" sz="2100" dirty="0"/>
              <a:t>5. Быть эмоционально уравновешенным при общении с родителями, </a:t>
            </a:r>
            <a:r>
              <a:rPr lang="ru-RU" sz="2100" dirty="0" smtClean="0"/>
              <a:t>подавать пример </a:t>
            </a:r>
            <a:r>
              <a:rPr lang="ru-RU" sz="2100" dirty="0"/>
              <a:t>воспитанности и такта.</a:t>
            </a:r>
          </a:p>
          <a:p>
            <a:r>
              <a:rPr lang="ru-RU" sz="2100" dirty="0"/>
              <a:t>6. В сложной ситуации стараться подавать пример уступчивости — этим </a:t>
            </a:r>
            <a:r>
              <a:rPr lang="ru-RU" sz="2100" dirty="0" smtClean="0"/>
              <a:t>своего достоинства </a:t>
            </a:r>
            <a:r>
              <a:rPr lang="ru-RU" sz="2100" dirty="0"/>
              <a:t>уронить нельзя, но укрепить его можно.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691941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268941"/>
            <a:ext cx="8911687" cy="591671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Алгоритм взаимодействия с семьей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80882" y="995081"/>
            <a:ext cx="10085294" cy="559397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Продумывание содержания и форм работы с родителями. Проведение экспресс-опроса с целью изучения их потребностей. Важно не только сообщить родителю о том, что ДОУ хочет делать с его ребенком, но и узнать, чего он ждет от ДОУ. При этом необходимо учитывать, что некоторые родители предпочитают сами заниматься с ребёнком, а детский сад рассматривают только как среду для игрового общения своего сына или дочки. Полученные данные следует использовать для дальнейшей работы.</a:t>
            </a:r>
          </a:p>
          <a:p>
            <a:r>
              <a:rPr lang="ru-RU" dirty="0"/>
              <a:t>Установление между воспитателями и родителями доброжелательных отношений с установкой на будущее деловое сотрудничество. Необходимо заинтересовать родителей той работой, которую предполагается с ними проводить, сформировать у них положительный образ ребенка.</a:t>
            </a:r>
          </a:p>
          <a:p>
            <a:r>
              <a:rPr lang="ru-RU" dirty="0"/>
              <a:t>Формирование у родителей более полного образа своего ребенка и правильного его восприятия посредством сообщения им знаний, информации, которые невозможно получить в семье и которые оказываются неожиданными и интересными для них. Это может быть информация о некоторых особенностях общения ребенка со сверстниками, его отношении к труду, достижениях в продуктивных видах деятельности.</a:t>
            </a:r>
          </a:p>
          <a:p>
            <a:r>
              <a:rPr lang="ru-RU" dirty="0"/>
              <a:t>Ознакомление педагога с проблемами семьи в воспитании ребенка. На этом этапе воспитатели вступают в диалог с родителями, которые играют здесь активную роль, рассказывая во время посещения семьи воспитателем не только о положительном, но и о трудностях, тревогах, отрицательном в поведении ребенка.</a:t>
            </a:r>
          </a:p>
          <a:p>
            <a:r>
              <a:rPr lang="ru-RU" dirty="0"/>
              <a:t>Совместное с взрослыми исследование и формирование личности ребенка. На данном этапе планируется конкретное содержание работы, выбираются формы сотрудничества.</a:t>
            </a:r>
          </a:p>
        </p:txBody>
      </p:sp>
    </p:spTree>
    <p:extLst>
      <p:ext uri="{BB962C8B-B14F-4D97-AF65-F5344CB8AC3E}">
        <p14:creationId xmlns:p14="http://schemas.microsoft.com/office/powerpoint/2010/main" val="28135479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Ошибки в общении педагога с родителями: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200" dirty="0"/>
              <a:t>поличное обращение,</a:t>
            </a:r>
          </a:p>
          <a:p>
            <a:r>
              <a:rPr lang="ru-RU" sz="3200" dirty="0"/>
              <a:t>торопливость в оценке ребенка с акцептом на негативные проявления,</a:t>
            </a:r>
          </a:p>
          <a:p>
            <a:r>
              <a:rPr lang="ru-RU" sz="3200" dirty="0"/>
              <a:t>пренебрежение к собеседнику, игнорирование его настроения, </a:t>
            </a:r>
            <a:r>
              <a:rPr lang="ru-RU" sz="3200" dirty="0" smtClean="0"/>
              <a:t>состояния, жизненного </a:t>
            </a:r>
            <a:r>
              <a:rPr lang="ru-RU" sz="3200" dirty="0"/>
              <a:t>опыта.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986304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59957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Учимся слушать родителя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3306" y="1425387"/>
            <a:ext cx="10488706" cy="5217459"/>
          </a:xfrm>
        </p:spPr>
        <p:txBody>
          <a:bodyPr>
            <a:normAutofit/>
          </a:bodyPr>
          <a:lstStyle/>
          <a:p>
            <a:r>
              <a:rPr lang="ru-RU" sz="2000" dirty="0"/>
              <a:t>Слушание может быть </a:t>
            </a:r>
            <a:r>
              <a:rPr lang="ru-RU" sz="2000" b="1" dirty="0"/>
              <a:t>пассивным и активным </a:t>
            </a:r>
            <a:r>
              <a:rPr lang="ru-RU" sz="2000" dirty="0"/>
              <a:t>(понимающим). Пассивное</a:t>
            </a:r>
          </a:p>
          <a:p>
            <a:pPr marL="0" indent="0">
              <a:buNone/>
            </a:pPr>
            <a:r>
              <a:rPr lang="ru-RU" sz="2000" dirty="0"/>
              <a:t>слушание необходимо в случаях: когда собеседник хочет высказать свое мнение </a:t>
            </a:r>
            <a:r>
              <a:rPr lang="ru-RU" sz="2000" dirty="0" smtClean="0"/>
              <a:t>или отношение </a:t>
            </a:r>
            <a:r>
              <a:rPr lang="ru-RU" sz="2000" dirty="0"/>
              <a:t>к чему-либо; в напряженных ситуациях, когда он хочет </a:t>
            </a:r>
            <a:r>
              <a:rPr lang="ru-RU" sz="2000" dirty="0" smtClean="0"/>
              <a:t>обсудить волнующие </a:t>
            </a:r>
            <a:r>
              <a:rPr lang="ru-RU" sz="2000" dirty="0"/>
              <a:t>его вопросы («Расскажите, что вас беспокоит?»)</a:t>
            </a:r>
          </a:p>
          <a:p>
            <a:pPr marL="0" indent="0">
              <a:buNone/>
            </a:pPr>
            <a:r>
              <a:rPr lang="ru-RU" sz="2000" dirty="0"/>
              <a:t>При пассивном слушании следует придерживаться </a:t>
            </a:r>
            <a:r>
              <a:rPr lang="ru-RU" sz="2000" b="1" i="1" dirty="0"/>
              <a:t>следующих правил</a:t>
            </a:r>
            <a:r>
              <a:rPr lang="ru-RU" sz="2000" dirty="0"/>
              <a:t>:</a:t>
            </a:r>
          </a:p>
          <a:p>
            <a:r>
              <a:rPr lang="ru-RU" sz="2000" dirty="0"/>
              <a:t>1. Стараться не вмешиваться в монолог говорящего.</a:t>
            </a:r>
          </a:p>
          <a:p>
            <a:r>
              <a:rPr lang="ru-RU" sz="2000" dirty="0"/>
              <a:t>2. Внимательно слушать все, что говорит собеседник.</a:t>
            </a:r>
          </a:p>
          <a:p>
            <a:r>
              <a:rPr lang="ru-RU" sz="2000" dirty="0"/>
              <a:t>3. Постоянно давать собеседнику сигналы, что вы </a:t>
            </a:r>
            <a:r>
              <a:rPr lang="ru-RU" sz="2000" dirty="0" smtClean="0"/>
              <a:t>сосредоточены на </a:t>
            </a:r>
            <a:r>
              <a:rPr lang="ru-RU" sz="2000" dirty="0"/>
              <a:t>его словах: «Да-да. Понимаю вас»</a:t>
            </a:r>
          </a:p>
          <a:p>
            <a:pPr marL="0" indent="0">
              <a:buNone/>
            </a:pPr>
            <a:r>
              <a:rPr lang="ru-RU" sz="2000" dirty="0"/>
              <a:t>Активное слушание необходимо, когда желание говорить очень слабое </a:t>
            </a:r>
            <a:r>
              <a:rPr lang="ru-RU" sz="2000" dirty="0" smtClean="0"/>
              <a:t>или отсутствует</a:t>
            </a:r>
            <a:r>
              <a:rPr lang="ru-RU" sz="2000" dirty="0"/>
              <a:t>, когда собеседник стремится получить более активную </a:t>
            </a:r>
            <a:r>
              <a:rPr lang="ru-RU" sz="2000" dirty="0" smtClean="0"/>
              <a:t>поддержку, помощь </a:t>
            </a:r>
            <a:r>
              <a:rPr lang="ru-RU" sz="2000" dirty="0"/>
              <a:t>или одобрение.</a:t>
            </a:r>
          </a:p>
        </p:txBody>
      </p:sp>
    </p:spTree>
    <p:extLst>
      <p:ext uri="{BB962C8B-B14F-4D97-AF65-F5344CB8AC3E}">
        <p14:creationId xmlns:p14="http://schemas.microsoft.com/office/powerpoint/2010/main" val="5575784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9517" y="134471"/>
            <a:ext cx="10502153" cy="653527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/>
              <a:t>Прием отражения чувств </a:t>
            </a:r>
            <a:r>
              <a:rPr lang="ru-RU" dirty="0"/>
              <a:t>— стремление показать собеседнику, что</a:t>
            </a:r>
          </a:p>
          <a:p>
            <a:pPr marL="0" indent="0">
              <a:buNone/>
            </a:pPr>
            <a:r>
              <a:rPr lang="ru-RU" dirty="0"/>
              <a:t>слушатель понимает его чувства, состояние. Делаем акцент не на содержании </a:t>
            </a:r>
            <a:r>
              <a:rPr lang="ru-RU" dirty="0" smtClean="0"/>
              <a:t>сообщения</a:t>
            </a:r>
            <a:r>
              <a:rPr lang="ru-RU" dirty="0"/>
              <a:t>, а на эмоциональном состоянии собеседника: «Мне кажется, что </a:t>
            </a:r>
            <a:r>
              <a:rPr lang="ru-RU" dirty="0" smtClean="0"/>
              <a:t>вы чувствуете</a:t>
            </a:r>
            <a:r>
              <a:rPr lang="ru-RU" dirty="0"/>
              <a:t>...», «У меня такое ощущение, что вы чем-то...», «Я вижу, что вы </a:t>
            </a:r>
            <a:r>
              <a:rPr lang="ru-RU" dirty="0" smtClean="0"/>
              <a:t>очень сердиты</a:t>
            </a:r>
            <a:r>
              <a:rPr lang="ru-RU" dirty="0"/>
              <a:t>». Если слушатель в конфликтной ситуации покажет говорящему, </a:t>
            </a:r>
            <a:r>
              <a:rPr lang="ru-RU" dirty="0" smtClean="0"/>
              <a:t>что понимает </a:t>
            </a:r>
            <a:r>
              <a:rPr lang="ru-RU" dirty="0"/>
              <a:t>его чувства, «обвинительный накал» речи собеседника спадет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b="1" dirty="0"/>
              <a:t>Прием выяснения </a:t>
            </a:r>
            <a:r>
              <a:rPr lang="ru-RU" dirty="0"/>
              <a:t>— обращение к говорящему за уточнениями. Следует</a:t>
            </a:r>
          </a:p>
          <a:p>
            <a:pPr marL="0" indent="0">
              <a:buNone/>
            </a:pPr>
            <a:r>
              <a:rPr lang="ru-RU" dirty="0"/>
              <a:t>использовать фразы: «Не повторите ли вы еще раз?», «Что вы имеете в виду?», «Не</a:t>
            </a:r>
          </a:p>
          <a:p>
            <a:pPr marL="0" indent="0">
              <a:buNone/>
            </a:pPr>
            <a:r>
              <a:rPr lang="ru-RU" dirty="0"/>
              <a:t>объясните ли вы это?», «Извините, я не совсем понял вас...» и т.д. Такие мягкие,</a:t>
            </a:r>
          </a:p>
          <a:p>
            <a:pPr marL="0" indent="0">
              <a:buNone/>
            </a:pPr>
            <a:r>
              <a:rPr lang="ru-RU" dirty="0"/>
              <a:t>нейтральные фразы приглашают собеседника, не обижая его, высказывать свою</a:t>
            </a:r>
          </a:p>
          <a:p>
            <a:pPr marL="0" indent="0">
              <a:buNone/>
            </a:pPr>
            <a:r>
              <a:rPr lang="ru-RU" dirty="0"/>
              <a:t>мысль более конкретно, подыскивать точные слова. Выяснение полезно</a:t>
            </a:r>
          </a:p>
          <a:p>
            <a:pPr marL="0" indent="0">
              <a:buNone/>
            </a:pPr>
            <a:r>
              <a:rPr lang="ru-RU" dirty="0"/>
              <a:t>использовать в случаях, когда собеседники решают проблему и им необходимо</a:t>
            </a:r>
          </a:p>
          <a:p>
            <a:pPr marL="0" indent="0">
              <a:buNone/>
            </a:pPr>
            <a:r>
              <a:rPr lang="ru-RU" dirty="0"/>
              <a:t>точно понять позицию друг друга.</a:t>
            </a:r>
          </a:p>
          <a:p>
            <a:pPr marL="0" indent="0">
              <a:buNone/>
            </a:pPr>
            <a:r>
              <a:rPr lang="ru-RU" b="1" dirty="0"/>
              <a:t>Прием перефразирования </a:t>
            </a:r>
            <a:r>
              <a:rPr lang="ru-RU" dirty="0"/>
              <a:t>— повторение мысли собеседника своими словами.</a:t>
            </a:r>
          </a:p>
          <a:p>
            <a:pPr marL="0" indent="0">
              <a:buNone/>
            </a:pPr>
            <a:r>
              <a:rPr lang="ru-RU" dirty="0"/>
              <a:t>Перефразирование можно начать следующими фразами: «Если я вас правильно</a:t>
            </a:r>
          </a:p>
          <a:p>
            <a:pPr marL="0" indent="0">
              <a:buNone/>
            </a:pPr>
            <a:r>
              <a:rPr lang="ru-RU" dirty="0"/>
              <a:t>понял, то...», «Другими словами, вы считаете...» и т.п. </a:t>
            </a:r>
            <a:endParaRPr lang="ru-RU" dirty="0" smtClean="0"/>
          </a:p>
          <a:p>
            <a:pPr marL="0" indent="0">
              <a:buNone/>
            </a:pPr>
            <a:r>
              <a:rPr lang="ru-RU" b="1" dirty="0"/>
              <a:t>Прием </a:t>
            </a:r>
            <a:r>
              <a:rPr lang="ru-RU" b="1" dirty="0" err="1"/>
              <a:t>резюмирования</a:t>
            </a:r>
            <a:r>
              <a:rPr lang="ru-RU" dirty="0"/>
              <a:t> — </a:t>
            </a:r>
            <a:r>
              <a:rPr lang="ru-RU" dirty="0" err="1"/>
              <a:t>подытоживание</a:t>
            </a:r>
            <a:r>
              <a:rPr lang="ru-RU" dirty="0"/>
              <a:t> основных мыслей собеседника. Следует использовать фразы: «Таким образом, главное...», «Итак, вы предлагаете...», «Ваша основная идея, как я понял, в том, что...», «Если теперь подытожить сказанное вами...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11313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Техника “Я-высказывания”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Эта техника помогает донести проблему без обвинений и негатива. Первым делом установите контакт с родителем, отметив положительные моменты в поведении ребенка. Только после этого приступайте к обсуждению проблемы.</a:t>
            </a:r>
          </a:p>
        </p:txBody>
      </p:sp>
    </p:spTree>
    <p:extLst>
      <p:ext uri="{BB962C8B-B14F-4D97-AF65-F5344CB8AC3E}">
        <p14:creationId xmlns:p14="http://schemas.microsoft.com/office/powerpoint/2010/main" val="2080393382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116</TotalTime>
  <Words>2218</Words>
  <Application>Microsoft Office PowerPoint</Application>
  <PresentationFormat>Широкоэкранный</PresentationFormat>
  <Paragraphs>129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Century Gothic</vt:lpstr>
      <vt:lpstr>Wingdings 3</vt:lpstr>
      <vt:lpstr>Легкий дым</vt:lpstr>
      <vt:lpstr>Общение педагога с родителями воспитанника. Приемы установления контакта.  Метод активного слушания.</vt:lpstr>
      <vt:lpstr>«От того, как прошло детство, кто вёл ребенка за руку в детские годы, что вошло в его разум и сердце из окружающего мира – от этого в решающей степени зависит, каким человеком станет сегодняшний малыш».  В.А.Сухомлинский</vt:lpstr>
      <vt:lpstr>Портрет педагога</vt:lpstr>
      <vt:lpstr>Примерный кодекс общения:</vt:lpstr>
      <vt:lpstr>Алгоритм взаимодействия с семьей</vt:lpstr>
      <vt:lpstr>Ошибки в общении педагога с родителями:</vt:lpstr>
      <vt:lpstr>Учимся слушать родителя</vt:lpstr>
      <vt:lpstr>Презентация PowerPoint</vt:lpstr>
      <vt:lpstr>Техника “Я-высказывания”</vt:lpstr>
      <vt:lpstr>Алгоритм</vt:lpstr>
      <vt:lpstr>Презентация PowerPoint</vt:lpstr>
      <vt:lpstr>Алгоритм разрешения конфликта:</vt:lpstr>
      <vt:lpstr>Презентация PowerPoint</vt:lpstr>
      <vt:lpstr>Навыки положительного общения с родителями</vt:lpstr>
      <vt:lpstr>Презентация PowerPoint</vt:lpstr>
      <vt:lpstr>Создание дружелюбного партнерства между детским садом и семьей</vt:lpstr>
      <vt:lpstr>Презентация PowerPoint</vt:lpstr>
      <vt:lpstr>Активное слушание.</vt:lpstr>
      <vt:lpstr>Главными моментами в успешной реализации этого приема являются:</vt:lpstr>
      <vt:lpstr>Наиболее эффективны пять типов ответов: </vt:lpstr>
      <vt:lpstr>Обратная связь.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Общение педагога с родителями воспитанника. Приемы установления контакта.  Метод активного слушания.</dc:title>
  <dc:creator>Пользователь Windows</dc:creator>
  <cp:lastModifiedBy>Пользователь Windows</cp:lastModifiedBy>
  <cp:revision>15</cp:revision>
  <dcterms:created xsi:type="dcterms:W3CDTF">2021-06-14T15:18:59Z</dcterms:created>
  <dcterms:modified xsi:type="dcterms:W3CDTF">2021-06-15T05:43:03Z</dcterms:modified>
</cp:coreProperties>
</file>