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3" r:id="rId4"/>
    <p:sldId id="274" r:id="rId5"/>
    <p:sldId id="275" r:id="rId6"/>
    <p:sldId id="276" r:id="rId7"/>
    <p:sldId id="285" r:id="rId8"/>
    <p:sldId id="28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7" r:id="rId18"/>
    <p:sldId id="288" r:id="rId19"/>
    <p:sldId id="291" r:id="rId20"/>
    <p:sldId id="292" r:id="rId21"/>
    <p:sldId id="293" r:id="rId22"/>
    <p:sldId id="289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5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7DDF-B206-4F96-9F78-A14CB38FEEE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FF5D4-F0B3-41A1-A5D1-0C67C5E53B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D71D-5768-4B39-90A3-43B9E89314CB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214554"/>
            <a:ext cx="8786874" cy="13858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  <a:t>ПРОЕКТ</a:t>
            </a:r>
            <a:br>
              <a:rPr lang="ru-RU" sz="2800" b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Segoe Print" pitchFamily="2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Segoe Print" pitchFamily="2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Segoe Print" pitchFamily="2" charset="0"/>
              </a:rPr>
              <a:t>«Привлечение родителей к формированию интереса к коми легендам и преданиям»</a:t>
            </a:r>
            <a:endParaRPr lang="ru-RU" sz="28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786322"/>
            <a:ext cx="6572296" cy="1571636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  <a:latin typeface="Georgia" pitchFamily="18" charset="0"/>
              </a:rPr>
              <a:t>Подготовили воспитатели: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Georgia" pitchFamily="18" charset="0"/>
              </a:rPr>
              <a:t>Волкова Ирина Зенонасовна,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Georgia" pitchFamily="18" charset="0"/>
              </a:rPr>
              <a:t>Кукольщикова Валерия Дмитриевна,</a:t>
            </a:r>
          </a:p>
          <a:p>
            <a:pPr algn="r"/>
            <a:r>
              <a:rPr lang="ru-RU" sz="1800" b="1" dirty="0" err="1" smtClean="0">
                <a:solidFill>
                  <a:schemeClr val="tx1"/>
                </a:solidFill>
                <a:latin typeface="Georgia" pitchFamily="18" charset="0"/>
              </a:rPr>
              <a:t>Ракина</a:t>
            </a:r>
            <a:r>
              <a:rPr lang="ru-RU" sz="1800" b="1" dirty="0" smtClean="0">
                <a:solidFill>
                  <a:schemeClr val="tx1"/>
                </a:solidFill>
                <a:latin typeface="Georgia" pitchFamily="18" charset="0"/>
              </a:rPr>
              <a:t> Ольга Михайловна,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  <a:latin typeface="Georgia" pitchFamily="18" charset="0"/>
              </a:rPr>
              <a:t>Сиверина Людмила Егоровна</a:t>
            </a:r>
            <a:endParaRPr lang="ru-RU" sz="1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00042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«Детский сад №13 общеразвивающего вида»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г. Сыктывкара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1030" name="Picture 6" descr="https://media.1istochnik.ru/attachments/istochnik/ck/pictures/1/16906/content_1509445079-4fe6aacfa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4429132"/>
            <a:ext cx="1714512" cy="1802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785794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Встречи с Национальным музеем Республики Коми и библиотеки им. С. Маршака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7" name="Рисунок 6" descr="QVyt-lFmo4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932576">
            <a:off x="615036" y="2008959"/>
            <a:ext cx="4092336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6" name="Picture 2" descr="https://sun9-64.userapi.com/impg/htC5ChyxzkODyTkzIepaiWomJVzqoaxWhHxIZg/upHpRIILDXI.jpg?size=1600x1200&amp;quality=96&amp;sign=1fe85bdc519ddbc576545bbf4e1ad59d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70208">
            <a:off x="4431517" y="2814531"/>
            <a:ext cx="4113939" cy="3085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8" name="Picture 4" descr="https://sun9-62.userapi.com/impg/r-TvDUrOkfDMQZCgd0SNRZPdEvLvVoxspXW2HA/gqSqVQnqZXM.jpg?size=1600x1200&amp;quality=96&amp;sign=0395475af24f4a6e353acd6e5b8abcf7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1643050"/>
            <a:ext cx="5076809" cy="3807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7148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Выставки детских работ, выполненных совместно с родителями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35842" name="Picture 2" descr="https://sun9-25.userapi.com/impg/0gMrnuu8oKN-wHsf9ge7ALyQLgI0sIWpJTp9vA/QyrSvmgHFRk.jpg?size=1080x613&amp;quality=96&amp;sign=8ae71cd2363a1e476e991d1aa3cccbac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1571612"/>
            <a:ext cx="7143728" cy="4054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6" name="Picture 6" descr="https://sun9-68.userapi.com/impg/jysub-SYCOWBLIZM3uh2DJFfpG1iqZsw6l3uvQ/3x54srMK5E4.jpg?size=1600x1201&amp;quality=96&amp;sign=df71f906509f1b6579eda46a1450de02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428920">
            <a:off x="413268" y="2088884"/>
            <a:ext cx="4546426" cy="3412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8" name="Picture 8" descr="https://sun9-76.userapi.com/impg/_CJvzBuY55hF_kIXyiime5zYTl5HfOarfTtM5w/5HUe_ABTvQw.jpg?size=2560x1920&amp;quality=96&amp;sign=3326fa95108564fe2888d029d874984b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2714620"/>
            <a:ext cx="4679926" cy="3509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642918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Изготовление совместно с родителями оберега (пас)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34818" name="Picture 2" descr="https://sun9-51.userapi.com/impg/UCmSVbOF4SaKJlVmyD7qASs2oVZYB0YuW3aNhA/p--9hVMU83g.jpg?size=1201x1600&amp;quality=96&amp;sign=8d9b967691f8d7803fa3bdd332ee80b4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1714488"/>
            <a:ext cx="3357586" cy="4473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7148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Изготовление совместно с родителями атрибутики героя коми легенд –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К</a:t>
            </a:r>
            <a:r>
              <a:rPr lang="en-US" sz="2400" b="1" dirty="0" smtClean="0">
                <a:solidFill>
                  <a:srgbClr val="00B050"/>
                </a:solidFill>
                <a:latin typeface="Segoe Print" pitchFamily="2" charset="0"/>
              </a:rPr>
              <a:t>Ö</a:t>
            </a:r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РТ - АЙКИ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OKu1v_M2XL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85918" y="1857364"/>
            <a:ext cx="5643570" cy="4232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500042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Придумывание легенд совместно с родителями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KuLbZVCerl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43042" y="1428736"/>
            <a:ext cx="6090966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00042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Изучение коми орнамента через изобразительную деятельность и рассматривание одежды героев коми легенд, преданий и мифов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vgYUfJdkNF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14546" y="2285992"/>
            <a:ext cx="4714876" cy="3536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00042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Коллективная работа – Атрибуты героя коми легенд и сказаний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ПЕРЫ БОГАТЫРЯ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pWucqK8mWS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2428854" y="1071552"/>
            <a:ext cx="4286244" cy="5714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7148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Создание дидактических игр для пополнения этнокультурного уголка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nNzHegXpMS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200000">
            <a:off x="2599710" y="1186449"/>
            <a:ext cx="4025496" cy="5367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572560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Приобретение литературы для этнокультурного уголка</a:t>
            </a:r>
            <a:endParaRPr lang="ru-RU" sz="2400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sz="2400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sz="2400" dirty="0" smtClean="0">
              <a:latin typeface="Segoe Print" pitchFamily="2" charset="0"/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53250" name="Picture 2" descr="https://sun9-20.userapi.com/impg/3y7TaSy2mWxBgHdAxGwiCA5_-6_bgboqq5Q3pQ/S3TaxaliBZE.jpg?size=1201x1600&amp;quality=96&amp;sign=7bfb64928dc59be2fa32ed2ccf62f83e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2928926" y="1428736"/>
            <a:ext cx="3643338" cy="48537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571480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Просмотр мультфильмов о героях коми легенд, мифов и сказаний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50178" name="Picture 2" descr="https://sun9-54.userapi.com/impg/j0bZGHzVyeNdcLHRfYEMkLXWE09WCTYN3KMWsQ/RTJ3hGUC4iM.jpg?size=1600x1201&amp;quality=96&amp;sign=9d80adf9f2a386f3e06c2abf597fb846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1714488"/>
            <a:ext cx="5710282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072494" cy="600079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endParaRPr lang="ru-RU" sz="4400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r>
              <a:rPr lang="ru-RU" sz="4500" b="1" u="sng" dirty="0" smtClean="0">
                <a:solidFill>
                  <a:srgbClr val="00B050"/>
                </a:solidFill>
                <a:latin typeface="Segoe Print" pitchFamily="2" charset="0"/>
              </a:rPr>
              <a:t>Цель: </a:t>
            </a:r>
          </a:p>
          <a:p>
            <a:pPr algn="just">
              <a:buNone/>
            </a:pPr>
            <a:r>
              <a:rPr lang="ru-RU" sz="4500" dirty="0" smtClean="0">
                <a:latin typeface="Segoe Print" pitchFamily="2" charset="0"/>
              </a:rPr>
              <a:t>  формировать интерес к коми легендам и преданиям</a:t>
            </a:r>
            <a:endParaRPr lang="en-US" sz="4500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sz="4500" dirty="0" smtClean="0">
              <a:latin typeface="Segoe Print" pitchFamily="2" charset="0"/>
            </a:endParaRPr>
          </a:p>
          <a:p>
            <a:pPr algn="just">
              <a:buNone/>
            </a:pPr>
            <a:r>
              <a:rPr lang="ru-RU" sz="4500" dirty="0" smtClean="0">
                <a:latin typeface="Segoe Print" pitchFamily="2" charset="0"/>
              </a:rPr>
              <a:t> </a:t>
            </a:r>
            <a:r>
              <a:rPr lang="ru-RU" sz="4500" b="1" u="sng" dirty="0" smtClean="0">
                <a:solidFill>
                  <a:srgbClr val="00B050"/>
                </a:solidFill>
                <a:latin typeface="Segoe Print" pitchFamily="2" charset="0"/>
              </a:rPr>
              <a:t>Задачи: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4500" dirty="0" smtClean="0">
                <a:latin typeface="Segoe Print" pitchFamily="2" charset="0"/>
              </a:rPr>
              <a:t>Пополнить знания детей о родном крае через легенды и предания;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4500" dirty="0" smtClean="0">
                <a:latin typeface="Segoe Print" pitchFamily="2" charset="0"/>
              </a:rPr>
              <a:t>Пополнить уголок этнокультурным компонентом;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4500" dirty="0" smtClean="0">
                <a:latin typeface="Segoe Print" pitchFamily="2" charset="0"/>
              </a:rPr>
              <a:t>Привлечь родителей к активному участию к мероприятиям в группе;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4500" dirty="0" smtClean="0">
                <a:latin typeface="Segoe Print" pitchFamily="2" charset="0"/>
              </a:rPr>
              <a:t>Сотрудничество с специалистами Национального музея Республики Коми и библиотек.</a:t>
            </a:r>
          </a:p>
          <a:p>
            <a:pPr algn="just">
              <a:buFont typeface="Wingdings" pitchFamily="2" charset="2"/>
              <a:buChar char="Ø"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7148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Приобретение настольной игры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«Сказания родной земли»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f3V18iKLK2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488" y="1571612"/>
            <a:ext cx="3429024" cy="4568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714356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Пополнение этнокультурных уголков силами родителей 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qIjP5Q4_AW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2071678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Q-jutxIAmm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904464">
            <a:off x="714348" y="2214554"/>
            <a:ext cx="2500312" cy="3333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wcMsNcgaVz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72066" y="1357298"/>
            <a:ext cx="3321831" cy="4429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71480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Итоговое спортивное мероприятие по мотивам коми легенд и сказаний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Segoe Print" pitchFamily="2" charset="0"/>
              </a:rPr>
              <a:t>«Тайна железного сундука» </a:t>
            </a:r>
            <a:endParaRPr lang="ru-RU" sz="2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6" name="Рисунок 5" descr="WfRvBm-Zbe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1928802"/>
            <a:ext cx="4826005" cy="3619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26" name="Picture 2" descr="https://sun9-46.userapi.com/impg/5Lcwr0pmhl4qjpXwj1-WfsmhsvkrWrR3a3XDnQ/NUZ0XAUbhnk.jpg?size=960x1280&amp;quality=96&amp;sign=a8554c51e2251791d2e4614d2a1d84f8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1357298"/>
            <a:ext cx="3571900" cy="47625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28" name="Picture 4" descr="https://sun9-14.userapi.com/impg/Qys-9032ftpK6mztWAvjRA-YAk8lD8YKstGxzw/JqdsUm_namo.jpg?size=2560x1920&amp;quality=96&amp;sign=5cf9e6d0da62b8b7ad58f4e64a49e146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28794" y="2527672"/>
            <a:ext cx="4643470" cy="3482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2230" name="Picture 6" descr="https://sun9-11.userapi.com/impg/Pp1U_FEgu6-g9DcRlZWfsc84t9V1IftnU3xtmw/ao5yLx8ck_I.jpg?size=1201x1600&amp;quality=96&amp;sign=516c20162d61bf35f0c3afd6b4f5ebaf&amp;type=albu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4810" y="2000240"/>
            <a:ext cx="3213790" cy="4281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Segoe Print" pitchFamily="2" charset="0"/>
              </a:rPr>
              <a:t>Спасибо за внимание!!!</a:t>
            </a:r>
            <a:endParaRPr lang="ru-RU" sz="5400" b="1" dirty="0">
              <a:solidFill>
                <a:srgbClr val="00B05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928670"/>
            <a:ext cx="81439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500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r>
              <a:rPr lang="ru-RU" sz="2500" b="1" u="sng" dirty="0" smtClean="0">
                <a:solidFill>
                  <a:srgbClr val="00B050"/>
                </a:solidFill>
                <a:latin typeface="Segoe Print" pitchFamily="2" charset="0"/>
              </a:rPr>
              <a:t>Участники проекта</a:t>
            </a:r>
          </a:p>
          <a:p>
            <a:pPr algn="just"/>
            <a:r>
              <a:rPr lang="ru-RU" sz="2500" dirty="0" smtClean="0">
                <a:latin typeface="Segoe Print" pitchFamily="2" charset="0"/>
              </a:rPr>
              <a:t>Дети подготовительной группы, воспитатели, родители, специалисты ДОУ, сотрудники Национального музея и библиотек.</a:t>
            </a:r>
          </a:p>
          <a:p>
            <a:endParaRPr lang="en-US" sz="2500" b="1" u="sng" dirty="0" smtClean="0">
              <a:solidFill>
                <a:srgbClr val="00B050"/>
              </a:solidFill>
              <a:latin typeface="Segoe Print" pitchFamily="2" charset="0"/>
            </a:endParaRPr>
          </a:p>
          <a:p>
            <a:r>
              <a:rPr lang="ru-RU" sz="2500" b="1" u="sng" dirty="0" smtClean="0">
                <a:solidFill>
                  <a:srgbClr val="00B050"/>
                </a:solidFill>
                <a:latin typeface="Segoe Print" pitchFamily="2" charset="0"/>
              </a:rPr>
              <a:t>Продолжительность проекта</a:t>
            </a:r>
          </a:p>
          <a:p>
            <a:r>
              <a:rPr lang="ru-RU" sz="2500" dirty="0" smtClean="0">
                <a:latin typeface="Segoe Print" pitchFamily="2" charset="0"/>
              </a:rPr>
              <a:t>Долгосрочный (сентябрь 2020 г.- май 2021г.)</a:t>
            </a:r>
          </a:p>
          <a:p>
            <a:endParaRPr lang="en-US" sz="2500" b="1" u="sng" dirty="0" smtClean="0">
              <a:solidFill>
                <a:srgbClr val="00B050"/>
              </a:solidFill>
              <a:latin typeface="Segoe Print" pitchFamily="2" charset="0"/>
            </a:endParaRPr>
          </a:p>
          <a:p>
            <a:r>
              <a:rPr lang="ru-RU" sz="2500" b="1" u="sng" dirty="0" smtClean="0">
                <a:solidFill>
                  <a:srgbClr val="00B050"/>
                </a:solidFill>
                <a:latin typeface="Segoe Print" pitchFamily="2" charset="0"/>
              </a:rPr>
              <a:t>Партнеры проекта</a:t>
            </a:r>
          </a:p>
          <a:p>
            <a:pPr algn="just"/>
            <a:r>
              <a:rPr lang="ru-RU" sz="2500" dirty="0" smtClean="0">
                <a:latin typeface="Segoe Print" pitchFamily="2" charset="0"/>
              </a:rPr>
              <a:t>Национальный музей Республики Коми, библиотека им. С.Маршака.</a:t>
            </a:r>
            <a:endParaRPr lang="ru-RU" sz="25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428604"/>
          <a:ext cx="8215368" cy="60141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1519797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Критерии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(задачи)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Индикатор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Результаты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013198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№11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№12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481110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Пополнение знаний детей о родном крае через легенды и предания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Знание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Диагностика детей по знаниям легенд и преданий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92,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8 %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92,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5 %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28604"/>
          <a:ext cx="8215368" cy="60141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1519797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Критерии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(задачи)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Индикатор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Результаты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013198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№11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№12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481110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Пополнение уголка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этнокультурным компонентом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Оснащенность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уголка по тематике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Наличие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90%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95%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96,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5 %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28605"/>
          <a:ext cx="8215368" cy="59216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1029218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Критерии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(задачи)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Индикатор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Результаты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686145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№11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№12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2428040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Привлечь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родителей к активному участию к мероприятиям в группе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Участие родителей в мероприятиях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Участие родителей в оснащенности уголка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Количество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мероприятий с родителями</a:t>
                      </a:r>
                    </a:p>
                    <a:p>
                      <a:endParaRPr lang="ru-RU" b="1" baseline="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Участие родителей в создании дидактических материалов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90%</a:t>
                      </a: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80%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12 мероприятий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97,8%</a:t>
                      </a:r>
                    </a:p>
                    <a:p>
                      <a:pPr algn="ctr"/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84%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12 мероприятий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98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%</a:t>
                      </a:r>
                    </a:p>
                    <a:p>
                      <a:pPr algn="ctr"/>
                      <a:endParaRPr lang="ru-RU" b="1" baseline="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b="1" baseline="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endParaRPr lang="ru-RU" b="1" baseline="0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83,6%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214290"/>
          <a:ext cx="8215368" cy="636611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1519797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Критерии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(задачи)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Индикатор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Результаты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123277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№11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№12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481110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Сотрудничество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со специалистами Национального музея Республики Коми и библиотеки им. С. Маршака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Привлечение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специалистов музея  и библиотеки для знакомства детей с преданиями и легендами народа коми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Количество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мероприятий с родителями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6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мероприятий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мероприятий</a:t>
                      </a: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150%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мероприятий</a:t>
                      </a: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150%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28604"/>
          <a:ext cx="8215368" cy="59981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1616031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Критерии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(задачи)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Индикатор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План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Результаты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680610"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№11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Группа №12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1536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Удовлетворенность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родителей в работе по проекту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Показатель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 удовлетворенности к работе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Анкетирование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90 %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98,3%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Georgia" pitchFamily="18" charset="0"/>
                        </a:rPr>
                        <a:t>98,2%</a:t>
                      </a:r>
                      <a:endParaRPr lang="ru-RU" b="1" dirty="0">
                        <a:solidFill>
                          <a:schemeClr val="tx1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8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rgbClr val="00B05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Segoe Print" pitchFamily="2" charset="0"/>
              </a:rPr>
              <a:t> </a:t>
            </a:r>
            <a:endParaRPr lang="ru-RU" b="1" dirty="0" smtClean="0">
              <a:latin typeface="Segoe Print" pitchFamily="2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071678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Segoe Print" pitchFamily="2" charset="0"/>
              </a:rPr>
              <a:t>Реализация запланированных мероприятий</a:t>
            </a:r>
            <a:endParaRPr lang="ru-RU" sz="6000" b="1" dirty="0">
              <a:solidFill>
                <a:srgbClr val="00B05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493</Words>
  <Application>Microsoft Office PowerPoint</Application>
  <PresentationFormat>Экран (4:3)</PresentationFormat>
  <Paragraphs>199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ПРОЕКТ  «Привлечение родителей к формированию интереса к коми легендам и преданиям»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28</cp:revision>
  <dcterms:created xsi:type="dcterms:W3CDTF">2021-04-04T17:56:38Z</dcterms:created>
  <dcterms:modified xsi:type="dcterms:W3CDTF">2021-06-16T10:55:12Z</dcterms:modified>
</cp:coreProperties>
</file>