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00" r:id="rId2"/>
    <p:sldId id="328" r:id="rId3"/>
    <p:sldId id="329" r:id="rId4"/>
    <p:sldId id="330" r:id="rId5"/>
    <p:sldId id="302" r:id="rId6"/>
    <p:sldId id="331" r:id="rId7"/>
    <p:sldId id="332" r:id="rId8"/>
    <p:sldId id="333" r:id="rId9"/>
    <p:sldId id="334" r:id="rId10"/>
    <p:sldId id="335" r:id="rId11"/>
    <p:sldId id="336" r:id="rId12"/>
    <p:sldId id="337" r:id="rId13"/>
    <p:sldId id="32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709" autoAdjust="0"/>
  </p:normalViewPr>
  <p:slideViewPr>
    <p:cSldViewPr>
      <p:cViewPr>
        <p:scale>
          <a:sx n="82" d="100"/>
          <a:sy n="82" d="100"/>
        </p:scale>
        <p:origin x="-1626" y="-78"/>
      </p:cViewPr>
      <p:guideLst>
        <p:guide orient="horz" pos="2160"/>
        <p:guide pos="2880"/>
      </p:guideLst>
    </p:cSldViewPr>
  </p:slideViewPr>
  <p:outlineViewPr>
    <p:cViewPr>
      <p:scale>
        <a:sx n="33" d="100"/>
        <a:sy n="33" d="100"/>
      </p:scale>
      <p:origin x="0" y="5772"/>
    </p:cViewPr>
  </p:outlineViewPr>
  <p:notesTextViewPr>
    <p:cViewPr>
      <p:scale>
        <a:sx n="100" d="100"/>
        <a:sy n="100" d="100"/>
      </p:scale>
      <p:origin x="0" y="0"/>
    </p:cViewPr>
  </p:notesTextViewPr>
  <p:sorterViewPr>
    <p:cViewPr>
      <p:scale>
        <a:sx n="100" d="100"/>
        <a:sy n="100" d="100"/>
      </p:scale>
      <p:origin x="0" y="181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1945896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289839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74570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1010692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353203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4114134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9" name="Номер слайда 8"/>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357428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2"/>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5" name="Номер слайда 4"/>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2152299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4" name="Номер слайда 3"/>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3797403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140328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9B6BCBFA-F226-48B6-A487-A2577D3D157C}" type="datetimeFigureOut">
              <a:rPr lang="ru-RU" smtClean="0">
                <a:solidFill>
                  <a:prstClr val="black"/>
                </a:solidFill>
              </a:rPr>
              <a:pPr/>
              <a:t>16.06.2021</a:t>
            </a:fld>
            <a:endParaRPr lang="ru-RU">
              <a:solidFill>
                <a:prstClr val="black"/>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solidFill>
            </a:endParaRPr>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E36900B1-AB8C-4F47-B94F-75F6C952041D}" type="slidenum">
              <a:rPr lang="ru-RU" smtClean="0">
                <a:solidFill>
                  <a:prstClr val="black"/>
                </a:solidFill>
              </a:rPr>
              <a:pPr/>
              <a:t>‹#›</a:t>
            </a:fld>
            <a:endParaRPr lang="ru-RU">
              <a:solidFill>
                <a:prstClr val="black"/>
              </a:solidFill>
            </a:endParaRPr>
          </a:p>
        </p:txBody>
      </p:sp>
    </p:spTree>
    <p:extLst>
      <p:ext uri="{BB962C8B-B14F-4D97-AF65-F5344CB8AC3E}">
        <p14:creationId xmlns="" xmlns:p14="http://schemas.microsoft.com/office/powerpoint/2010/main" val="574204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10" name="Скругленный прямоугольник 9"/>
          <p:cNvSpPr/>
          <p:nvPr userDrawn="1"/>
        </p:nvSpPr>
        <p:spPr>
          <a:xfrm>
            <a:off x="179512" y="188640"/>
            <a:ext cx="8784976" cy="6480720"/>
          </a:xfrm>
          <a:prstGeom prst="roundRect">
            <a:avLst/>
          </a:prstGeom>
          <a:solidFill>
            <a:schemeClr val="bg1"/>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13313" name="Rectangle 1"/>
          <p:cNvSpPr>
            <a:spLocks noChangeArrowheads="1"/>
          </p:cNvSpPr>
          <p:nvPr userDrawn="1"/>
        </p:nvSpPr>
        <p:spPr bwMode="auto">
          <a:xfrm>
            <a:off x="0" y="6642556"/>
            <a:ext cx="1245854" cy="2154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z="800" dirty="0" smtClean="0">
                <a:solidFill>
                  <a:prstClr val="white">
                    <a:lumMod val="75000"/>
                  </a:prstClr>
                </a:solidFill>
                <a:latin typeface="Arial" pitchFamily="34" charset="0"/>
                <a:ea typeface="Calibri" pitchFamily="34" charset="0"/>
                <a:cs typeface="Times New Roman" pitchFamily="18" charset="0"/>
              </a:rPr>
              <a:t>FokinaLida.75@mail.ru</a:t>
            </a:r>
            <a:endParaRPr lang="en-US" sz="800" dirty="0" smtClean="0">
              <a:solidFill>
                <a:prstClr val="white">
                  <a:lumMod val="75000"/>
                </a:prstClr>
              </a:solidFill>
              <a:latin typeface="Arial" pitchFamily="34" charset="0"/>
              <a:cs typeface="Arial" pitchFamily="34" charset="0"/>
            </a:endParaRPr>
          </a:p>
        </p:txBody>
      </p:sp>
      <p:pic>
        <p:nvPicPr>
          <p:cNvPr id="13319" name="Picture 7" descr="http://s43.radikal.ru/i102/0901/35/72544a67e659.jpg"/>
          <p:cNvPicPr>
            <a:picLocks noChangeAspect="1" noChangeArrowheads="1"/>
          </p:cNvPicPr>
          <p:nvPr userDrawn="1"/>
        </p:nvPicPr>
        <p:blipFill>
          <a:blip r:embed="rId13" cstate="screen">
            <a:clrChange>
              <a:clrFrom>
                <a:srgbClr val="FFFFFF"/>
              </a:clrFrom>
              <a:clrTo>
                <a:srgbClr val="FFFFFF">
                  <a:alpha val="0"/>
                </a:srgbClr>
              </a:clrTo>
            </a:clrChange>
          </a:blip>
          <a:srcRect/>
          <a:stretch>
            <a:fillRect/>
          </a:stretch>
        </p:blipFill>
        <p:spPr bwMode="auto">
          <a:xfrm>
            <a:off x="755576" y="5373216"/>
            <a:ext cx="3168352" cy="1331080"/>
          </a:xfrm>
          <a:prstGeom prst="rect">
            <a:avLst/>
          </a:prstGeom>
          <a:noFill/>
        </p:spPr>
      </p:pic>
      <p:pic>
        <p:nvPicPr>
          <p:cNvPr id="19" name="Picture 7" descr="http://s43.radikal.ru/i102/0901/35/72544a67e659.jpg"/>
          <p:cNvPicPr>
            <a:picLocks noChangeAspect="1" noChangeArrowheads="1"/>
          </p:cNvPicPr>
          <p:nvPr userDrawn="1"/>
        </p:nvPicPr>
        <p:blipFill>
          <a:blip r:embed="rId13" cstate="screen">
            <a:clrChange>
              <a:clrFrom>
                <a:srgbClr val="FFFFFF"/>
              </a:clrFrom>
              <a:clrTo>
                <a:srgbClr val="FFFFFF">
                  <a:alpha val="0"/>
                </a:srgbClr>
              </a:clrTo>
            </a:clrChange>
          </a:blip>
          <a:srcRect/>
          <a:stretch>
            <a:fillRect/>
          </a:stretch>
        </p:blipFill>
        <p:spPr bwMode="auto">
          <a:xfrm>
            <a:off x="5364088" y="5373216"/>
            <a:ext cx="3168352" cy="1331080"/>
          </a:xfrm>
          <a:prstGeom prst="rect">
            <a:avLst/>
          </a:prstGeom>
          <a:noFill/>
        </p:spPr>
      </p:pic>
      <p:pic>
        <p:nvPicPr>
          <p:cNvPr id="20" name="Picture 7" descr="http://s43.radikal.ru/i102/0901/35/72544a67e659.jpg"/>
          <p:cNvPicPr>
            <a:picLocks noChangeAspect="1" noChangeArrowheads="1"/>
          </p:cNvPicPr>
          <p:nvPr userDrawn="1"/>
        </p:nvPicPr>
        <p:blipFill>
          <a:blip r:embed="rId13" cstate="screen">
            <a:clrChange>
              <a:clrFrom>
                <a:srgbClr val="FFFFFF"/>
              </a:clrFrom>
              <a:clrTo>
                <a:srgbClr val="FFFFFF">
                  <a:alpha val="0"/>
                </a:srgbClr>
              </a:clrTo>
            </a:clrChange>
          </a:blip>
          <a:srcRect/>
          <a:stretch>
            <a:fillRect/>
          </a:stretch>
        </p:blipFill>
        <p:spPr bwMode="auto">
          <a:xfrm>
            <a:off x="3059832" y="5373216"/>
            <a:ext cx="3168352" cy="1331080"/>
          </a:xfrm>
          <a:prstGeom prst="rect">
            <a:avLst/>
          </a:prstGeom>
          <a:noFill/>
        </p:spPr>
      </p:pic>
      <p:pic>
        <p:nvPicPr>
          <p:cNvPr id="13321" name="Picture 9" descr="http://img-fotki.yandex.ru/get/5804/svetlera.73/0_51a0d_ac1c6dd1_XL.jpg"/>
          <p:cNvPicPr>
            <a:picLocks noChangeAspect="1" noChangeArrowheads="1"/>
          </p:cNvPicPr>
          <p:nvPr userDrawn="1"/>
        </p:nvPicPr>
        <p:blipFill>
          <a:blip r:embed="rId14" cstate="screen"/>
          <a:srcRect/>
          <a:stretch>
            <a:fillRect/>
          </a:stretch>
        </p:blipFill>
        <p:spPr bwMode="auto">
          <a:xfrm>
            <a:off x="7956376" y="5085184"/>
            <a:ext cx="922731" cy="1423497"/>
          </a:xfrm>
          <a:prstGeom prst="rect">
            <a:avLst/>
          </a:prstGeom>
          <a:noFill/>
        </p:spPr>
      </p:pic>
      <p:pic>
        <p:nvPicPr>
          <p:cNvPr id="13323" name="Picture 11" descr="http://img-fotki.yandex.ru/get/4808/svetlera.73/0_519f5_f10280ea_XS.jpg"/>
          <p:cNvPicPr>
            <a:picLocks noChangeAspect="1" noChangeArrowheads="1"/>
          </p:cNvPicPr>
          <p:nvPr userDrawn="1"/>
        </p:nvPicPr>
        <p:blipFill>
          <a:blip r:embed="rId15" cstate="screen"/>
          <a:srcRect/>
          <a:stretch>
            <a:fillRect/>
          </a:stretch>
        </p:blipFill>
        <p:spPr bwMode="auto">
          <a:xfrm>
            <a:off x="8100392" y="116632"/>
            <a:ext cx="952500" cy="942976"/>
          </a:xfrm>
          <a:prstGeom prst="rect">
            <a:avLst/>
          </a:prstGeom>
          <a:noFill/>
        </p:spPr>
      </p:pic>
      <p:pic>
        <p:nvPicPr>
          <p:cNvPr id="25" name="Picture 9" descr="http://img-fotki.yandex.ru/get/5804/svetlera.73/0_51a0d_ac1c6dd1_XL.jpg"/>
          <p:cNvPicPr>
            <a:picLocks noChangeAspect="1" noChangeArrowheads="1"/>
          </p:cNvPicPr>
          <p:nvPr userDrawn="1"/>
        </p:nvPicPr>
        <p:blipFill>
          <a:blip r:embed="rId14" cstate="screen"/>
          <a:srcRect/>
          <a:stretch>
            <a:fillRect/>
          </a:stretch>
        </p:blipFill>
        <p:spPr bwMode="auto">
          <a:xfrm flipH="1">
            <a:off x="323528" y="5085184"/>
            <a:ext cx="922731" cy="1423497"/>
          </a:xfrm>
          <a:prstGeom prst="rect">
            <a:avLst/>
          </a:prstGeom>
          <a:noFill/>
        </p:spPr>
      </p:pic>
    </p:spTree>
    <p:extLst>
      <p:ext uri="{BB962C8B-B14F-4D97-AF65-F5344CB8AC3E}">
        <p14:creationId xmlns="" xmlns:p14="http://schemas.microsoft.com/office/powerpoint/2010/main" val="24407781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b="1" dirty="0" smtClean="0">
                <a:latin typeface="Times New Roman Полужирный" pitchFamily="18" charset="0"/>
                <a:ea typeface="Calibri" pitchFamily="34" charset="0"/>
                <a:cs typeface="Times New Roman" pitchFamily="18" charset="0"/>
              </a:rPr>
              <a:t>МУНИЦИПАЛЬНОЕ АВТОНОМНОЕ ДОШКОЛЬНОЕ ОБРАЗОВАТЕЛЬНОЕ УЧРЕЖДЕНИЕ </a:t>
            </a:r>
            <a:br>
              <a:rPr lang="ru-RU" sz="1800" b="1" dirty="0" smtClean="0">
                <a:latin typeface="Times New Roman Полужирный" pitchFamily="18" charset="0"/>
                <a:ea typeface="Calibri" pitchFamily="34" charset="0"/>
                <a:cs typeface="Times New Roman" pitchFamily="18" charset="0"/>
              </a:rPr>
            </a:br>
            <a:r>
              <a:rPr lang="ru-RU" sz="1800" b="1" dirty="0" smtClean="0">
                <a:latin typeface="Calibri" pitchFamily="34" charset="0"/>
                <a:ea typeface="Calibri" pitchFamily="34" charset="0"/>
                <a:cs typeface="Times New Roman" pitchFamily="18" charset="0"/>
              </a:rPr>
              <a:t>«</a:t>
            </a:r>
            <a:r>
              <a:rPr lang="ru-RU" sz="1800" b="1" dirty="0" smtClean="0">
                <a:latin typeface="Times New Roman Полужирный" pitchFamily="18" charset="0"/>
                <a:ea typeface="Calibri" pitchFamily="34" charset="0"/>
                <a:cs typeface="Times New Roman" pitchFamily="18" charset="0"/>
              </a:rPr>
              <a:t>ДЕТСКИЙ САД № 8</a:t>
            </a:r>
            <a:r>
              <a:rPr lang="ru-RU" sz="1800" b="1" dirty="0" smtClean="0">
                <a:latin typeface="Calibri" pitchFamily="34" charset="0"/>
                <a:ea typeface="Calibri" pitchFamily="34" charset="0"/>
                <a:cs typeface="Times New Roman" pitchFamily="18" charset="0"/>
              </a:rPr>
              <a:t>» </a:t>
            </a:r>
            <a:r>
              <a:rPr lang="ru-RU" sz="1400" dirty="0" smtClean="0">
                <a:ea typeface="Calibri" pitchFamily="34" charset="0"/>
                <a:cs typeface="Times New Roman" pitchFamily="18" charset="0"/>
              </a:rPr>
              <a:t/>
            </a:r>
            <a:br>
              <a:rPr lang="ru-RU" sz="1400" dirty="0" smtClean="0">
                <a:ea typeface="Calibri" pitchFamily="34" charset="0"/>
                <a:cs typeface="Times New Roman" pitchFamily="18" charset="0"/>
              </a:rPr>
            </a:br>
            <a:endParaRPr lang="ru-RU" sz="1400" dirty="0"/>
          </a:p>
        </p:txBody>
      </p:sp>
      <p:sp>
        <p:nvSpPr>
          <p:cNvPr id="3" name="Содержимое 2"/>
          <p:cNvSpPr>
            <a:spLocks noGrp="1"/>
          </p:cNvSpPr>
          <p:nvPr>
            <p:ph idx="1"/>
          </p:nvPr>
        </p:nvSpPr>
        <p:spPr/>
        <p:txBody>
          <a:bodyPr/>
          <a:lstStyle/>
          <a:p>
            <a:pPr algn="ctr">
              <a:buNone/>
            </a:pPr>
            <a:r>
              <a:rPr lang="ru-RU" b="1" dirty="0" smtClean="0">
                <a:latin typeface="Times New Roman" pitchFamily="18" charset="0"/>
                <a:cs typeface="Times New Roman" pitchFamily="18" charset="0"/>
              </a:rPr>
              <a:t>Педагогический совет.</a:t>
            </a:r>
            <a:endParaRPr lang="ru-RU" dirty="0" smtClean="0">
              <a:latin typeface="Times New Roman" pitchFamily="18" charset="0"/>
              <a:cs typeface="Times New Roman" pitchFamily="18" charset="0"/>
            </a:endParaRPr>
          </a:p>
          <a:p>
            <a:pPr algn="ctr">
              <a:buNone/>
            </a:pPr>
            <a:r>
              <a:rPr lang="ru-RU" b="1" dirty="0" smtClean="0">
                <a:latin typeface="Times New Roman" pitchFamily="18" charset="0"/>
                <a:cs typeface="Times New Roman" pitchFamily="18" charset="0"/>
              </a:rPr>
              <a:t> Доклад на тему: «Экологическое воспитание дошкольников </a:t>
            </a:r>
            <a:endParaRPr lang="ru-RU" dirty="0" smtClean="0">
              <a:latin typeface="Times New Roman" pitchFamily="18" charset="0"/>
              <a:cs typeface="Times New Roman" pitchFamily="18" charset="0"/>
            </a:endParaRPr>
          </a:p>
          <a:p>
            <a:pPr algn="ctr">
              <a:buNone/>
            </a:pPr>
            <a:r>
              <a:rPr lang="ru-RU" b="1" dirty="0" smtClean="0">
                <a:latin typeface="Times New Roman" pitchFamily="18" charset="0"/>
                <a:cs typeface="Times New Roman" pitchFamily="18" charset="0"/>
              </a:rPr>
              <a:t>через ознакомление </a:t>
            </a:r>
            <a:endParaRPr lang="ru-RU" b="1" dirty="0" smtClean="0">
              <a:latin typeface="Times New Roman" pitchFamily="18" charset="0"/>
              <a:cs typeface="Times New Roman" pitchFamily="18" charset="0"/>
            </a:endParaRPr>
          </a:p>
          <a:p>
            <a:pPr algn="ctr">
              <a:buNone/>
            </a:pPr>
            <a:r>
              <a:rPr lang="ru-RU" b="1" dirty="0" smtClean="0">
                <a:latin typeface="Times New Roman" pitchFamily="18" charset="0"/>
                <a:cs typeface="Times New Roman" pitchFamily="18" charset="0"/>
              </a:rPr>
              <a:t>с </a:t>
            </a:r>
            <a:r>
              <a:rPr lang="ru-RU" b="1" dirty="0" smtClean="0">
                <a:latin typeface="Times New Roman" pitchFamily="18" charset="0"/>
                <a:cs typeface="Times New Roman" pitchFamily="18" charset="0"/>
              </a:rPr>
              <a:t>природой родного края».</a:t>
            </a:r>
            <a:endParaRPr lang="ru-RU" dirty="0" smtClean="0">
              <a:latin typeface="Times New Roman" pitchFamily="18" charset="0"/>
              <a:cs typeface="Times New Roman" pitchFamily="18" charset="0"/>
            </a:endParaRPr>
          </a:p>
          <a:p>
            <a:pPr algn="r" fontAlgn="auto">
              <a:spcBef>
                <a:spcPts val="0"/>
              </a:spcBef>
              <a:spcAft>
                <a:spcPts val="0"/>
              </a:spcAft>
              <a:buNone/>
              <a:defRPr/>
            </a:pPr>
            <a:endParaRPr lang="ru-RU" sz="2000" b="1" i="1" dirty="0" smtClean="0">
              <a:latin typeface="Times New Roman" pitchFamily="18" charset="0"/>
              <a:cs typeface="Times New Roman" pitchFamily="18" charset="0"/>
            </a:endParaRPr>
          </a:p>
          <a:p>
            <a:pPr algn="ctr" fontAlgn="auto">
              <a:spcBef>
                <a:spcPts val="0"/>
              </a:spcBef>
              <a:spcAft>
                <a:spcPts val="0"/>
              </a:spcAft>
              <a:buNone/>
              <a:defRPr/>
            </a:pPr>
            <a:r>
              <a:rPr lang="ru-RU" sz="2000" b="1" i="1" dirty="0" smtClean="0">
                <a:latin typeface="Times New Roman" pitchFamily="18" charset="0"/>
                <a:cs typeface="Times New Roman" pitchFamily="18" charset="0"/>
              </a:rPr>
              <a:t>	Подготовила сообщение</a:t>
            </a:r>
          </a:p>
          <a:p>
            <a:pPr algn="ctr" fontAlgn="auto">
              <a:spcBef>
                <a:spcPts val="0"/>
              </a:spcBef>
              <a:spcAft>
                <a:spcPts val="0"/>
              </a:spcAft>
              <a:buNone/>
              <a:defRPr/>
            </a:pPr>
            <a:r>
              <a:rPr lang="ru-RU" sz="2000" b="1" i="1" dirty="0" smtClean="0">
                <a:latin typeface="Times New Roman" pitchFamily="18" charset="0"/>
                <a:cs typeface="Times New Roman" pitchFamily="18" charset="0"/>
              </a:rPr>
              <a:t>	Воспитатель Лобова Надежда Владимировна.</a:t>
            </a:r>
            <a:endParaRPr lang="ru-RU" b="1" i="1" dirty="0" smtClean="0">
              <a:latin typeface="Times New Roman" pitchFamily="18" charset="0"/>
              <a:cs typeface="Times New Roman" pitchFamily="18" charset="0"/>
            </a:endParaRPr>
          </a:p>
          <a:p>
            <a:pPr algn="r">
              <a:buNone/>
            </a:pPr>
            <a:endParaRPr lang="ru-RU" b="1" dirty="0" smtClean="0">
              <a:latin typeface="Times New Roman" pitchFamily="18" charset="0"/>
              <a:cs typeface="Times New Roman" pitchFamily="18" charset="0"/>
            </a:endParaRPr>
          </a:p>
          <a:p>
            <a:pPr algn="r">
              <a:buNone/>
            </a:pPr>
            <a:endParaRPr lang="ru-RU" b="1" dirty="0">
              <a:latin typeface="Times New Roman" pitchFamily="18" charset="0"/>
              <a:cs typeface="Times New Roman" pitchFamily="18" charset="0"/>
            </a:endParaRPr>
          </a:p>
        </p:txBody>
      </p:sp>
    </p:spTree>
    <p:extLst>
      <p:ext uri="{BB962C8B-B14F-4D97-AF65-F5344CB8AC3E}">
        <p14:creationId xmlns="" xmlns:p14="http://schemas.microsoft.com/office/powerpoint/2010/main" val="1974234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Животные «Красной книги» Саратовской области</a:t>
            </a:r>
            <a:endParaRPr lang="ru-RU" dirty="0"/>
          </a:p>
        </p:txBody>
      </p:sp>
      <p:sp>
        <p:nvSpPr>
          <p:cNvPr id="3" name="Содержимое 2"/>
          <p:cNvSpPr>
            <a:spLocks noGrp="1"/>
          </p:cNvSpPr>
          <p:nvPr>
            <p:ph idx="1"/>
          </p:nvPr>
        </p:nvSpPr>
        <p:spPr/>
        <p:txBody>
          <a:bodyPr/>
          <a:lstStyle/>
          <a:p>
            <a:endParaRPr lang="ru-RU" dirty="0"/>
          </a:p>
        </p:txBody>
      </p:sp>
      <p:pic>
        <p:nvPicPr>
          <p:cNvPr id="32770" name="Picture 2" descr="C:\Users\Комп\Downloads\s1200-2.jpg"/>
          <p:cNvPicPr>
            <a:picLocks noChangeAspect="1" noChangeArrowheads="1"/>
          </p:cNvPicPr>
          <p:nvPr/>
        </p:nvPicPr>
        <p:blipFill>
          <a:blip r:embed="rId2" cstate="print"/>
          <a:srcRect/>
          <a:stretch>
            <a:fillRect/>
          </a:stretch>
        </p:blipFill>
        <p:spPr bwMode="auto">
          <a:xfrm>
            <a:off x="571472" y="1643050"/>
            <a:ext cx="3786214" cy="2405079"/>
          </a:xfrm>
          <a:prstGeom prst="rect">
            <a:avLst/>
          </a:prstGeom>
          <a:noFill/>
        </p:spPr>
      </p:pic>
      <p:pic>
        <p:nvPicPr>
          <p:cNvPr id="32771" name="Picture 3" descr="C:\Users\Комп\Downloads\Barsuk-50-768x512.jpg"/>
          <p:cNvPicPr>
            <a:picLocks noChangeAspect="1" noChangeArrowheads="1"/>
          </p:cNvPicPr>
          <p:nvPr/>
        </p:nvPicPr>
        <p:blipFill>
          <a:blip r:embed="rId3" cstate="print"/>
          <a:srcRect/>
          <a:stretch>
            <a:fillRect/>
          </a:stretch>
        </p:blipFill>
        <p:spPr bwMode="auto">
          <a:xfrm>
            <a:off x="4357686" y="1643050"/>
            <a:ext cx="3714776" cy="2428892"/>
          </a:xfrm>
          <a:prstGeom prst="rect">
            <a:avLst/>
          </a:prstGeom>
          <a:noFill/>
        </p:spPr>
      </p:pic>
      <p:pic>
        <p:nvPicPr>
          <p:cNvPr id="32772" name="Picture 4" descr="C:\Users\Комп\Downloads\Na-zajtsa-v-uzerku1.jpg"/>
          <p:cNvPicPr>
            <a:picLocks noChangeAspect="1" noChangeArrowheads="1"/>
          </p:cNvPicPr>
          <p:nvPr/>
        </p:nvPicPr>
        <p:blipFill>
          <a:blip r:embed="rId4" cstate="print"/>
          <a:srcRect/>
          <a:stretch>
            <a:fillRect/>
          </a:stretch>
        </p:blipFill>
        <p:spPr bwMode="auto">
          <a:xfrm>
            <a:off x="571472" y="4000504"/>
            <a:ext cx="3786214" cy="2428892"/>
          </a:xfrm>
          <a:prstGeom prst="rect">
            <a:avLst/>
          </a:prstGeom>
          <a:noFill/>
        </p:spPr>
      </p:pic>
      <p:pic>
        <p:nvPicPr>
          <p:cNvPr id="32773" name="Picture 5" descr="C:\Users\Комп\Downloads\zayats_belyak.jpg"/>
          <p:cNvPicPr>
            <a:picLocks noChangeAspect="1" noChangeArrowheads="1"/>
          </p:cNvPicPr>
          <p:nvPr/>
        </p:nvPicPr>
        <p:blipFill>
          <a:blip r:embed="rId5" cstate="print"/>
          <a:srcRect/>
          <a:stretch>
            <a:fillRect/>
          </a:stretch>
        </p:blipFill>
        <p:spPr bwMode="auto">
          <a:xfrm>
            <a:off x="4357686" y="4071942"/>
            <a:ext cx="3714776" cy="234202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Комп\Downloads\1356776973_moose-3-8-5x111.jpg"/>
          <p:cNvPicPr>
            <a:picLocks noChangeAspect="1" noChangeArrowheads="1"/>
          </p:cNvPicPr>
          <p:nvPr/>
        </p:nvPicPr>
        <p:blipFill>
          <a:blip r:embed="rId2" cstate="print"/>
          <a:srcRect/>
          <a:stretch>
            <a:fillRect/>
          </a:stretch>
        </p:blipFill>
        <p:spPr bwMode="auto">
          <a:xfrm>
            <a:off x="4429124" y="1000108"/>
            <a:ext cx="3929090" cy="2357454"/>
          </a:xfrm>
          <a:prstGeom prst="rect">
            <a:avLst/>
          </a:prstGeom>
          <a:noFill/>
        </p:spPr>
      </p:pic>
      <p:pic>
        <p:nvPicPr>
          <p:cNvPr id="33795" name="Picture 3" descr="C:\Users\Комп\Downloads\4456803.jpg"/>
          <p:cNvPicPr>
            <a:picLocks noChangeAspect="1" noChangeArrowheads="1"/>
          </p:cNvPicPr>
          <p:nvPr/>
        </p:nvPicPr>
        <p:blipFill>
          <a:blip r:embed="rId3" cstate="print"/>
          <a:srcRect/>
          <a:stretch>
            <a:fillRect/>
          </a:stretch>
        </p:blipFill>
        <p:spPr bwMode="auto">
          <a:xfrm>
            <a:off x="1000100" y="3286124"/>
            <a:ext cx="3429024" cy="2286016"/>
          </a:xfrm>
          <a:prstGeom prst="rect">
            <a:avLst/>
          </a:prstGeom>
          <a:noFill/>
        </p:spPr>
      </p:pic>
      <p:pic>
        <p:nvPicPr>
          <p:cNvPr id="33796" name="Picture 4" descr="C:\Users\Комп\Downloads\24956154_28816.jpg"/>
          <p:cNvPicPr>
            <a:picLocks noChangeAspect="1" noChangeArrowheads="1"/>
          </p:cNvPicPr>
          <p:nvPr/>
        </p:nvPicPr>
        <p:blipFill>
          <a:blip r:embed="rId4" cstate="print"/>
          <a:srcRect/>
          <a:stretch>
            <a:fillRect/>
          </a:stretch>
        </p:blipFill>
        <p:spPr bwMode="auto">
          <a:xfrm>
            <a:off x="1000100" y="1000108"/>
            <a:ext cx="3429024" cy="2286016"/>
          </a:xfrm>
          <a:prstGeom prst="rect">
            <a:avLst/>
          </a:prstGeom>
          <a:noFill/>
        </p:spPr>
      </p:pic>
      <p:pic>
        <p:nvPicPr>
          <p:cNvPr id="33797" name="Picture 5" descr="C:\Users\Комп\Downloads\Drofa9.jpg"/>
          <p:cNvPicPr>
            <a:picLocks noChangeAspect="1" noChangeArrowheads="1"/>
          </p:cNvPicPr>
          <p:nvPr/>
        </p:nvPicPr>
        <p:blipFill>
          <a:blip r:embed="rId5" cstate="print"/>
          <a:srcRect/>
          <a:stretch>
            <a:fillRect/>
          </a:stretch>
        </p:blipFill>
        <p:spPr bwMode="auto">
          <a:xfrm>
            <a:off x="4429124" y="3357562"/>
            <a:ext cx="3955850" cy="221457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827584" y="620688"/>
            <a:ext cx="7402016" cy="5505475"/>
          </a:xfrm>
          <a:prstGeom prst="rect">
            <a:avLst/>
          </a:prstGeom>
        </p:spPr>
        <p:txBody>
          <a:bodyPr/>
          <a:lstStyle/>
          <a:p>
            <a:r>
              <a:rPr lang="ru-RU" sz="2800" dirty="0" smtClean="0">
                <a:latin typeface="Times New Roman" pitchFamily="18" charset="0"/>
                <a:cs typeface="Times New Roman" pitchFamily="18" charset="0"/>
              </a:rPr>
              <a:t>Для полноценного осуществления экологического развития детей, система работы ДОУ должна сочетается с работой семьи в данном направлении, поскольку именно семья дает первый опыт взаимодействия с природой, приобщает к активной деятельности, показывает пример отношения к объектам природного и растительного мира.</a:t>
            </a:r>
          </a:p>
          <a:p>
            <a:endParaRPr lang="ru-RU"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132856"/>
            <a:ext cx="8229600" cy="2088232"/>
          </a:xfrm>
        </p:spPr>
        <p:txBody>
          <a:bodyPr/>
          <a:lstStyle/>
          <a:p>
            <a:r>
              <a:rPr lang="ru-RU" sz="5400" b="1" i="1" dirty="0" smtClean="0">
                <a:latin typeface="Times New Roman" pitchFamily="18" charset="0"/>
                <a:cs typeface="Times New Roman" pitchFamily="18" charset="0"/>
              </a:rPr>
              <a:t>Спасибо за внимание!</a:t>
            </a:r>
            <a:endParaRPr lang="ru-RU" sz="54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755576" y="620688"/>
            <a:ext cx="7474024" cy="5505475"/>
          </a:xfrm>
          <a:prstGeom prst="rect">
            <a:avLst/>
          </a:prstGeom>
        </p:spPr>
        <p:txBody>
          <a:bodyPr/>
          <a:lstStyle/>
          <a:p>
            <a:r>
              <a:rPr lang="ru-RU" sz="2000" dirty="0" smtClean="0">
                <a:latin typeface="Times New Roman" pitchFamily="18" charset="0"/>
                <a:cs typeface="Times New Roman" pitchFamily="18" charset="0"/>
              </a:rPr>
              <a:t>Природа Саратовского края удивительна и разнообразна. Леса и степи, звери и птицы – все есть у нас. Но особую роль в жизни всего живого играет река Волга. Отсюда вытекает проблема: как не навредить реке, дать ей полноводную жизнь. Ведь не секрет, что прибрежная зона, давно стали местами массового отдыха населения. И после отдыхающих берега превращаются в свалки мусора. Бережно относиться к природе может каждый, но чтобы таких людей становилось больше, необходимо воспитывать экологически грамотных, культурных людей.</a:t>
            </a:r>
            <a:r>
              <a:rPr lang="ru-RU" sz="2000" b="1"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Главной целью является воспитание гармоничной личности дошкольника, экологически грамотного с положительной мотивацией к самостоятельному познанию мира и ответственного отношения к сохранению окружающей среды.</a:t>
            </a:r>
          </a:p>
          <a:p>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755576" y="764704"/>
            <a:ext cx="7474024" cy="5361459"/>
          </a:xfrm>
          <a:prstGeom prst="rect">
            <a:avLst/>
          </a:prstGeom>
        </p:spPr>
        <p:txBody>
          <a:bodyPr/>
          <a:lstStyle/>
          <a:p>
            <a:r>
              <a:rPr lang="ru-RU" sz="2000" dirty="0" smtClean="0">
                <a:latin typeface="Times New Roman" pitchFamily="18" charset="0"/>
                <a:cs typeface="Times New Roman" pitchFamily="18" charset="0"/>
              </a:rPr>
              <a:t>формировать </a:t>
            </a:r>
            <a:r>
              <a:rPr lang="ru-RU" sz="2000" dirty="0" smtClean="0">
                <a:latin typeface="Times New Roman" pitchFamily="18" charset="0"/>
                <a:cs typeface="Times New Roman" pitchFamily="18" charset="0"/>
              </a:rPr>
              <a:t>у воспитанников ДОУ целостных представлений об окружающей	их	природе,	о	природных	богатствах	Саратовского	края.</a:t>
            </a:r>
          </a:p>
          <a:p>
            <a:r>
              <a:rPr lang="ru-RU" sz="2000" dirty="0" smtClean="0">
                <a:latin typeface="Times New Roman" pitchFamily="18" charset="0"/>
                <a:cs typeface="Times New Roman" pitchFamily="18" charset="0"/>
              </a:rPr>
              <a:t>познакомить с отличительными особенностями отдельных видов животных и растений, занесенных в Красную книгу Саратовской области. Выявить значимость «Красной книги» Саратовского края, для чего она создана.</a:t>
            </a:r>
          </a:p>
          <a:p>
            <a:r>
              <a:rPr lang="ru-RU" sz="2000" dirty="0" smtClean="0">
                <a:latin typeface="Times New Roman" pitchFamily="18" charset="0"/>
                <a:cs typeface="Times New Roman" pitchFamily="18" charset="0"/>
              </a:rPr>
              <a:t>обобщить и систематизировать знания о природе родного края: растительности, животных, расширить представления детей о реке Волге.</a:t>
            </a:r>
          </a:p>
          <a:p>
            <a:r>
              <a:rPr lang="ru-RU" sz="2000" dirty="0" smtClean="0">
                <a:latin typeface="Times New Roman" pitchFamily="18" charset="0"/>
                <a:cs typeface="Times New Roman" pitchFamily="18" charset="0"/>
              </a:rPr>
              <a:t>познакомить с краеведческим музеем г. Энгельса</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683568" y="476672"/>
            <a:ext cx="7546032" cy="5649491"/>
          </a:xfrm>
          <a:prstGeom prst="rect">
            <a:avLst/>
          </a:prstGeom>
        </p:spPr>
        <p:txBody>
          <a:bodyPr/>
          <a:lstStyle/>
          <a:p>
            <a:r>
              <a:rPr lang="ru-RU" sz="2000" dirty="0" smtClean="0">
                <a:latin typeface="Times New Roman" pitchFamily="18" charset="0"/>
                <a:cs typeface="Times New Roman" pitchFamily="18" charset="0"/>
              </a:rPr>
              <a:t>В </a:t>
            </a:r>
            <a:r>
              <a:rPr lang="ru-RU" sz="2000" dirty="0" smtClean="0">
                <a:latin typeface="Times New Roman" pitchFamily="18" charset="0"/>
                <a:cs typeface="Times New Roman" pitchFamily="18" charset="0"/>
              </a:rPr>
              <a:t>ознакомлении с природой особое место занимают </a:t>
            </a:r>
            <a:r>
              <a:rPr lang="ru-RU" sz="2000" b="1" dirty="0" smtClean="0">
                <a:latin typeface="Times New Roman" pitchFamily="18" charset="0"/>
                <a:cs typeface="Times New Roman" pitchFamily="18" charset="0"/>
              </a:rPr>
              <a:t>дидактические игры</a:t>
            </a:r>
            <a:r>
              <a:rPr lang="ru-RU" sz="2000" dirty="0" smtClean="0">
                <a:latin typeface="Times New Roman" pitchFamily="18" charset="0"/>
                <a:cs typeface="Times New Roman" pitchFamily="18" charset="0"/>
              </a:rPr>
              <a:t>. Решая задачи, поставленные в дидактической игре, ребенок учится вычленять отдельные признаки предметов, явлений, сравнивать их, группировать, классифицировать по определенным общим признакам. Дети учатся рассуждать, делать выводы, обобщения, при этом тренируется их внимание, память, произвольное восприятие. При решении игровой задачи часто нужно объяснить свои действия, а это способствует развитию речи детей. Дидактические игры учат детей применять имеющиеся знания в новых условиях, активизируют разнообразные умственные процессы, способствуют воспитанию умения играть вместе. Игры дают возможность детям оперировать самими предметами природы, сравнивая их, отмечать изменения отдельных внешних признаков.</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l"/>
            <a:r>
              <a:rPr lang="ru-RU" sz="2000" b="1" dirty="0" smtClean="0">
                <a:solidFill>
                  <a:srgbClr val="FF0000"/>
                </a:solidFill>
                <a:latin typeface="Times New Roman" pitchFamily="18" charset="0"/>
                <a:cs typeface="Times New Roman" pitchFamily="18" charset="0"/>
              </a:rPr>
              <a:t>       </a:t>
            </a:r>
            <a:endParaRPr lang="ru-RU" sz="2000" b="1" dirty="0">
              <a:latin typeface="Times New Roman" pitchFamily="18" charset="0"/>
              <a:cs typeface="Times New Roman" pitchFamily="18" charset="0"/>
            </a:endParaRPr>
          </a:p>
        </p:txBody>
      </p:sp>
      <p:sp>
        <p:nvSpPr>
          <p:cNvPr id="5" name="Содержимое 4"/>
          <p:cNvSpPr>
            <a:spLocks noGrp="1"/>
          </p:cNvSpPr>
          <p:nvPr>
            <p:ph idx="1"/>
          </p:nvPr>
        </p:nvSpPr>
        <p:spPr>
          <a:xfrm>
            <a:off x="457200" y="692696"/>
            <a:ext cx="8229600" cy="4176465"/>
          </a:xfrm>
        </p:spPr>
        <p:txBody>
          <a:bodyPr/>
          <a:lstStyle/>
          <a:p>
            <a:pPr>
              <a:lnSpc>
                <a:spcPct val="150000"/>
              </a:lnSpc>
              <a:buNone/>
            </a:pPr>
            <a:r>
              <a:rPr lang="ru-RU" sz="2200" b="1" dirty="0" smtClean="0">
                <a:latin typeface="Times New Roman" pitchFamily="18" charset="0"/>
                <a:cs typeface="Times New Roman" pitchFamily="18" charset="0"/>
              </a:rPr>
              <a:t>        	</a:t>
            </a:r>
            <a:endParaRPr lang="ru-RU" sz="2200" dirty="0" smtClean="0">
              <a:latin typeface="Times New Roman" pitchFamily="18" charset="0"/>
              <a:cs typeface="Times New Roman" pitchFamily="18" charset="0"/>
            </a:endParaRPr>
          </a:p>
          <a:p>
            <a:pPr algn="ctr">
              <a:buNone/>
            </a:pPr>
            <a:endParaRPr lang="ru-RU" sz="1800" dirty="0">
              <a:latin typeface="Times New Roman" pitchFamily="18" charset="0"/>
              <a:cs typeface="Times New Roman" pitchFamily="18" charset="0"/>
            </a:endParaRPr>
          </a:p>
        </p:txBody>
      </p:sp>
      <p:pic>
        <p:nvPicPr>
          <p:cNvPr id="1026" name="Picture 2" descr="C:\Users\Комп\Documents\ViberDownloads\0-02-0a-21cdefe4ac3f9923310afb53a8c12c612eac605c1af404be9b7c752c008e2c05_7caf069d.jpg"/>
          <p:cNvPicPr>
            <a:picLocks noChangeAspect="1" noChangeArrowheads="1"/>
          </p:cNvPicPr>
          <p:nvPr/>
        </p:nvPicPr>
        <p:blipFill>
          <a:blip r:embed="rId2" cstate="print"/>
          <a:srcRect/>
          <a:stretch>
            <a:fillRect/>
          </a:stretch>
        </p:blipFill>
        <p:spPr bwMode="auto">
          <a:xfrm>
            <a:off x="785786" y="785794"/>
            <a:ext cx="7746991" cy="4357682"/>
          </a:xfrm>
          <a:prstGeom prst="rect">
            <a:avLst/>
          </a:prstGeom>
          <a:noFill/>
        </p:spPr>
      </p:pic>
    </p:spTree>
    <p:extLst>
      <p:ext uri="{BB962C8B-B14F-4D97-AF65-F5344CB8AC3E}">
        <p14:creationId xmlns="" xmlns:p14="http://schemas.microsoft.com/office/powerpoint/2010/main" val="1687649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827584" y="764704"/>
            <a:ext cx="7402016" cy="5361459"/>
          </a:xfrm>
          <a:prstGeom prst="rect">
            <a:avLst/>
          </a:prstGeom>
        </p:spPr>
        <p:txBody>
          <a:bodyPr/>
          <a:lstStyle/>
          <a:p>
            <a:r>
              <a:rPr lang="ru-RU" sz="2400" dirty="0" smtClean="0">
                <a:latin typeface="Times New Roman" pitchFamily="18" charset="0"/>
                <a:cs typeface="Times New Roman" pitchFamily="18" charset="0"/>
              </a:rPr>
              <a:t>«Красная книга – символ опасности»;</a:t>
            </a:r>
          </a:p>
          <a:p>
            <a:r>
              <a:rPr lang="ru-RU" sz="2400" dirty="0" smtClean="0">
                <a:latin typeface="Times New Roman" pitchFamily="18" charset="0"/>
                <a:cs typeface="Times New Roman" pitchFamily="18" charset="0"/>
              </a:rPr>
              <a:t>Загадывание загадок о животных; Знакомство с животными</a:t>
            </a:r>
          </a:p>
          <a:p>
            <a:r>
              <a:rPr lang="ru-RU" sz="2400" dirty="0" smtClean="0">
                <a:latin typeface="Times New Roman" pitchFamily="18" charset="0"/>
                <a:cs typeface="Times New Roman" pitchFamily="18" charset="0"/>
              </a:rPr>
              <a:t>Саратовского края, исследование редких животных;</a:t>
            </a:r>
          </a:p>
          <a:p>
            <a:r>
              <a:rPr lang="ru-RU" sz="2400" dirty="0" smtClean="0">
                <a:latin typeface="Times New Roman" pitchFamily="18" charset="0"/>
                <a:cs typeface="Times New Roman" pitchFamily="18" charset="0"/>
              </a:rPr>
              <a:t>Дидактические игры: «Угадай, чей хвост», «Узнай по голосу»,</a:t>
            </a:r>
          </a:p>
          <a:p>
            <a:r>
              <a:rPr lang="ru-RU" sz="2400" dirty="0" smtClean="0">
                <a:latin typeface="Times New Roman" pitchFamily="18" charset="0"/>
                <a:cs typeface="Times New Roman" pitchFamily="18" charset="0"/>
              </a:rPr>
              <a:t>«Назови детеныша? »;</a:t>
            </a:r>
          </a:p>
          <a:p>
            <a:r>
              <a:rPr lang="ru-RU" sz="2400" dirty="0" smtClean="0">
                <a:latin typeface="Times New Roman" pitchFamily="18" charset="0"/>
                <a:cs typeface="Times New Roman" pitchFamily="18" charset="0"/>
              </a:rPr>
              <a:t>«Экологическая азбука» просмотр                                 слайдов о животных Саратовской области;</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683568" y="476672"/>
            <a:ext cx="7546032" cy="5649491"/>
          </a:xfrm>
          <a:prstGeom prst="rect">
            <a:avLst/>
          </a:prstGeom>
        </p:spPr>
        <p:txBody>
          <a:bodyPr/>
          <a:lstStyle/>
          <a:p>
            <a:r>
              <a:rPr lang="ru-RU" sz="18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В лесах Правобережья (</a:t>
            </a:r>
            <a:r>
              <a:rPr lang="ru-RU" sz="1600" dirty="0" err="1" smtClean="0">
                <a:latin typeface="Times New Roman" pitchFamily="18" charset="0"/>
                <a:cs typeface="Times New Roman" pitchFamily="18" charset="0"/>
              </a:rPr>
              <a:t>Аркадакский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Базарно-Карабулакский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Вольский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Хвалынский</a:t>
            </a:r>
            <a:r>
              <a:rPr lang="ru-RU" sz="1600" dirty="0" smtClean="0">
                <a:latin typeface="Times New Roman" pitchFamily="18" charset="0"/>
                <a:cs typeface="Times New Roman" pitchFamily="18" charset="0"/>
              </a:rPr>
              <a:t> районы) водятся лоси, косули, горностаи, куницы, норки, зайцы-беляки, барсуки. В норах прячутся кроты, сурки, слепыши, пеструшки, хомяки. На границе </a:t>
            </a:r>
            <a:r>
              <a:rPr lang="ru-RU" sz="1600" dirty="0" err="1" smtClean="0">
                <a:latin typeface="Times New Roman" pitchFamily="18" charset="0"/>
                <a:cs typeface="Times New Roman" pitchFamily="18" charset="0"/>
              </a:rPr>
              <a:t>Балаковского</a:t>
            </a:r>
            <a:r>
              <a:rPr lang="ru-RU" sz="1600" dirty="0" smtClean="0">
                <a:latin typeface="Times New Roman" pitchFamily="18" charset="0"/>
                <a:cs typeface="Times New Roman" pitchFamily="18" charset="0"/>
              </a:rPr>
              <a:t> и </a:t>
            </a:r>
            <a:r>
              <a:rPr lang="ru-RU" sz="1600" dirty="0" err="1" smtClean="0">
                <a:latin typeface="Times New Roman" pitchFamily="18" charset="0"/>
                <a:cs typeface="Times New Roman" pitchFamily="18" charset="0"/>
              </a:rPr>
              <a:t>Марксовского</a:t>
            </a:r>
            <a:r>
              <a:rPr lang="ru-RU" sz="1600" dirty="0" smtClean="0">
                <a:latin typeface="Times New Roman" pitchFamily="18" charset="0"/>
                <a:cs typeface="Times New Roman" pitchFamily="18" charset="0"/>
              </a:rPr>
              <a:t> районов расположен Алексеевский государственный заказник. Здесь живут кабаны, косули, сурки, ондатры. (наклеиваем). Обитает и водоплавающая птица-лебедь. Но все-таки старожилами здесь являются кабаны. В степной зоне можно встретить зайца- русака, лисицу. Из хищников – волка и степного хорька. Из грызунов – сусликов, тушканчиков, хомяков, обыкновенных полевок, степных пеструшек. На самом юге области (в </a:t>
            </a:r>
            <a:r>
              <a:rPr lang="ru-RU" sz="1600" dirty="0" err="1" smtClean="0">
                <a:latin typeface="Times New Roman" pitchFamily="18" charset="0"/>
                <a:cs typeface="Times New Roman" pitchFamily="18" charset="0"/>
              </a:rPr>
              <a:t>Александрово</a:t>
            </a:r>
            <a:r>
              <a:rPr lang="ru-RU" sz="1600" dirty="0" smtClean="0">
                <a:latin typeface="Times New Roman" pitchFamily="18" charset="0"/>
                <a:cs typeface="Times New Roman" pitchFamily="18" charset="0"/>
              </a:rPr>
              <a:t> - </a:t>
            </a:r>
            <a:r>
              <a:rPr lang="ru-RU" sz="1600" dirty="0" err="1" smtClean="0">
                <a:latin typeface="Times New Roman" pitchFamily="18" charset="0"/>
                <a:cs typeface="Times New Roman" pitchFamily="18" charset="0"/>
              </a:rPr>
              <a:t>Гайском</a:t>
            </a:r>
            <a:r>
              <a:rPr lang="ru-RU" sz="1600" dirty="0" smtClean="0">
                <a:latin typeface="Times New Roman" pitchFamily="18" charset="0"/>
                <a:cs typeface="Times New Roman" pitchFamily="18" charset="0"/>
              </a:rPr>
              <a:t>, Новоузенском районах) водятся сайгаки – степные антилопы. В заволжских степях обитает множество птиц. Это черный жаворонок, степной лунь, степной орел, орел беркут, сокол, пустельга, стрепет, а также «царица степей» – дрофа. С целью охраны этой редкой птицы в Федоровском районе Заволжья создан Семеновский заказник.</a:t>
            </a:r>
          </a:p>
          <a:p>
            <a:r>
              <a:rPr lang="ru-RU" sz="1600" dirty="0" smtClean="0">
                <a:latin typeface="Times New Roman" pitchFamily="18" charset="0"/>
                <a:cs typeface="Times New Roman" pitchFamily="18" charset="0"/>
              </a:rPr>
              <a:t>В Саратовской области обитают 76 видов млекопитающих, 260 видов                     птиц, 10 видов рептилий, 7 видов амфибий и 50 видов рыб.</a:t>
            </a:r>
          </a:p>
          <a:p>
            <a:r>
              <a:rPr lang="ru-RU" sz="1600" dirty="0" smtClean="0">
                <a:latin typeface="Times New Roman" pitchFamily="18" charset="0"/>
                <a:cs typeface="Times New Roman" pitchFamily="18" charset="0"/>
              </a:rPr>
              <a:t>Давайте посмотрим, а какие растения есть в нашем лесу. Каких деревьев много в нашей местности? (деревья  дуб, клен татарский, сосна, ель, береза, осина, рябина, травы: черника, земляника, ежевика, брусника и другие).</a:t>
            </a:r>
          </a:p>
          <a:p>
            <a:endParaRPr lang="ru-RU"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Заповедники Саратовской области</a:t>
            </a:r>
            <a:endParaRPr lang="ru-RU" dirty="0"/>
          </a:p>
        </p:txBody>
      </p:sp>
      <p:sp>
        <p:nvSpPr>
          <p:cNvPr id="5" name="Содержимое 4"/>
          <p:cNvSpPr>
            <a:spLocks noGrp="1"/>
          </p:cNvSpPr>
          <p:nvPr>
            <p:ph idx="1"/>
          </p:nvPr>
        </p:nvSpPr>
        <p:spPr>
          <a:xfrm>
            <a:off x="457200" y="1600200"/>
            <a:ext cx="7901014" cy="4400568"/>
          </a:xfrm>
        </p:spPr>
        <p:txBody>
          <a:bodyPr/>
          <a:lstStyle/>
          <a:p>
            <a:endParaRPr lang="ru-RU" dirty="0"/>
          </a:p>
        </p:txBody>
      </p:sp>
      <p:pic>
        <p:nvPicPr>
          <p:cNvPr id="30723" name="Picture 3" descr="C:\Users\Комп\Downloads\1414130090general_pages_24_october_2014_i16272_kak_gosdep_ssha_spas_kumysn.jpg"/>
          <p:cNvPicPr>
            <a:picLocks noChangeAspect="1" noChangeArrowheads="1"/>
          </p:cNvPicPr>
          <p:nvPr/>
        </p:nvPicPr>
        <p:blipFill>
          <a:blip r:embed="rId2" cstate="print"/>
          <a:srcRect/>
          <a:stretch>
            <a:fillRect/>
          </a:stretch>
        </p:blipFill>
        <p:spPr bwMode="auto">
          <a:xfrm>
            <a:off x="4499992" y="1556792"/>
            <a:ext cx="4214842" cy="3515282"/>
          </a:xfrm>
          <a:prstGeom prst="rect">
            <a:avLst/>
          </a:prstGeom>
          <a:noFill/>
        </p:spPr>
      </p:pic>
      <p:pic>
        <p:nvPicPr>
          <p:cNvPr id="30724" name="Picture 4" descr="C:\Users\Комп\Downloads\img2859_0.jpg"/>
          <p:cNvPicPr>
            <a:picLocks noChangeAspect="1" noChangeArrowheads="1"/>
          </p:cNvPicPr>
          <p:nvPr/>
        </p:nvPicPr>
        <p:blipFill>
          <a:blip r:embed="rId3" cstate="print"/>
          <a:srcRect/>
          <a:stretch>
            <a:fillRect/>
          </a:stretch>
        </p:blipFill>
        <p:spPr bwMode="auto">
          <a:xfrm>
            <a:off x="395536" y="1556792"/>
            <a:ext cx="4214842" cy="350103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Хвалынский</a:t>
            </a:r>
            <a:r>
              <a:rPr lang="ru-RU" dirty="0" smtClean="0"/>
              <a:t> заповедник</a:t>
            </a:r>
            <a:endParaRPr lang="ru-RU" dirty="0"/>
          </a:p>
        </p:txBody>
      </p:sp>
      <p:sp>
        <p:nvSpPr>
          <p:cNvPr id="3" name="Содержимое 2"/>
          <p:cNvSpPr>
            <a:spLocks noGrp="1"/>
          </p:cNvSpPr>
          <p:nvPr>
            <p:ph idx="1"/>
          </p:nvPr>
        </p:nvSpPr>
        <p:spPr/>
        <p:txBody>
          <a:bodyPr/>
          <a:lstStyle/>
          <a:p>
            <a:endParaRPr lang="ru-RU" dirty="0"/>
          </a:p>
        </p:txBody>
      </p:sp>
      <p:pic>
        <p:nvPicPr>
          <p:cNvPr id="31746" name="Picture 2" descr="C:\Users\Комп\Downloads\78df7f49f5b5b9149b76a322c412d0d3.jpg"/>
          <p:cNvPicPr>
            <a:picLocks noChangeAspect="1" noChangeArrowheads="1"/>
          </p:cNvPicPr>
          <p:nvPr/>
        </p:nvPicPr>
        <p:blipFill>
          <a:blip r:embed="rId2" cstate="print"/>
          <a:srcRect/>
          <a:stretch>
            <a:fillRect/>
          </a:stretch>
        </p:blipFill>
        <p:spPr bwMode="auto">
          <a:xfrm>
            <a:off x="500034" y="1428736"/>
            <a:ext cx="4256117" cy="3500462"/>
          </a:xfrm>
          <a:prstGeom prst="rect">
            <a:avLst/>
          </a:prstGeom>
          <a:noFill/>
        </p:spPr>
      </p:pic>
      <p:pic>
        <p:nvPicPr>
          <p:cNvPr id="31748" name="Picture 4" descr="C:\Users\Комп\Downloads\unnamed (1).jpg"/>
          <p:cNvPicPr>
            <a:picLocks noChangeAspect="1" noChangeArrowheads="1"/>
          </p:cNvPicPr>
          <p:nvPr/>
        </p:nvPicPr>
        <p:blipFill>
          <a:blip r:embed="rId3" cstate="print"/>
          <a:srcRect/>
          <a:stretch>
            <a:fillRect/>
          </a:stretch>
        </p:blipFill>
        <p:spPr bwMode="auto">
          <a:xfrm>
            <a:off x="4644008" y="1412776"/>
            <a:ext cx="4104456" cy="352037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972</TotalTime>
  <Words>519</Words>
  <Application>Microsoft Office PowerPoint</Application>
  <PresentationFormat>Экран (4:3)</PresentationFormat>
  <Paragraphs>31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2_Тема Office</vt:lpstr>
      <vt:lpstr>МУНИЦИПАЛЬНОЕ АВТОНОМНОЕ ДОШКОЛЬНОЕ ОБРАЗОВАТЕЛЬНОЕ УЧРЕЖДЕНИЕ  «ДЕТСКИЙ САД № 8»  </vt:lpstr>
      <vt:lpstr>Слайд 2</vt:lpstr>
      <vt:lpstr>Слайд 3</vt:lpstr>
      <vt:lpstr>Слайд 4</vt:lpstr>
      <vt:lpstr>       </vt:lpstr>
      <vt:lpstr>Слайд 6</vt:lpstr>
      <vt:lpstr>Слайд 7</vt:lpstr>
      <vt:lpstr>Заповедники Саратовской области</vt:lpstr>
      <vt:lpstr>Хвалынский заповедник</vt:lpstr>
      <vt:lpstr>Животные «Красной книги» Саратовской области</vt:lpstr>
      <vt:lpstr>Слайд 11</vt:lpstr>
      <vt:lpstr>Слайд 12</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ДОШКОЛЬНОЕ ОБРАЗОВАТЕЛЬНОЕ УЧРЕЖДЕНИЕ  «ДЕТСКИЙ САД №21» ОКТЯБРЬСКОГО РАЙОНА ГОРОДА САРАТОВ</dc:title>
  <dc:creator>Администратор</dc:creator>
  <cp:lastModifiedBy>Мама</cp:lastModifiedBy>
  <cp:revision>102</cp:revision>
  <dcterms:created xsi:type="dcterms:W3CDTF">2015-02-14T05:37:17Z</dcterms:created>
  <dcterms:modified xsi:type="dcterms:W3CDTF">2021-06-16T16:14:28Z</dcterms:modified>
</cp:coreProperties>
</file>