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8" r:id="rId11"/>
    <p:sldId id="264" r:id="rId12"/>
    <p:sldId id="266" r:id="rId13"/>
    <p:sldId id="267" r:id="rId14"/>
    <p:sldId id="269" r:id="rId15"/>
    <p:sldId id="270" r:id="rId16"/>
    <p:sldId id="271" r:id="rId17"/>
    <p:sldId id="27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29F11"/>
    <a:srgbClr val="6F267F"/>
    <a:srgbClr val="FECB00"/>
    <a:srgbClr val="111E31"/>
    <a:srgbClr val="F7E8E1"/>
    <a:srgbClr val="F1FCFE"/>
    <a:srgbClr val="DBF6FE"/>
    <a:srgbClr val="6BC5C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>
        <p:scale>
          <a:sx n="108" d="100"/>
          <a:sy n="108" d="100"/>
        </p:scale>
        <p:origin x="-1710" y="-27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43914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49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8002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55464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2076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50743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71097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91073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46137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88783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67276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/>
              <a:pPr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57459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1389184" y="2194560"/>
            <a:ext cx="6339253" cy="1881053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400" b="1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sz="3600" b="1" dirty="0" smtClean="0">
                <a:solidFill>
                  <a:srgbClr val="002060"/>
                </a:solidFill>
                <a:latin typeface="Constantia" pitchFamily="18" charset="0"/>
              </a:rPr>
              <a:t>«</a:t>
            </a:r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</a:rPr>
              <a:t>ТРИЗ </a:t>
            </a:r>
            <a:r>
              <a:rPr lang="ru-RU" sz="3100" b="1" dirty="0" smtClean="0">
                <a:solidFill>
                  <a:srgbClr val="002060"/>
                </a:solidFill>
                <a:latin typeface="Constantia" pitchFamily="18" charset="0"/>
              </a:rPr>
              <a:t>- ОТСМ–РТВ - технологии как универсальное средство речевого развития детей дошкольного возраста</a:t>
            </a:r>
            <a:r>
              <a:rPr lang="ru-RU" sz="4000" b="1" dirty="0" smtClean="0">
                <a:solidFill>
                  <a:srgbClr val="002060"/>
                </a:solidFill>
                <a:latin typeface="Constantia" pitchFamily="18" charset="0"/>
              </a:rPr>
              <a:t>»</a:t>
            </a:r>
            <a:endParaRPr lang="en-US" sz="4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71700" y="4480560"/>
            <a:ext cx="5692140" cy="901337"/>
          </a:xfrm>
        </p:spPr>
        <p:txBody>
          <a:bodyPr/>
          <a:lstStyle/>
          <a:p>
            <a:pPr algn="r">
              <a:lnSpc>
                <a:spcPct val="100000"/>
              </a:lnSpc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Галкина Мария Ивановна</a:t>
            </a:r>
          </a:p>
          <a:p>
            <a:pPr algn="r">
              <a:lnSpc>
                <a:spcPct val="100000"/>
              </a:lnSpc>
            </a:pPr>
            <a:r>
              <a:rPr lang="ru-RU" sz="2000" b="1" dirty="0">
                <a:solidFill>
                  <a:srgbClr val="002060"/>
                </a:solidFill>
                <a:latin typeface="Constantia" pitchFamily="18" charset="0"/>
              </a:rPr>
              <a:t>с</a:t>
            </a: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тарший воспитатель </a:t>
            </a:r>
            <a:endParaRPr lang="en-US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075234" y="872086"/>
            <a:ext cx="54509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МДОУ «Детский сад  № 77»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Энгельсского муниципального района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 Саратовской  области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1584833" y="515863"/>
            <a:ext cx="7062778" cy="35394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   Метод - аналогия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Личностная аналогия (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эмпатия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) предлагает ребенку представить самого себя в качестве какого-нибудь предмета или явления в проблемной ситуации.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>Например: «Ты – муха, которая залетела в дом. На столе стоит банка с вареньем тебе очень хочется варенья, но банка закрыта. Что ты сделаешь? Расскажи».  «Я девочка, а ты мама птенца. Уговори меня, чтобы я не взяла в руки твоего птенца». 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  <a:t/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Arial" pitchFamily="34" charset="0"/>
              </a:rPr>
            </a:b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24579" name="Picture 3" descr="https://i.ytimg.com/vi/l0YQqDkDKOc/hqdefault.jpg"/>
          <p:cNvPicPr>
            <a:picLocks noChangeAspect="1" noChangeArrowheads="1"/>
          </p:cNvPicPr>
          <p:nvPr/>
        </p:nvPicPr>
        <p:blipFill>
          <a:blip r:embed="rId2" cstate="print"/>
          <a:srcRect l="16597" t="10857" r="13403" b="4571"/>
          <a:stretch>
            <a:fillRect/>
          </a:stretch>
        </p:blipFill>
        <p:spPr bwMode="auto">
          <a:xfrm>
            <a:off x="1826563" y="3657600"/>
            <a:ext cx="3052671" cy="27660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583" name="Picture 7" descr="http://s10.favim.com/orig/160313/--Favim.com-4078455.jpg"/>
          <p:cNvPicPr>
            <a:picLocks noChangeAspect="1" noChangeArrowheads="1"/>
          </p:cNvPicPr>
          <p:nvPr/>
        </p:nvPicPr>
        <p:blipFill>
          <a:blip r:embed="rId3" cstate="print"/>
          <a:srcRect l="54157" t="7992" r="2041"/>
          <a:stretch>
            <a:fillRect/>
          </a:stretch>
        </p:blipFill>
        <p:spPr bwMode="auto">
          <a:xfrm>
            <a:off x="5120640" y="3657614"/>
            <a:ext cx="3096000" cy="27340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s://img00.deviantart.net/2cb9/i/2015/115/a/f/little_red_riding_hood_by_headthorn-d4o2exr.jpg"/>
          <p:cNvPicPr>
            <a:picLocks noChangeAspect="1" noChangeArrowheads="1"/>
          </p:cNvPicPr>
          <p:nvPr/>
        </p:nvPicPr>
        <p:blipFill>
          <a:blip r:embed="rId2" cstate="print"/>
          <a:srcRect l="5042" t="13751" r="4901" b="6783"/>
          <a:stretch>
            <a:fillRect/>
          </a:stretch>
        </p:blipFill>
        <p:spPr bwMode="auto">
          <a:xfrm>
            <a:off x="5917475" y="538068"/>
            <a:ext cx="2952000" cy="40259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10789" y="720545"/>
            <a:ext cx="4572000" cy="323165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29F11"/>
                </a:solidFill>
                <a:latin typeface="Constantia" pitchFamily="18" charset="0"/>
              </a:rPr>
              <a:t>«Сказка наизнанку» </a:t>
            </a:r>
          </a:p>
          <a:p>
            <a:r>
              <a:rPr lang="ru-RU" dirty="0" smtClean="0">
                <a:solidFill>
                  <a:srgbClr val="002060"/>
                </a:solidFill>
                <a:latin typeface="Constantia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Игра состоит в «перевирании» сказки или в выворачивании «наизнанку» сказочной темы. Вспомнить с детьми хорошо знакомую сказку и предложить поменять характер её героев. Положительный характер на отрицательный и наоборот. Например: «Красная шапочка злая, а волк добрый», «Колобок предлагает всех съесть и съедает всех по очереди».</a:t>
            </a:r>
            <a:endParaRPr lang="ru-RU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pic>
        <p:nvPicPr>
          <p:cNvPr id="16390" name="Picture 6" descr="https://i.ytimg.com/vi/SwntMav5JGU/maxresdefault.jpg"/>
          <p:cNvPicPr>
            <a:picLocks noChangeAspect="1" noChangeArrowheads="1"/>
          </p:cNvPicPr>
          <p:nvPr/>
        </p:nvPicPr>
        <p:blipFill>
          <a:blip r:embed="rId3" cstate="print"/>
          <a:srcRect l="19018" t="15882" r="28703" b="3726"/>
          <a:stretch>
            <a:fillRect/>
          </a:stretch>
        </p:blipFill>
        <p:spPr bwMode="auto">
          <a:xfrm>
            <a:off x="2348241" y="4107934"/>
            <a:ext cx="2808000" cy="242888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1698170" y="1442984"/>
            <a:ext cx="6830367" cy="360098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«Коллаж из сказок»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Придумывание новой сказки на основе уже известных детям сказок. "(Творческая совместная работа детей и воспитателя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729F11"/>
              </a:solidFill>
              <a:effectLst/>
              <a:latin typeface="Constantia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«Знакомые герои в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новых обстоятельствах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»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Этот метод развивает фантазию, ломает привычные стереотипы у детей, создает условия, при которых главные герои остаются, но попадают в новые обстоятельства.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19943" y="1327639"/>
          <a:ext cx="7058296" cy="33749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574"/>
                <a:gridCol w="1636123"/>
                <a:gridCol w="1737360"/>
                <a:gridCol w="1920239"/>
              </a:tblGrid>
              <a:tr h="1128180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Какой?</a:t>
                      </a:r>
                      <a:endParaRPr lang="ru-RU" sz="180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91439" marR="91439" anchor="ctr"/>
                </a:tc>
                <a:tc>
                  <a:txBody>
                    <a:bodyPr/>
                    <a:lstStyle/>
                    <a:p>
                      <a:endParaRPr lang="ru-RU" sz="1800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Что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Constantia" pitchFamily="18" charset="0"/>
                        </a:rPr>
                        <a:t> бывает таким же?</a:t>
                      </a:r>
                      <a:endParaRPr lang="ru-RU" sz="1800" dirty="0">
                        <a:solidFill>
                          <a:schemeClr val="tx1"/>
                        </a:solidFill>
                        <a:latin typeface="Constantia" pitchFamily="18" charset="0"/>
                      </a:endParaRPr>
                    </a:p>
                  </a:txBody>
                  <a:tcPr marL="91439" marR="91439" anchor="ctr"/>
                </a:tc>
              </a:tr>
              <a:tr h="496388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цвет</a:t>
                      </a:r>
                      <a:endParaRPr lang="ru-RU" sz="1800" b="1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Но не</a:t>
                      </a:r>
                    </a:p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Как </a:t>
                      </a:r>
                      <a:endParaRPr lang="ru-RU" sz="1800" b="1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  <a:tr h="64008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форма</a:t>
                      </a:r>
                      <a:endParaRPr lang="ru-RU" sz="1800" b="1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Но не </a:t>
                      </a:r>
                    </a:p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Как </a:t>
                      </a:r>
                      <a:endParaRPr lang="ru-RU" sz="1800" b="1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  <a:tr h="966651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действие</a:t>
                      </a:r>
                      <a:endParaRPr lang="ru-RU" sz="1800" b="1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Но не </a:t>
                      </a:r>
                    </a:p>
                    <a:p>
                      <a:r>
                        <a:rPr lang="ru-RU" sz="1800" b="1" dirty="0" smtClean="0">
                          <a:latin typeface="Constantia" pitchFamily="18" charset="0"/>
                        </a:rPr>
                        <a:t>Как </a:t>
                      </a:r>
                      <a:endParaRPr lang="ru-RU" sz="1800" b="1" dirty="0">
                        <a:latin typeface="Constantia" pitchFamily="18" charset="0"/>
                      </a:endParaRP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333981" y="190418"/>
            <a:ext cx="556477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29F11"/>
                </a:solidFill>
                <a:latin typeface="Constantia" pitchFamily="18" charset="0"/>
              </a:rPr>
              <a:t>« Составление загадок»</a:t>
            </a:r>
            <a:r>
              <a:rPr lang="ru-RU" sz="3600" b="1" dirty="0" smtClean="0">
                <a:solidFill>
                  <a:srgbClr val="00B050"/>
                </a:solidFill>
                <a:latin typeface="Constantia" pitchFamily="18" charset="0"/>
              </a:rPr>
              <a:t/>
            </a:r>
            <a:br>
              <a:rPr lang="ru-RU" sz="3600" b="1" dirty="0" smtClean="0">
                <a:solidFill>
                  <a:srgbClr val="00B050"/>
                </a:solidFill>
                <a:latin typeface="Constantia" pitchFamily="18" charset="0"/>
              </a:rPr>
            </a:br>
            <a:endParaRPr lang="ru-RU" sz="3600" b="1" dirty="0">
              <a:solidFill>
                <a:srgbClr val="00B050"/>
              </a:solidFill>
              <a:latin typeface="Constantia" pitchFamily="18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1793883" y="4784915"/>
            <a:ext cx="668818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Круглое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, но не мяч,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Красное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, но не помидор,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Ароматное, но не цветок,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Гладкое, но не щека,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Растёт на дереве, но не слива.   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25603" name="Picture 3" descr="http://assets.stickpng.com/thumbs/580b57fbd9996e24bc43c11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2158" y="4493622"/>
            <a:ext cx="2442756" cy="19079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1541417" y="1063057"/>
            <a:ext cx="6805750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729F11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 “Да–Нет”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729F11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– Я загадала слово.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Это слово обозначает предмет?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Это растение?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Нет.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Это что-то неживое?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Нет.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Это животное?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Да.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Оно белого цвета?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nstantia" pitchFamily="18" charset="0"/>
                <a:ea typeface="Times New Roman" pitchFamily="18" charset="0"/>
                <a:cs typeface="Times New Roman" pitchFamily="18" charset="0"/>
              </a:rPr>
              <a:t> – Это несущественно.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nstantia" pitchFamily="18" charset="0"/>
              <a:cs typeface="Arial" pitchFamily="34" charset="0"/>
            </a:endParaRPr>
          </a:p>
        </p:txBody>
      </p:sp>
      <p:pic>
        <p:nvPicPr>
          <p:cNvPr id="26633" name="Picture 9" descr="https://img-fotki.yandex.ru/get/3611/inmira.1a/0_381ef_e55c60ab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59021" y="1758460"/>
            <a:ext cx="2927210" cy="46170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1233" y="418011"/>
            <a:ext cx="6296297" cy="9144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729F11"/>
                </a:solidFill>
                <a:latin typeface="Constantia" pitchFamily="18" charset="0"/>
              </a:rPr>
              <a:t>«Объяснялки»</a:t>
            </a:r>
            <a:br>
              <a:rPr lang="ru-RU" sz="3600" b="1" dirty="0" smtClean="0">
                <a:solidFill>
                  <a:srgbClr val="729F11"/>
                </a:solidFill>
                <a:latin typeface="Constantia" pitchFamily="18" charset="0"/>
              </a:rPr>
            </a:br>
            <a:endParaRPr lang="ru-RU" sz="3600" b="1" dirty="0">
              <a:solidFill>
                <a:srgbClr val="729F11"/>
              </a:solidFill>
              <a:latin typeface="Constantia" pitchFamily="18" charset="0"/>
            </a:endParaRPr>
          </a:p>
        </p:txBody>
      </p:sp>
      <p:pic>
        <p:nvPicPr>
          <p:cNvPr id="27654" name="Picture 6" descr="https://png.pngtree.com/element_origin_min_pic/16/10/08/2057f8e04b765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0684" y="1371600"/>
            <a:ext cx="4680000" cy="4895301"/>
          </a:xfrm>
          <a:prstGeom prst="rect">
            <a:avLst/>
          </a:prstGeom>
          <a:noFill/>
        </p:spPr>
      </p:pic>
      <p:pic>
        <p:nvPicPr>
          <p:cNvPr id="27656" name="Picture 8" descr="http://www.elegantpartner.ru/wp-content/uploads/2018/01/%D1%87%D0%B0%D0%B9%D0%BD%D0%B0%D1%8F.png"/>
          <p:cNvPicPr>
            <a:picLocks noChangeAspect="1" noChangeArrowheads="1"/>
          </p:cNvPicPr>
          <p:nvPr/>
        </p:nvPicPr>
        <p:blipFill>
          <a:blip r:embed="rId3" cstate="print"/>
          <a:srcRect t="15443" b="28847"/>
          <a:stretch>
            <a:fillRect/>
          </a:stretch>
        </p:blipFill>
        <p:spPr bwMode="auto">
          <a:xfrm rot="5400000">
            <a:off x="5254793" y="3010990"/>
            <a:ext cx="4990011" cy="1685109"/>
          </a:xfrm>
          <a:prstGeom prst="rect">
            <a:avLst/>
          </a:prstGeom>
          <a:noFill/>
        </p:spPr>
      </p:pic>
      <p:pic>
        <p:nvPicPr>
          <p:cNvPr id="27658" name="Picture 10" descr="https://im0-tub-ru.yandex.net/i?id=da06fa967ff9ec8937bfa0446a6c77da&amp;n=33&amp;w=150&amp;h=15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9359" y="5153297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76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632858" y="352698"/>
            <a:ext cx="7132320" cy="61529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Использование адаптированных методов ТРИЗ в процессе развития речи дошкольников способствует: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 активизации познавательной деятельности детей;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 созданию мотивационных установок на проявление творчества;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 созданию условий для развития образной стороны речи детей (обогащение словарного запаса оценочной лексики, словами с переносным значением, синонимами и антонимами);-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</a:rPr>
              <a:t>повышению эффективности овладения всеми языковыми средствами.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          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endParaRPr lang="ru-RU" dirty="0">
              <a:solidFill>
                <a:schemeClr val="accent6"/>
              </a:solidFill>
              <a:latin typeface="Calibri"/>
              <a:ea typeface="SimSu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0800000" flipV="1">
            <a:off x="1459521" y="2540978"/>
            <a:ext cx="6339253" cy="1464298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Спасибо </a:t>
            </a:r>
            <a:b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Constantia" pitchFamily="18" charset="0"/>
              </a:rPr>
              <a:t>за внимание!</a:t>
            </a:r>
            <a:endParaRPr lang="en-US" sz="49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943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6046" y="313509"/>
            <a:ext cx="7058364" cy="357922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</a:rPr>
              <a:t>ТРИЗ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 – </a:t>
            </a:r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</a:rPr>
              <a:t>Т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еория </a:t>
            </a:r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</a:rPr>
              <a:t>Р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ешения </a:t>
            </a:r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</a:rPr>
              <a:t>И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зобретательных </a:t>
            </a:r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</a:rPr>
              <a:t>З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адач</a:t>
            </a:r>
            <a:r>
              <a:rPr lang="ru-RU" sz="2800" dirty="0" smtClean="0"/>
              <a:t>.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Основатель  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технологии </a:t>
            </a:r>
            <a:b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Генрих 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Саулович 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Альтшуллер</a:t>
            </a:r>
            <a:b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изобретатель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, писатель - фантаст </a:t>
            </a:r>
            <a:r>
              <a:rPr lang="ru-RU" sz="2800" dirty="0" smtClean="0">
                <a:latin typeface="Constantia" pitchFamily="18" charset="0"/>
              </a:rPr>
              <a:t/>
            </a:r>
            <a:br>
              <a:rPr lang="ru-RU" sz="2800" dirty="0" smtClean="0">
                <a:latin typeface="Constantia" pitchFamily="18" charset="0"/>
              </a:rPr>
            </a:br>
            <a:endParaRPr lang="en-US" sz="2800" b="1" dirty="0">
              <a:solidFill>
                <a:srgbClr val="6F267F"/>
              </a:solidFill>
              <a:latin typeface="Constantia" pitchFamily="18" charset="0"/>
            </a:endParaRPr>
          </a:p>
        </p:txBody>
      </p:sp>
      <p:pic>
        <p:nvPicPr>
          <p:cNvPr id="2051" name="Picture 3" descr="http://strix63.narod.ru/TRIZ/H_S_Altshul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6388" y="109055"/>
            <a:ext cx="1980000" cy="233900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1" name="Прямоугольник 30"/>
          <p:cNvSpPr/>
          <p:nvPr/>
        </p:nvSpPr>
        <p:spPr>
          <a:xfrm>
            <a:off x="2708785" y="3498392"/>
            <a:ext cx="628323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700" b="1" dirty="0" smtClean="0">
                <a:solidFill>
                  <a:srgbClr val="002060"/>
                </a:solidFill>
                <a:latin typeface="Constantia" pitchFamily="18" charset="0"/>
              </a:rPr>
              <a:t>"Каждый ребенок изначально талантлив и даже гениален, но его надо научить ориентироваться в современном мире, чтобы при минимуме затрат достичь максимального эффекта"</a:t>
            </a:r>
          </a:p>
          <a:p>
            <a:pPr algn="r"/>
            <a:r>
              <a:rPr lang="ru-RU" sz="2700" b="1" dirty="0" smtClean="0">
                <a:solidFill>
                  <a:srgbClr val="002060"/>
                </a:solidFill>
                <a:latin typeface="Constantia" pitchFamily="18" charset="0"/>
              </a:rPr>
              <a:t>(</a:t>
            </a:r>
            <a:r>
              <a:rPr lang="ru-RU" sz="2700" b="1" dirty="0" smtClean="0">
                <a:solidFill>
                  <a:srgbClr val="002060"/>
                </a:solidFill>
                <a:latin typeface="Constantia" pitchFamily="18" charset="0"/>
              </a:rPr>
              <a:t>Г. </a:t>
            </a:r>
            <a:r>
              <a:rPr lang="ru-RU" sz="2700" b="1" dirty="0" smtClean="0">
                <a:solidFill>
                  <a:srgbClr val="002060"/>
                </a:solidFill>
                <a:latin typeface="Constantia" pitchFamily="18" charset="0"/>
              </a:rPr>
              <a:t>С. </a:t>
            </a:r>
            <a:r>
              <a:rPr lang="ru-RU" sz="2700" b="1" dirty="0" smtClean="0">
                <a:solidFill>
                  <a:srgbClr val="002060"/>
                </a:solidFill>
                <a:latin typeface="Constantia" pitchFamily="18" charset="0"/>
              </a:rPr>
              <a:t>Альтшуллер</a:t>
            </a:r>
            <a:r>
              <a:rPr lang="ru-RU" sz="2700" b="1" dirty="0" smtClean="0">
                <a:solidFill>
                  <a:srgbClr val="002060"/>
                </a:solidFill>
                <a:latin typeface="Constantia" pitchFamily="18" charset="0"/>
              </a:rPr>
              <a:t>)</a:t>
            </a: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.</a:t>
            </a:r>
            <a:endParaRPr lang="ru-RU" sz="28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66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0800" y="378189"/>
            <a:ext cx="76532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729F11"/>
                </a:solidFill>
                <a:latin typeface="Constantia" pitchFamily="18" charset="0"/>
              </a:rPr>
              <a:t>Основная задача ТРИЗ – технологии </a:t>
            </a:r>
            <a:endParaRPr lang="en-US" sz="3600" dirty="0">
              <a:solidFill>
                <a:srgbClr val="729F1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28801" y="2135781"/>
            <a:ext cx="7130561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Constantia" pitchFamily="18" charset="0"/>
              </a:rPr>
              <a:t> это не сообщение новых знаний, а обучение способам самостоятельного добывания информации, что возможно и через поисковую деятельность, и через организованное коллективное рассуждение, и через игры.</a:t>
            </a:r>
            <a:endParaRPr lang="ru-RU" sz="28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628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Times New Roman"/>
              </a:rPr>
              <a:t>Дидактические принципы</a:t>
            </a:r>
            <a:br>
              <a:rPr lang="ru-RU" sz="3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Times New Roman"/>
              </a:rPr>
            </a:br>
            <a:endParaRPr lang="ru-RU" sz="3200" b="1" dirty="0">
              <a:solidFill>
                <a:srgbClr val="729F1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62807" y="1140990"/>
            <a:ext cx="7671791" cy="5342708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7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Symbol"/>
              </a:rPr>
              <a:t>Принцип свободы выбора </a:t>
            </a:r>
            <a:r>
              <a:rPr lang="ru-RU" sz="7200" dirty="0" smtClean="0">
                <a:solidFill>
                  <a:schemeClr val="accent6"/>
                </a:solidFill>
                <a:latin typeface="Constantia" pitchFamily="18" charset="0"/>
                <a:ea typeface="SimSun"/>
                <a:cs typeface="Symbol"/>
              </a:rPr>
              <a:t>— </a:t>
            </a:r>
            <a:r>
              <a:rPr lang="ru-RU" sz="72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в любом обучающем или управляющем действии предоставить ребенку право выбора</a:t>
            </a:r>
            <a:r>
              <a:rPr lang="ru-RU" sz="7200" dirty="0" smtClean="0">
                <a:solidFill>
                  <a:schemeClr val="accent6"/>
                </a:solidFill>
                <a:latin typeface="Constantia" pitchFamily="18" charset="0"/>
                <a:ea typeface="SimSun"/>
                <a:cs typeface="Symbol"/>
              </a:rPr>
              <a:t>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7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Symbol"/>
              </a:rPr>
              <a:t>Принцип открытости </a:t>
            </a:r>
            <a:r>
              <a:rPr lang="ru-RU" sz="72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— нужно предоставлять ребенку возможность работать с открытыми задачами (не имеющими единственно правильного решения). В условие творческого задания необходимо закладывать разные варианты решения.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7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Symbol"/>
              </a:rPr>
              <a:t>Принцип деятельности </a:t>
            </a:r>
            <a:r>
              <a:rPr lang="ru-RU" sz="72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— в любое творческое задание нужно включать практическую деятельность.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7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Symbol"/>
              </a:rPr>
              <a:t>Принцип обратной связи </a:t>
            </a:r>
            <a:r>
              <a:rPr lang="ru-RU" sz="72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— воспитатель может регулярно контролировать процесс освоения детьми мыслительных операций, так как в новых творческих заданиях есть элементы предыдущих</a:t>
            </a:r>
            <a:r>
              <a:rPr lang="ru-RU" sz="7200" dirty="0" smtClean="0">
                <a:solidFill>
                  <a:schemeClr val="accent6"/>
                </a:solidFill>
                <a:latin typeface="Constantia" pitchFamily="18" charset="0"/>
                <a:ea typeface="SimSun"/>
                <a:cs typeface="Symbol"/>
              </a:rPr>
              <a:t>.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72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Symbol"/>
              </a:rPr>
              <a:t>Принцип идеальности </a:t>
            </a:r>
            <a:r>
              <a:rPr lang="ru-RU" sz="72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— творческие задания не требуют специального оборудования и могут быть частью любого занятия, что позволяет максимально использовать возможности, знания и интересы детей.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7254" y="588080"/>
            <a:ext cx="7376746" cy="595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Times New Roman"/>
              </a:rPr>
              <a:t>Методы технологии ТРИЗ</a:t>
            </a:r>
            <a:endParaRPr lang="ru-RU" sz="2400" dirty="0" smtClean="0">
              <a:solidFill>
                <a:srgbClr val="729F11"/>
              </a:solidFill>
              <a:ea typeface="SimSun"/>
              <a:cs typeface="Times New Roman"/>
            </a:endParaRP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обучение детей творческому рассказыванию </a:t>
            </a: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 по </a:t>
            </a: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картине;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работа с противоречием;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обучение дошкольников составлению логических рассказов по серии картинок;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обучение детей созданию образных характеристик объектов;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обучение детей сочинительству и словотворчеству;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обучение детей составлению текстов сказочного содержания.</a:t>
            </a:r>
            <a:endParaRPr lang="ru-RU" sz="2400" b="1" dirty="0">
              <a:solidFill>
                <a:srgbClr val="002060"/>
              </a:solidFill>
              <a:latin typeface="Constantia" pitchFamily="18" charset="0"/>
              <a:ea typeface="SimSun"/>
              <a:cs typeface="Symbo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5928271" y="4151979"/>
            <a:ext cx="2982103" cy="1449976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Создание  текстов  сказочного  содержания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946808" y="4172830"/>
            <a:ext cx="3043645" cy="1449977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Обучение  составлению  загадок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893751" y="2201845"/>
            <a:ext cx="2916141" cy="1397726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Составление  рифмованных текстов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561264" y="343041"/>
            <a:ext cx="6858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kern="0" dirty="0" smtClean="0">
                <a:solidFill>
                  <a:srgbClr val="729F11"/>
                </a:solidFill>
                <a:latin typeface="Constantia" pitchFamily="18" charset="0"/>
                <a:cs typeface="Arial"/>
              </a:rPr>
              <a:t>Развитие  речи  дошкольника  методами  ТРИЗ </a:t>
            </a:r>
            <a:endParaRPr lang="ru-RU" sz="2800" b="1" dirty="0">
              <a:solidFill>
                <a:srgbClr val="729F11"/>
              </a:solidFill>
              <a:latin typeface="Constantia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496574" y="1539406"/>
            <a:ext cx="2730137" cy="1280160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Обогащение словаря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001065" y="2214405"/>
            <a:ext cx="2795451" cy="133241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Обучение  составлению  сравнений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008728" y="2806004"/>
            <a:ext cx="3683726" cy="1854924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000" dirty="0" smtClean="0">
                <a:solidFill>
                  <a:srgbClr val="002060"/>
                </a:solidFill>
                <a:ea typeface="SimSun"/>
                <a:cs typeface="Symbol"/>
              </a:rPr>
              <a:t>       </a:t>
            </a: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Обучение творческому рассказыванию по картине;</a:t>
            </a:r>
            <a:endParaRPr lang="ru-RU" sz="2000" b="1" dirty="0">
              <a:solidFill>
                <a:srgbClr val="002060"/>
              </a:solidFill>
              <a:latin typeface="Constantia" pitchFamily="18" charset="0"/>
              <a:ea typeface="SimSun"/>
              <a:cs typeface="Symbol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3517089" y="4657914"/>
            <a:ext cx="2795451" cy="1332411"/>
          </a:xfrm>
          <a:prstGeom prst="ellipse">
            <a:avLst/>
          </a:prstGeom>
          <a:solidFill>
            <a:schemeClr val="bg1"/>
          </a:solidFill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  Аналогия.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</a:rPr>
              <a:t>  Мозговой   штурм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88123" y="465992"/>
            <a:ext cx="7335798" cy="4812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Times New Roman"/>
              </a:rPr>
              <a:t>Обучение детей творческому рассказыванию по </a:t>
            </a:r>
            <a:r>
              <a:rPr lang="ru-RU" sz="2800" b="1" dirty="0" smtClean="0">
                <a:solidFill>
                  <a:srgbClr val="729F11"/>
                </a:solidFill>
                <a:latin typeface="Constantia" pitchFamily="18" charset="0"/>
                <a:ea typeface="SimSun"/>
                <a:cs typeface="Times New Roman"/>
              </a:rPr>
              <a:t>картине </a:t>
            </a:r>
            <a:endParaRPr lang="ru-RU" sz="2800" b="1" dirty="0" smtClean="0">
              <a:solidFill>
                <a:srgbClr val="729F11"/>
              </a:solidFill>
              <a:latin typeface="Constantia" pitchFamily="18" charset="0"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Times New Roman"/>
              </a:rPr>
              <a:t>При рассматривании картины используются следующие методические приемы: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Игровая мотивация «Волшебная картина»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Игра «Подзорная труба»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Игра «Фотографирование»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Игра «Вхождение в картину»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Игра «Живые картинки»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Symbol"/>
              <a:buChar char=""/>
              <a:tabLst>
                <a:tab pos="449580" algn="l"/>
              </a:tabLst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Constantia" pitchFamily="18" charset="0"/>
                <a:ea typeface="SimSun"/>
                <a:cs typeface="Symbol"/>
              </a:rPr>
              <a:t>Игра «Превращение в объект на картине».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5515" y="1397726"/>
            <a:ext cx="6865787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altLang="ru-RU" sz="2000" dirty="0" smtClean="0">
                <a:latin typeface="Constantia" pitchFamily="18" charset="0"/>
                <a:cs typeface="Times New Roman" pitchFamily="18" charset="0"/>
              </a:rPr>
              <a:t> </a:t>
            </a: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Жил-был кто (что?)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Какой он был? ( подбор определений)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Какие делал ДОБРЫЕ дела?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У ….. было много друзей( кто? что?)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И был у него враг. Кто это был?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Он был какой?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Как он мешал главному герою?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Кто мог помочь главному герою и как?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Чем закончилась история? ( помирить или развести, но не прогонять, убивать, ломать и т.д.)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Выведение  жизненного  правила (нравственной позиции),  которое  вкладывается  в  уста  положительного объекта.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Придумывание  названия  сказки.</a:t>
            </a:r>
          </a:p>
          <a:p>
            <a:pPr>
              <a:buFont typeface="Wingdings" pitchFamily="2" charset="2"/>
              <a:buChar char="§"/>
            </a:pP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Times New Roman" pitchFamily="18" charset="0"/>
              </a:rPr>
              <a:t>  Речевая активность самих детей</a:t>
            </a:r>
            <a:endParaRPr lang="ru-RU" sz="2000" b="1" dirty="0">
              <a:solidFill>
                <a:srgbClr val="002060"/>
              </a:solidFill>
              <a:latin typeface="Constantia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67543" y="394845"/>
            <a:ext cx="671430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 smtClean="0">
                <a:solidFill>
                  <a:srgbClr val="729F11"/>
                </a:solidFill>
                <a:latin typeface="Constantia" pitchFamily="18" charset="0"/>
              </a:rPr>
              <a:t>Типовое фантазирование</a:t>
            </a:r>
            <a:br>
              <a:rPr lang="ru-RU" altLang="ru-RU" sz="2800" b="1" dirty="0" smtClean="0">
                <a:solidFill>
                  <a:srgbClr val="729F11"/>
                </a:solidFill>
                <a:latin typeface="Constantia" pitchFamily="18" charset="0"/>
              </a:rPr>
            </a:br>
            <a:r>
              <a:rPr lang="ru-RU" altLang="ru-RU" sz="2800" b="1" dirty="0" smtClean="0">
                <a:solidFill>
                  <a:srgbClr val="729F11"/>
                </a:solidFill>
                <a:latin typeface="Constantia" pitchFamily="18" charset="0"/>
              </a:rPr>
              <a:t>(алгоритм составления сказок)</a:t>
            </a:r>
            <a:endParaRPr lang="ru-RU" sz="2800" dirty="0">
              <a:solidFill>
                <a:srgbClr val="729F11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67542" y="1227908"/>
            <a:ext cx="7380515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729F11"/>
                </a:solidFill>
                <a:latin typeface="Constantia" pitchFamily="18" charset="0"/>
                <a:cs typeface="Arial" pitchFamily="34" charset="0"/>
              </a:rPr>
              <a:t/>
            </a:r>
            <a:br>
              <a:rPr lang="ru-RU" altLang="ru-RU" sz="2400" b="1" dirty="0" smtClean="0">
                <a:solidFill>
                  <a:srgbClr val="729F11"/>
                </a:solidFill>
                <a:latin typeface="Constantia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rgbClr val="729F11"/>
                </a:solidFill>
                <a:latin typeface="Constantia" pitchFamily="18" charset="0"/>
                <a:cs typeface="Arial" pitchFamily="34" charset="0"/>
              </a:rPr>
              <a:t> </a:t>
            </a:r>
            <a:r>
              <a:rPr lang="ru-RU" altLang="ru-RU" sz="2000" b="1" dirty="0" smtClean="0">
                <a:solidFill>
                  <a:srgbClr val="006633"/>
                </a:solidFill>
                <a:latin typeface="Constantia" pitchFamily="18" charset="0"/>
                <a:cs typeface="Arial" pitchFamily="34" charset="0"/>
              </a:rPr>
              <a:t/>
            </a:r>
            <a:br>
              <a:rPr lang="ru-RU" altLang="ru-RU" sz="2000" b="1" dirty="0" smtClean="0">
                <a:solidFill>
                  <a:srgbClr val="006633"/>
                </a:solidFill>
                <a:latin typeface="Constantia" pitchFamily="18" charset="0"/>
                <a:cs typeface="Arial" pitchFamily="34" charset="0"/>
              </a:rPr>
            </a:br>
            <a:r>
              <a:rPr lang="ru-RU" altLang="ru-RU" sz="2000" b="1" dirty="0" smtClean="0">
                <a:solidFill>
                  <a:srgbClr val="002060"/>
                </a:solidFill>
                <a:latin typeface="Constantia" pitchFamily="18" charset="0"/>
                <a:cs typeface="Arial" pitchFamily="34" charset="0"/>
              </a:rPr>
              <a:t> Содержание же игры заключается в следующем: ведущий показывает игрушку, картинку или называет слово, а участники по очереди называют как можно больше признаков, соответствующих предложенному объекту. Выигрывает тот, кто назовет для каждого из предъявленных предметов как можно больше признаков. Например, "собака" — большая, лохматая, добрая, веселая, охотничья, старая и т. п.</a:t>
            </a:r>
            <a:r>
              <a:rPr lang="ru-RU" altLang="ru-RU" sz="2000" b="1" dirty="0" smtClean="0">
                <a:solidFill>
                  <a:srgbClr val="006633"/>
                </a:solidFill>
                <a:latin typeface="Garamond" pitchFamily="18" charset="0"/>
                <a:cs typeface="Arial" pitchFamily="34" charset="0"/>
              </a:rPr>
              <a:t/>
            </a:r>
            <a:br>
              <a:rPr lang="ru-RU" altLang="ru-RU" sz="2000" b="1" dirty="0" smtClean="0">
                <a:solidFill>
                  <a:srgbClr val="006633"/>
                </a:solidFill>
                <a:latin typeface="Garamond" pitchFamily="18" charset="0"/>
                <a:cs typeface="Arial" pitchFamily="34" charset="0"/>
              </a:rPr>
            </a:br>
            <a:endParaRPr lang="ru-RU" sz="2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582067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3600" b="1" dirty="0" smtClean="0">
                <a:solidFill>
                  <a:srgbClr val="729F11"/>
                </a:solidFill>
                <a:latin typeface="Constantia" pitchFamily="18" charset="0"/>
                <a:cs typeface="Arial" pitchFamily="34" charset="0"/>
              </a:rPr>
              <a:t>Игры</a:t>
            </a:r>
            <a:r>
              <a:rPr lang="ru-RU" altLang="ru-RU" sz="3600" b="1" dirty="0" smtClean="0">
                <a:solidFill>
                  <a:srgbClr val="006633"/>
                </a:solidFill>
                <a:latin typeface="Constantia" pitchFamily="18" charset="0"/>
                <a:cs typeface="Arial" pitchFamily="34" charset="0"/>
              </a:rPr>
              <a:t/>
            </a:r>
            <a:br>
              <a:rPr lang="ru-RU" altLang="ru-RU" sz="3600" b="1" dirty="0" smtClean="0">
                <a:solidFill>
                  <a:srgbClr val="006633"/>
                </a:solidFill>
                <a:latin typeface="Constantia" pitchFamily="18" charset="0"/>
                <a:cs typeface="Arial" pitchFamily="34" charset="0"/>
              </a:rPr>
            </a:br>
            <a:r>
              <a:rPr lang="ru-RU" altLang="ru-RU" sz="2400" b="1" dirty="0" smtClean="0">
                <a:solidFill>
                  <a:srgbClr val="729F11"/>
                </a:solidFill>
                <a:latin typeface="Constantia" pitchFamily="18" charset="0"/>
                <a:cs typeface="Arial" pitchFamily="34" charset="0"/>
              </a:rPr>
              <a:t>«Подбор прилагательных«</a:t>
            </a:r>
          </a:p>
          <a:p>
            <a:pPr algn="ctr"/>
            <a:r>
              <a:rPr lang="ru-RU" altLang="ru-RU" sz="2400" b="1" dirty="0" smtClean="0">
                <a:solidFill>
                  <a:srgbClr val="729F11"/>
                </a:solidFill>
                <a:latin typeface="Constantia" pitchFamily="18" charset="0"/>
                <a:cs typeface="Arial" pitchFamily="34" charset="0"/>
              </a:rPr>
              <a:t> или «Волшебный мешок»</a:t>
            </a:r>
            <a:endParaRPr lang="ru-RU" sz="2400" dirty="0">
              <a:latin typeface="Constantia" pitchFamily="18" charset="0"/>
            </a:endParaRPr>
          </a:p>
        </p:txBody>
      </p:sp>
      <p:pic>
        <p:nvPicPr>
          <p:cNvPr id="23554" name="Picture 2" descr="https://img-fotki.yandex.ru/get/3009/276519180.80/0_12e450_9fe25a69_XL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94070" y="4402182"/>
            <a:ext cx="2481943" cy="22076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404</TotalTime>
  <Words>688</Words>
  <Application>Microsoft Office PowerPoint</Application>
  <PresentationFormat>Экран (4:3)</PresentationFormat>
  <Paragraphs>106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             «ТРИЗ - ОТСМ–РТВ - технологии как универсальное средство речевого развития детей дошкольного возраста»</vt:lpstr>
      <vt:lpstr>ТРИЗ – Теория Решения Изобретательных Задач.   Основатель  технологии  Генрих Саулович Альтшуллер изобретатель, писатель - фантаст  </vt:lpstr>
      <vt:lpstr>Основная задача ТРИЗ – технологии </vt:lpstr>
      <vt:lpstr>Дидактические принципы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«Объяснялки» </vt:lpstr>
      <vt:lpstr>Слайд 16</vt:lpstr>
      <vt:lpstr>            Спасибо 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user</dc:creator>
  <cp:lastModifiedBy>Артем</cp:lastModifiedBy>
  <cp:revision>51</cp:revision>
  <dcterms:created xsi:type="dcterms:W3CDTF">2018-09-04T12:10:47Z</dcterms:created>
  <dcterms:modified xsi:type="dcterms:W3CDTF">2021-03-27T00:18:54Z</dcterms:modified>
</cp:coreProperties>
</file>