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8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94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1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80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14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30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4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45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7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80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7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33FBF-805F-4483-B298-89E251589A1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65EB9-54CF-4EE4-A0D8-D67D0ACCA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21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54;&#1076;&#1091;&#1074;&#1072;&#1085;&#1095;&#1080;&#1082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обмену опытом и лучшими педагогическими практиками учителей, работающих в технологии Способа </a:t>
            </a:r>
            <a:r>
              <a:rPr lang="ru-RU" sz="3100">
                <a:latin typeface="Times New Roman" panose="02020603050405020304" pitchFamily="18" charset="0"/>
                <a:cs typeface="Times New Roman" panose="02020603050405020304" pitchFamily="18" charset="0"/>
              </a:rPr>
              <a:t>диалектического </a:t>
            </a:r>
            <a:r>
              <a:rPr lang="ru-RU" sz="3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66109"/>
            <a:ext cx="10515600" cy="371085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читательской грамотности средствами СДО при использовании составного текста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Череповская Майя Анатольевна,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«Разъезженская СШ»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Ермаковского района</a:t>
            </a:r>
          </a:p>
          <a:p>
            <a:pPr marL="0" indent="0" algn="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32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5541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436" y="706582"/>
            <a:ext cx="10633364" cy="5929745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текстах 1 и 2 информацию, позволяющую отразить причинно-следственные связи. Запишите не менее 2-х примеров причинно-следственной связи по образцу: причина -…; следствие - … (по 2 балла за каждую верную пару фактов из текстов, отражающих причинно-следственные связи, макс. - 4 б.)</a:t>
            </a:r>
          </a:p>
          <a:p>
            <a:pPr marL="0" indent="0" algn="just">
              <a:buNone/>
            </a:pPr>
            <a:r>
              <a:rPr lang="ru-RU" sz="4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№1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–</a:t>
            </a:r>
            <a:r>
              <a:rPr lang="ru-RU" sz="4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созревание одуванчиков; следствие – забава детей.</a:t>
            </a: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– наступление вечера; следствие – луг позеленел.</a:t>
            </a: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– восход солнца; следствие – луг золотой.</a:t>
            </a: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- спать одуванчики ложились вместе с детьми, и вместе с детьми вставали; следствие – одуванчик стал одним из самых интересных цветов.</a:t>
            </a:r>
          </a:p>
          <a:p>
            <a:pPr marL="0" indent="0" algn="just">
              <a:buNone/>
            </a:pPr>
            <a:r>
              <a:rPr lang="ru-RU" sz="4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№2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– ненастная погода, наступление ночи; следствие – корзинка одуванчика закрывается.</a:t>
            </a:r>
          </a:p>
          <a:p>
            <a:pPr marL="0" lv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-  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волоски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одуванчика очень легкие; следствие – волоски</a:t>
            </a:r>
            <a:r>
              <a:rPr lang="ru-RU" sz="4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одуванчика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перелетать в воздушных потоках.</a:t>
            </a:r>
          </a:p>
          <a:p>
            <a:pPr marL="0" indent="0" algn="just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 2 группа -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скрытые связи между событиями или утверждениями (причинно-следственные отношения, отношения аргумент –  контраргумент, тезис – пример, сходство – различие и др.)</a:t>
            </a:r>
          </a:p>
          <a:p>
            <a:pPr marL="0" indent="0" algn="just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установление причинно-следственных связей.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1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400"/>
            <a:ext cx="10515600" cy="64423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 текстах №1 и №2 аргументы, подтверждающие истинность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1б. за каждый аргумент, макс. – 2б.):</a:t>
            </a:r>
          </a:p>
          <a:p>
            <a:pPr marL="0" lv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 – один из самых интересных цветов.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Утром, когда солнце всходит, одуванчики раскрываются и луг становится золотым, а вечером зеленеет (текст 1).</a:t>
            </a:r>
          </a:p>
          <a:p>
            <a:pPr marL="0" lv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ненастную погоду и на ночь корзинка одуванчика закрывается (текст 2).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устанавливать скрытые связи между событиями или утверждениями (тезис – пример), находить и извлекать одну или несколько единиц информации.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речевого высказывания.</a:t>
            </a:r>
          </a:p>
          <a:p>
            <a:pPr marL="0" indent="0" algn="ctr">
              <a:buNone/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2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9384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7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4510"/>
            <a:ext cx="10515600" cy="508245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доказать, что один из братьев в тексте №1 младше, а другой – старше (1б.)?</a:t>
            </a:r>
          </a:p>
          <a:p>
            <a:pPr marL="0" indent="0" algn="just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поскольку один из мальчиков шёл впереди, а дугой в пяту (позади), следовательно, Серёжа был старше, а рассказчик младше.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 2 группа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на основе полученной из текста информации собственную гипотезу, устанавливать скрытые связи между событиями или утверждениями (причинно-следственные отношения, отношения аргумент –  контраргумент, тезис – пример, сходство – различие и др.)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выявлять причинно-следственные связи.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6255"/>
            <a:ext cx="10515600" cy="7481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7418"/>
            <a:ext cx="10515600" cy="535954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содержание текста №1 и №2 с соответствующей им иллюстрацией. Ответ дайте в форме суждения (по 1б. за каждое суждение).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590964"/>
              </p:ext>
            </p:extLst>
          </p:nvPr>
        </p:nvGraphicFramePr>
        <p:xfrm>
          <a:off x="876300" y="2216726"/>
          <a:ext cx="10151920" cy="4142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980">
                  <a:extLst>
                    <a:ext uri="{9D8B030D-6E8A-4147-A177-3AD203B41FA5}">
                      <a16:colId xmlns:a16="http://schemas.microsoft.com/office/drawing/2014/main" val="1836035365"/>
                    </a:ext>
                  </a:extLst>
                </a:gridCol>
                <a:gridCol w="2537980">
                  <a:extLst>
                    <a:ext uri="{9D8B030D-6E8A-4147-A177-3AD203B41FA5}">
                      <a16:colId xmlns:a16="http://schemas.microsoft.com/office/drawing/2014/main" val="3641371334"/>
                    </a:ext>
                  </a:extLst>
                </a:gridCol>
                <a:gridCol w="2537980">
                  <a:extLst>
                    <a:ext uri="{9D8B030D-6E8A-4147-A177-3AD203B41FA5}">
                      <a16:colId xmlns:a16="http://schemas.microsoft.com/office/drawing/2014/main" val="2697920387"/>
                    </a:ext>
                  </a:extLst>
                </a:gridCol>
                <a:gridCol w="2537980">
                  <a:extLst>
                    <a:ext uri="{9D8B030D-6E8A-4147-A177-3AD203B41FA5}">
                      <a16:colId xmlns:a16="http://schemas.microsoft.com/office/drawing/2014/main" val="786941524"/>
                    </a:ext>
                  </a:extLst>
                </a:gridCol>
              </a:tblGrid>
              <a:tr h="488026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325121"/>
                  </a:ext>
                </a:extLst>
              </a:tr>
              <a:tr h="22027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7342"/>
                  </a:ext>
                </a:extLst>
              </a:tr>
              <a:tr h="14517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№_________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№________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№________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 №________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0525115"/>
                  </a:ext>
                </a:extLst>
              </a:tr>
            </a:tbl>
          </a:graphicData>
        </a:graphic>
      </p:graphicFrame>
      <p:pic>
        <p:nvPicPr>
          <p:cNvPr id="10" name="Рисунок 9" descr="C:\Users\itr\Desktop\img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3" y="2731380"/>
            <a:ext cx="2486890" cy="203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itr\Desktop\Череповская\семинар по СДО 17.06\картинки одуванчики\slide-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296" y="2731380"/>
            <a:ext cx="2479964" cy="203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itr\Desktop\Череповская\семинар по СДО 17.06\картинки одуванчики\oduvandoloy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973" y="2731380"/>
            <a:ext cx="2244436" cy="2034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itr\Desktop\Череповская\семинар по СДО 17.06\картинки одуванчики\cvety-rastenia-makro-foto-leto-sad-rossia-oduvancik-oduvanciki-naturmort-et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993" y="2731380"/>
            <a:ext cx="2403764" cy="2034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950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тексте №1 говорится о луге, усыпанном золотыми одуванчиками, а на иллюстрации №2 изображён луг с растущими на нём жёлтыми одуванчиками, поэтому иллюстрация 2 соответствует содержанию текста №1.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тексте №2 говорится о строении одуванчика, а на иллюстрации №1 показано строение цветка, поэтому иллюстрация №1 соответствует содержанию текста №2.</a:t>
            </a:r>
          </a:p>
          <a:p>
            <a:pPr marL="0" indent="0" algn="just">
              <a:buNone/>
            </a:pPr>
            <a:endParaRPr lang="ru-RU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 2 группа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визуальное изображение с вербальным текстом.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информации, сопоставление информации из разных источников, построение логической цепи рассуждений, доказательство.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3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Читательская грамотность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 рассматривается как один из самых важных параметров готовности к жизни в современном обществе. Особое место среди метапредметных универсальных учебных действий занимает чтение и работа с информацией. Успешное обучение в школе невозможно без сформированности у обучающихся читательской грамотности. Для этого необходимо систематически организовывать работу учащихся с текстом не только на уроках литературы, но и на других предметах учить ребят добывать и вычленять информацию.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Применение Способа диалектического обучения способствует развитию смыслового чтения, умению извлекать информацию из различных источников, т. е. успешному формированию читательской грамотности учащихся. Способ диалектического обучения позволяет в полной мере развивать логические умения учащихся: формулировать суждения и умозаключения, устанавливать причинно-следственные связи, выявлять противоречия и пути их решения. Логические умения развивают способность познавать окружающий мир и овладевать предметными умениями. Всё это положительно влияет на формирование читательской грамотности.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5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60861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№1</a:t>
            </a:r>
          </a:p>
          <a:p>
            <a:pPr marL="0" indent="0" algn="ctr">
              <a:buNone/>
            </a:pP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Михайлович Пришвин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луг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 нас с братом, когда созревают одуванчики, была с ними постоянная забава. Бывало, идём куда-нибудь на свой промысел — он впереди, я в пяту.</a:t>
            </a:r>
          </a:p>
          <a:p>
            <a:pPr marL="0" indent="0" algn="just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«Серёжа!» — позову я его деловито. Он оглянется, а я фукну ему одуванчиком прямо в лицо. За это он начинает меня подкарауливать и тоже, как зазеваешься, фукнет. И так мы эти неинтересные цветы срывали только для забавы. Но раз мне удалось сделать открытие.</a:t>
            </a:r>
          </a:p>
          <a:p>
            <a:pPr marL="0" indent="0" algn="just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Мы жили в деревне, перед окном у нас был луг, весь золотой от множества цветущих одуванчиков. Это было очень красиво. Все говорили: «Очень красиво! Луг — золотой». Однажды я рано встал удить рыбу и заметил, что луг был не золотой, а зелёный. Когда же я возвращался около полудня домой, луг был опять весь золотой. Я стал наблюдать. К вечеру луг опять позеленел. Тогда я пошёл, отыскал одуванчик, и оказалось, что он сжал свои лепестки, как всё равно если бы у нас пальцы со стороны ладони были жёлтые и, сжав в кулак, мы закрыли бы жёлтое. Утром, когда солнце взошло, я видел, как одуванчики раскрывают свои ладони, и от этого луг становится опять золотым.</a:t>
            </a:r>
          </a:p>
          <a:p>
            <a:pPr marL="0" indent="0" algn="just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 тех пор одуванчик стал для нас одним из самых интересных цветов, потому что спать одуванчики ложились вместе с нами, детьми, и вместе с нами вставали.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06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3236"/>
            <a:ext cx="10515600" cy="59137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№2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Одува́нчик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(лат. </a:t>
            </a:r>
            <a:r>
              <a:rPr lang="la-Lat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Taráxacum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— род многолетних травянистых растений семейства Астровые, или Сложноцветные (</a:t>
            </a:r>
            <a:r>
              <a:rPr lang="la-Lat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Asteraceae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 Типовой вид рода —Одуванчик лекарственный — хорошо известное растение с розеткой прикорневых листьев и крупными ярко-жёлтыми соцветиями - корзинками из язычковых цветков. В ненастную погоду и на ночь корзинка закрывается. На вершине вытянутого носика семянки имеется множество волосков, с их помощью плод одуванчика может перелетать в воздушных потоках на большие расстояния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https://ru.wikipedia.org/wiki/Одуванчик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87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69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 текстам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42110"/>
            <a:ext cx="10515600" cy="5527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лексическое значение слов из рассказа М. М. Пришвина в форме суждений (текст №1):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фукнуть, зазеваешься, идти в пяту, забава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1 баллу за каждое объяснение, макс. – 4б.).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«фукнуть» употребляется в значении «дунуть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сдуть»; слово «зазеваешься» обозначает «заглядишься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сторонам»; выражение «идти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пяту» обозначает «следовать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кем-либо»; слово «забава» употребляется в значении «игра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Читательское умение: 2 группа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значение неизвестного слова или выражения на основе контекста.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формулировать суждение. </a:t>
            </a:r>
          </a:p>
        </p:txBody>
      </p:sp>
    </p:spTree>
    <p:extLst>
      <p:ext uri="{BB962C8B-B14F-4D97-AF65-F5344CB8AC3E}">
        <p14:creationId xmlns:p14="http://schemas.microsoft.com/office/powerpoint/2010/main" val="41401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531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540327"/>
            <a:ext cx="10910455" cy="608214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ключевое понятие текста №2 (1 б.). Сформулируйте содержание данного понятия, указав родовой и видовые признаки (2б.).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ключевое понятие – одуванчик, родовое понятие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 многолетних травянистых растений,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семейство Астровые или Сложноцветные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Видовые: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розетка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прикорневых листьев (1),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крупные ярко-жёлтые соцветия - корзинки из язычковых цветков (2),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семянки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множеством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волосков (3),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перелетать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воздушных потоках на большие расстояния (4).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Сконструируйте целое определение одуванчика.</a:t>
            </a:r>
          </a:p>
          <a:p>
            <a:pPr marL="0" indent="0" algn="just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  - род многолетних травянистых растений семейства Астровые, или Сложноцветные, имеющий розетку прикорневых листьев, крупные ярко-жёлтые соцветия – корзинки из язычковых цветков, вершина вытянутого носика семянки одуванчика имеет множество волосков,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которых плод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перелетать в воздушных потоках на большие расстояния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находить и извлекать одну или несколько единиц информации; анализировать информацию.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распознавание существенных признаков понятия (родового и видовых), формулирование определения понятия.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82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3014"/>
            <a:ext cx="10515600" cy="634538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Определите стиль текста №1 и стиль текста №2. Докажите принадлежность к определённому стилю речи, сформулировав дедуктивное умозаключение по карточке №6 (по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балла за каждое умозаключение, макс. – 6 б.)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тексты,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воздействующие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эмоции и воображение читателя,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художественному стилю речи, а в тексте №1 автор, показывая красоту одуванчика, воздействует на эмоции и воображение читателя, следовательно, текст №1 относится к художественному стилю речи.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Поскольку тексты,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передающие точную научн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включающие термины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научному стилю речи, а в тексте №2 передаётся научная информация с помощью терминов, следовательно, текст №2 относится к научному стилю речи.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 3 группа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форму текста (структуру, стиль и т.д.), высказывать и обосновывать собственную точку зрения.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формулировать умозаключение (дедуктивное). </a:t>
            </a:r>
          </a:p>
        </p:txBody>
      </p:sp>
    </p:spTree>
    <p:extLst>
      <p:ext uri="{BB962C8B-B14F-4D97-AF65-F5344CB8AC3E}">
        <p14:creationId xmlns:p14="http://schemas.microsoft.com/office/powerpoint/2010/main" val="403973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7818"/>
            <a:ext cx="10515600" cy="596914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каких средств автор показывает нам окружающую красоту в тексте №1? Выпишите средства изображения и определите их вид (по 1 баллу за каждый образ и его вид, макс. – 7б.)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310823"/>
              </p:ext>
            </p:extLst>
          </p:nvPr>
        </p:nvGraphicFramePr>
        <p:xfrm>
          <a:off x="2272145" y="2050474"/>
          <a:ext cx="8798977" cy="4544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3071">
                  <a:extLst>
                    <a:ext uri="{9D8B030D-6E8A-4147-A177-3AD203B41FA5}">
                      <a16:colId xmlns:a16="http://schemas.microsoft.com/office/drawing/2014/main" val="3823037406"/>
                    </a:ext>
                  </a:extLst>
                </a:gridCol>
                <a:gridCol w="1833526">
                  <a:extLst>
                    <a:ext uri="{9D8B030D-6E8A-4147-A177-3AD203B41FA5}">
                      <a16:colId xmlns:a16="http://schemas.microsoft.com/office/drawing/2014/main" val="447667662"/>
                    </a:ext>
                  </a:extLst>
                </a:gridCol>
                <a:gridCol w="2663942">
                  <a:extLst>
                    <a:ext uri="{9D8B030D-6E8A-4147-A177-3AD203B41FA5}">
                      <a16:colId xmlns:a16="http://schemas.microsoft.com/office/drawing/2014/main" val="983381252"/>
                    </a:ext>
                  </a:extLst>
                </a:gridCol>
                <a:gridCol w="3608438">
                  <a:extLst>
                    <a:ext uri="{9D8B030D-6E8A-4147-A177-3AD203B41FA5}">
                      <a16:colId xmlns:a16="http://schemas.microsoft.com/office/drawing/2014/main" val="499392931"/>
                    </a:ext>
                  </a:extLst>
                </a:gridCol>
              </a:tblGrid>
              <a:tr h="68123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Понятие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изображения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1876272913"/>
                  </a:ext>
                </a:extLst>
              </a:tr>
              <a:tr h="340617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 rowSpan="2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луг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золотой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эпитет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указание цвета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4216588121"/>
                  </a:ext>
                </a:extLst>
              </a:tr>
              <a:tr h="412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позеленел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состояния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1310221818"/>
                  </a:ext>
                </a:extLst>
              </a:tr>
              <a:tr h="653945">
                <a:tc row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 row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одуванчики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сжал лепестки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метафора,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состояния действия</a:t>
                      </a: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26645448"/>
                  </a:ext>
                </a:extLst>
              </a:tr>
              <a:tr h="681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раскрывает ладони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олицетворение, описание состояния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1491642561"/>
                  </a:ext>
                </a:extLst>
              </a:tr>
              <a:tr h="681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ложились спать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олицетворение, описание состояния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4132146623"/>
                  </a:ext>
                </a:extLst>
              </a:tr>
              <a:tr h="681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вставали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олицетворение, описание состояния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3431188313"/>
                  </a:ext>
                </a:extLst>
              </a:tr>
              <a:tr h="41239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солнце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взошло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состояния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11" marR="64011" marT="0" marB="0"/>
                </a:tc>
                <a:extLst>
                  <a:ext uri="{0D108BD9-81ED-4DB2-BD59-A6C34878D82A}">
                    <a16:rowId xmlns:a16="http://schemas.microsoft.com/office/drawing/2014/main" val="472764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3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81891"/>
            <a:ext cx="10515600" cy="5595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умения: 1 группа 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и извлекать одну или несколько единиц информации,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группа 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форму текста (структуру, стиль и т.д.), целесообразность использованных автором приемов.</a:t>
            </a:r>
          </a:p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умения: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объектов с целью выделения признаков (существенных, несущественных); определение понятий.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35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602</Words>
  <Application>Microsoft Office PowerPoint</Application>
  <PresentationFormat>Широкоэкранный</PresentationFormat>
  <Paragraphs>119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  Семинар по обмену опытом и лучшими педагогическими практиками учителей, работающих в технологии Способа диалектического обучения  </vt:lpstr>
      <vt:lpstr>Презентация PowerPoint</vt:lpstr>
      <vt:lpstr>Презентация PowerPoint</vt:lpstr>
      <vt:lpstr>Презентация PowerPoint</vt:lpstr>
      <vt:lpstr>Задания к текстам</vt:lpstr>
      <vt:lpstr> Задание 2   </vt:lpstr>
      <vt:lpstr>Презентация PowerPoint</vt:lpstr>
      <vt:lpstr>Презентация PowerPoint</vt:lpstr>
      <vt:lpstr>Презентация PowerPoint</vt:lpstr>
      <vt:lpstr>Задание 5</vt:lpstr>
      <vt:lpstr>Презентация PowerPoint</vt:lpstr>
      <vt:lpstr>Задание 7</vt:lpstr>
      <vt:lpstr> Задание 8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Мастер-класс:</dc:title>
  <dc:creator>itr</dc:creator>
  <cp:lastModifiedBy>itr</cp:lastModifiedBy>
  <cp:revision>25</cp:revision>
  <dcterms:created xsi:type="dcterms:W3CDTF">2021-06-05T16:47:00Z</dcterms:created>
  <dcterms:modified xsi:type="dcterms:W3CDTF">2021-06-17T07:32:33Z</dcterms:modified>
</cp:coreProperties>
</file>