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79" r:id="rId4"/>
    <p:sldId id="290" r:id="rId5"/>
    <p:sldId id="278" r:id="rId6"/>
    <p:sldId id="275" r:id="rId7"/>
    <p:sldId id="277" r:id="rId8"/>
    <p:sldId id="284" r:id="rId9"/>
    <p:sldId id="276" r:id="rId10"/>
    <p:sldId id="283" r:id="rId11"/>
    <p:sldId id="282" r:id="rId12"/>
    <p:sldId id="285" r:id="rId13"/>
    <p:sldId id="281" r:id="rId14"/>
    <p:sldId id="280" r:id="rId15"/>
    <p:sldId id="272" r:id="rId16"/>
    <p:sldId id="273" r:id="rId17"/>
    <p:sldId id="286" r:id="rId18"/>
    <p:sldId id="291" r:id="rId19"/>
    <p:sldId id="28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b="0" dirty="0">
                <a:latin typeface="Times New Roman" pitchFamily="18" charset="0"/>
                <a:cs typeface="Times New Roman" pitchFamily="18" charset="0"/>
              </a:rPr>
              <a:t>Уровень заинтересованности родителей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заинтересованности родителей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Высокий ур.</c:v>
                </c:pt>
                <c:pt idx="1">
                  <c:v>Средний ур.</c:v>
                </c:pt>
                <c:pt idx="2">
                  <c:v>Низкий ур.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90</c:v>
                </c:pt>
                <c:pt idx="1">
                  <c:v>10</c:v>
                </c:pt>
                <c:pt idx="2">
                  <c:v>0</c:v>
                </c:pt>
              </c:numCache>
            </c:numRef>
          </c:val>
        </c:ser>
        <c:shape val="cylinder"/>
        <c:axId val="53961856"/>
        <c:axId val="53963392"/>
        <c:axId val="0"/>
      </c:bar3DChart>
      <c:catAx>
        <c:axId val="53961856"/>
        <c:scaling>
          <c:orientation val="minMax"/>
        </c:scaling>
        <c:axPos val="b"/>
        <c:tickLblPos val="nextTo"/>
        <c:crossAx val="53963392"/>
        <c:crosses val="autoZero"/>
        <c:auto val="1"/>
        <c:lblAlgn val="ctr"/>
        <c:lblOffset val="100"/>
      </c:catAx>
      <c:valAx>
        <c:axId val="53963392"/>
        <c:scaling>
          <c:orientation val="minMax"/>
        </c:scaling>
        <c:axPos val="l"/>
        <c:majorGridlines/>
        <c:numFmt formatCode="General" sourceLinked="1"/>
        <c:tickLblPos val="nextTo"/>
        <c:crossAx val="5396185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0FBC56-E551-4812-998D-E666B3CDCD9E}" type="doc">
      <dgm:prSet loTypeId="urn:microsoft.com/office/officeart/2005/8/layout/radial5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6BA28A5-66AA-46C7-B218-A55D6DDCE93F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Дистанционное обучение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B970C7A-0563-4944-9B5B-2C3CE69435D3}" type="parTrans" cxnId="{F9403F3F-1542-4545-B153-77C64B64D65C}">
      <dgm:prSet/>
      <dgm:spPr/>
      <dgm:t>
        <a:bodyPr/>
        <a:lstStyle/>
        <a:p>
          <a:endParaRPr lang="ru-RU"/>
        </a:p>
      </dgm:t>
    </dgm:pt>
    <dgm:pt modelId="{03CB4411-A05D-4089-8724-5959DDCEA0C4}" type="sibTrans" cxnId="{F9403F3F-1542-4545-B153-77C64B64D65C}">
      <dgm:prSet/>
      <dgm:spPr/>
      <dgm:t>
        <a:bodyPr/>
        <a:lstStyle/>
        <a:p>
          <a:endParaRPr lang="ru-RU"/>
        </a:p>
      </dgm:t>
    </dgm:pt>
    <dgm:pt modelId="{EF770FA3-BA2C-43D4-B9E8-D97BF50DA50C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Возможность выбрать комфортное место и время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F05211A-24BF-4049-B9A1-AC5C4B49A19A}" type="parTrans" cxnId="{F78DBA09-8DCB-413A-B36E-E85941306E43}">
      <dgm:prSet/>
      <dgm:spPr/>
      <dgm:t>
        <a:bodyPr/>
        <a:lstStyle/>
        <a:p>
          <a:endParaRPr lang="ru-RU"/>
        </a:p>
      </dgm:t>
    </dgm:pt>
    <dgm:pt modelId="{9B775F40-BA68-4743-8770-C84C096A3554}" type="sibTrans" cxnId="{F78DBA09-8DCB-413A-B36E-E85941306E43}">
      <dgm:prSet/>
      <dgm:spPr/>
      <dgm:t>
        <a:bodyPr/>
        <a:lstStyle/>
        <a:p>
          <a:endParaRPr lang="ru-RU"/>
        </a:p>
      </dgm:t>
    </dgm:pt>
    <dgm:pt modelId="{E5E87637-9B6B-4920-A64E-3245099538A1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Широкий доступ к ЭОР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E89DAB-5CDE-4639-92B1-7C95B7FD97CD}" type="parTrans" cxnId="{947120B0-B92E-4472-9DE9-AEB27E29C8D3}">
      <dgm:prSet/>
      <dgm:spPr/>
      <dgm:t>
        <a:bodyPr/>
        <a:lstStyle/>
        <a:p>
          <a:endParaRPr lang="ru-RU"/>
        </a:p>
      </dgm:t>
    </dgm:pt>
    <dgm:pt modelId="{760039E2-BA07-480C-80D8-9C4D08E76768}" type="sibTrans" cxnId="{947120B0-B92E-4472-9DE9-AEB27E29C8D3}">
      <dgm:prSet/>
      <dgm:spPr/>
      <dgm:t>
        <a:bodyPr/>
        <a:lstStyle/>
        <a:p>
          <a:endParaRPr lang="ru-RU"/>
        </a:p>
      </dgm:t>
    </dgm:pt>
    <dgm:pt modelId="{30DAED4A-C680-4880-8531-3D671D393789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Равные возможности для получения образования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1A33898-AF43-4AE4-9C0C-CBD520DEC407}" type="parTrans" cxnId="{338936DB-F4C9-4D82-8375-67A28446C470}">
      <dgm:prSet/>
      <dgm:spPr/>
      <dgm:t>
        <a:bodyPr/>
        <a:lstStyle/>
        <a:p>
          <a:endParaRPr lang="ru-RU"/>
        </a:p>
      </dgm:t>
    </dgm:pt>
    <dgm:pt modelId="{5B5EE300-996D-4ABF-8B59-F862973ABD5F}" type="sibTrans" cxnId="{338936DB-F4C9-4D82-8375-67A28446C470}">
      <dgm:prSet/>
      <dgm:spPr/>
      <dgm:t>
        <a:bodyPr/>
        <a:lstStyle/>
        <a:p>
          <a:endParaRPr lang="ru-RU"/>
        </a:p>
      </dgm:t>
    </dgm:pt>
    <dgm:pt modelId="{12265E01-7EA1-42B5-A0B6-909F735A2A99}" type="pres">
      <dgm:prSet presAssocID="{A30FBC56-E551-4812-998D-E666B3CDCD9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3F221A-7306-43C5-ADEC-6516DD9588A3}" type="pres">
      <dgm:prSet presAssocID="{D6BA28A5-66AA-46C7-B218-A55D6DDCE93F}" presName="centerShape" presStyleLbl="node0" presStyleIdx="0" presStyleCnt="1" custScaleX="178137" custScaleY="175871" custLinFactNeighborX="403" custLinFactNeighborY="1446"/>
      <dgm:spPr/>
      <dgm:t>
        <a:bodyPr/>
        <a:lstStyle/>
        <a:p>
          <a:endParaRPr lang="ru-RU"/>
        </a:p>
      </dgm:t>
    </dgm:pt>
    <dgm:pt modelId="{512E599D-B7A3-49B3-9748-BD0B3CBB2EB4}" type="pres">
      <dgm:prSet presAssocID="{AF05211A-24BF-4049-B9A1-AC5C4B49A19A}" presName="parTrans" presStyleLbl="sibTrans2D1" presStyleIdx="0" presStyleCnt="3"/>
      <dgm:spPr/>
      <dgm:t>
        <a:bodyPr/>
        <a:lstStyle/>
        <a:p>
          <a:endParaRPr lang="ru-RU"/>
        </a:p>
      </dgm:t>
    </dgm:pt>
    <dgm:pt modelId="{6E9B2C43-55EF-4CD0-9BF2-073D1200C8CF}" type="pres">
      <dgm:prSet presAssocID="{AF05211A-24BF-4049-B9A1-AC5C4B49A19A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51C24092-E736-4B80-B35A-3BDD00AC654E}" type="pres">
      <dgm:prSet presAssocID="{EF770FA3-BA2C-43D4-B9E8-D97BF50DA50C}" presName="node" presStyleLbl="node1" presStyleIdx="0" presStyleCnt="3" custScaleX="119040" custScaleY="113119" custRadScaleRad="114572" custRadScaleInc="10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2A8878-0B59-4857-B08A-86DA26C7F586}" type="pres">
      <dgm:prSet presAssocID="{44E89DAB-5CDE-4639-92B1-7C95B7FD97CD}" presName="parTrans" presStyleLbl="sibTrans2D1" presStyleIdx="1" presStyleCnt="3"/>
      <dgm:spPr/>
      <dgm:t>
        <a:bodyPr/>
        <a:lstStyle/>
        <a:p>
          <a:endParaRPr lang="ru-RU"/>
        </a:p>
      </dgm:t>
    </dgm:pt>
    <dgm:pt modelId="{3FBFD8AE-98F0-4A56-B8AD-3670DB613FF6}" type="pres">
      <dgm:prSet presAssocID="{44E89DAB-5CDE-4639-92B1-7C95B7FD97CD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33503CB8-E60E-4EDB-9739-987E9F6709E0}" type="pres">
      <dgm:prSet presAssocID="{E5E87637-9B6B-4920-A64E-3245099538A1}" presName="node" presStyleLbl="node1" presStyleIdx="1" presStyleCnt="3" custScaleX="116268" custScaleY="111111" custRadScaleRad="108955" custRadScaleInc="-50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61B35F-57E1-4CC1-ABD7-88325CB65223}" type="pres">
      <dgm:prSet presAssocID="{41A33898-AF43-4AE4-9C0C-CBD520DEC407}" presName="parTrans" presStyleLbl="sibTrans2D1" presStyleIdx="2" presStyleCnt="3"/>
      <dgm:spPr/>
      <dgm:t>
        <a:bodyPr/>
        <a:lstStyle/>
        <a:p>
          <a:endParaRPr lang="ru-RU"/>
        </a:p>
      </dgm:t>
    </dgm:pt>
    <dgm:pt modelId="{01052AB7-1977-4D35-8F99-99705BB0FEAB}" type="pres">
      <dgm:prSet presAssocID="{41A33898-AF43-4AE4-9C0C-CBD520DEC407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91C56F27-D1BB-48E3-B6EC-568592CCC309}" type="pres">
      <dgm:prSet presAssocID="{30DAED4A-C680-4880-8531-3D671D393789}" presName="node" presStyleLbl="node1" presStyleIdx="2" presStyleCnt="3" custScaleX="115035" custScaleY="109560" custRadScaleRad="114294" custRadScaleInc="78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403F3F-1542-4545-B153-77C64B64D65C}" srcId="{A30FBC56-E551-4812-998D-E666B3CDCD9E}" destId="{D6BA28A5-66AA-46C7-B218-A55D6DDCE93F}" srcOrd="0" destOrd="0" parTransId="{AB970C7A-0563-4944-9B5B-2C3CE69435D3}" sibTransId="{03CB4411-A05D-4089-8724-5959DDCEA0C4}"/>
    <dgm:cxn modelId="{49A9BC1B-6A00-45CD-A818-5CA4505A870C}" type="presOf" srcId="{41A33898-AF43-4AE4-9C0C-CBD520DEC407}" destId="{01052AB7-1977-4D35-8F99-99705BB0FEAB}" srcOrd="1" destOrd="0" presId="urn:microsoft.com/office/officeart/2005/8/layout/radial5"/>
    <dgm:cxn modelId="{CEDD5DD6-5B93-4D56-BFE8-3EB8F8081BE7}" type="presOf" srcId="{44E89DAB-5CDE-4639-92B1-7C95B7FD97CD}" destId="{5E2A8878-0B59-4857-B08A-86DA26C7F586}" srcOrd="0" destOrd="0" presId="urn:microsoft.com/office/officeart/2005/8/layout/radial5"/>
    <dgm:cxn modelId="{B6301F99-9995-4A40-9A2E-41633BE6BC9B}" type="presOf" srcId="{30DAED4A-C680-4880-8531-3D671D393789}" destId="{91C56F27-D1BB-48E3-B6EC-568592CCC309}" srcOrd="0" destOrd="0" presId="urn:microsoft.com/office/officeart/2005/8/layout/radial5"/>
    <dgm:cxn modelId="{74C094EC-47DA-4614-B224-AB72A8BBA066}" type="presOf" srcId="{EF770FA3-BA2C-43D4-B9E8-D97BF50DA50C}" destId="{51C24092-E736-4B80-B35A-3BDD00AC654E}" srcOrd="0" destOrd="0" presId="urn:microsoft.com/office/officeart/2005/8/layout/radial5"/>
    <dgm:cxn modelId="{6B42C2DE-4FA3-402B-B557-577CA4580AB5}" type="presOf" srcId="{AF05211A-24BF-4049-B9A1-AC5C4B49A19A}" destId="{6E9B2C43-55EF-4CD0-9BF2-073D1200C8CF}" srcOrd="1" destOrd="0" presId="urn:microsoft.com/office/officeart/2005/8/layout/radial5"/>
    <dgm:cxn modelId="{947120B0-B92E-4472-9DE9-AEB27E29C8D3}" srcId="{D6BA28A5-66AA-46C7-B218-A55D6DDCE93F}" destId="{E5E87637-9B6B-4920-A64E-3245099538A1}" srcOrd="1" destOrd="0" parTransId="{44E89DAB-5CDE-4639-92B1-7C95B7FD97CD}" sibTransId="{760039E2-BA07-480C-80D8-9C4D08E76768}"/>
    <dgm:cxn modelId="{338936DB-F4C9-4D82-8375-67A28446C470}" srcId="{D6BA28A5-66AA-46C7-B218-A55D6DDCE93F}" destId="{30DAED4A-C680-4880-8531-3D671D393789}" srcOrd="2" destOrd="0" parTransId="{41A33898-AF43-4AE4-9C0C-CBD520DEC407}" sibTransId="{5B5EE300-996D-4ABF-8B59-F862973ABD5F}"/>
    <dgm:cxn modelId="{06DC0EAD-D71E-44FD-956B-378F1E2686E9}" type="presOf" srcId="{A30FBC56-E551-4812-998D-E666B3CDCD9E}" destId="{12265E01-7EA1-42B5-A0B6-909F735A2A99}" srcOrd="0" destOrd="0" presId="urn:microsoft.com/office/officeart/2005/8/layout/radial5"/>
    <dgm:cxn modelId="{2C8E6287-D926-426D-9191-E65D259416D1}" type="presOf" srcId="{41A33898-AF43-4AE4-9C0C-CBD520DEC407}" destId="{BB61B35F-57E1-4CC1-ABD7-88325CB65223}" srcOrd="0" destOrd="0" presId="urn:microsoft.com/office/officeart/2005/8/layout/radial5"/>
    <dgm:cxn modelId="{186D23D1-6427-4AD3-AD4B-3BF7749B6EB4}" type="presOf" srcId="{AF05211A-24BF-4049-B9A1-AC5C4B49A19A}" destId="{512E599D-B7A3-49B3-9748-BD0B3CBB2EB4}" srcOrd="0" destOrd="0" presId="urn:microsoft.com/office/officeart/2005/8/layout/radial5"/>
    <dgm:cxn modelId="{F78DBA09-8DCB-413A-B36E-E85941306E43}" srcId="{D6BA28A5-66AA-46C7-B218-A55D6DDCE93F}" destId="{EF770FA3-BA2C-43D4-B9E8-D97BF50DA50C}" srcOrd="0" destOrd="0" parTransId="{AF05211A-24BF-4049-B9A1-AC5C4B49A19A}" sibTransId="{9B775F40-BA68-4743-8770-C84C096A3554}"/>
    <dgm:cxn modelId="{6206A291-D6FE-4FF2-839B-FEF5B6901CEE}" type="presOf" srcId="{D6BA28A5-66AA-46C7-B218-A55D6DDCE93F}" destId="{843F221A-7306-43C5-ADEC-6516DD9588A3}" srcOrd="0" destOrd="0" presId="urn:microsoft.com/office/officeart/2005/8/layout/radial5"/>
    <dgm:cxn modelId="{B8DC32DC-D591-4816-968E-2BCCA5AF63DA}" type="presOf" srcId="{E5E87637-9B6B-4920-A64E-3245099538A1}" destId="{33503CB8-E60E-4EDB-9739-987E9F6709E0}" srcOrd="0" destOrd="0" presId="urn:microsoft.com/office/officeart/2005/8/layout/radial5"/>
    <dgm:cxn modelId="{CDE98064-DEE4-46F9-A54B-10C2022326DA}" type="presOf" srcId="{44E89DAB-5CDE-4639-92B1-7C95B7FD97CD}" destId="{3FBFD8AE-98F0-4A56-B8AD-3670DB613FF6}" srcOrd="1" destOrd="0" presId="urn:microsoft.com/office/officeart/2005/8/layout/radial5"/>
    <dgm:cxn modelId="{CBAD0B25-C2EE-4E0A-B67B-EE5C9FA4C833}" type="presParOf" srcId="{12265E01-7EA1-42B5-A0B6-909F735A2A99}" destId="{843F221A-7306-43C5-ADEC-6516DD9588A3}" srcOrd="0" destOrd="0" presId="urn:microsoft.com/office/officeart/2005/8/layout/radial5"/>
    <dgm:cxn modelId="{309029D9-477D-4C80-BD63-242848F59E57}" type="presParOf" srcId="{12265E01-7EA1-42B5-A0B6-909F735A2A99}" destId="{512E599D-B7A3-49B3-9748-BD0B3CBB2EB4}" srcOrd="1" destOrd="0" presId="urn:microsoft.com/office/officeart/2005/8/layout/radial5"/>
    <dgm:cxn modelId="{FE112526-AEA8-45FB-82A1-4540E86FCB43}" type="presParOf" srcId="{512E599D-B7A3-49B3-9748-BD0B3CBB2EB4}" destId="{6E9B2C43-55EF-4CD0-9BF2-073D1200C8CF}" srcOrd="0" destOrd="0" presId="urn:microsoft.com/office/officeart/2005/8/layout/radial5"/>
    <dgm:cxn modelId="{266E93BB-B73C-4420-8BD1-CD6B4822B066}" type="presParOf" srcId="{12265E01-7EA1-42B5-A0B6-909F735A2A99}" destId="{51C24092-E736-4B80-B35A-3BDD00AC654E}" srcOrd="2" destOrd="0" presId="urn:microsoft.com/office/officeart/2005/8/layout/radial5"/>
    <dgm:cxn modelId="{4F6847C2-AC57-4C9F-905F-686BCC227B53}" type="presParOf" srcId="{12265E01-7EA1-42B5-A0B6-909F735A2A99}" destId="{5E2A8878-0B59-4857-B08A-86DA26C7F586}" srcOrd="3" destOrd="0" presId="urn:microsoft.com/office/officeart/2005/8/layout/radial5"/>
    <dgm:cxn modelId="{F6BBF8FD-8956-4205-A3EF-0F03E0DACAB7}" type="presParOf" srcId="{5E2A8878-0B59-4857-B08A-86DA26C7F586}" destId="{3FBFD8AE-98F0-4A56-B8AD-3670DB613FF6}" srcOrd="0" destOrd="0" presId="urn:microsoft.com/office/officeart/2005/8/layout/radial5"/>
    <dgm:cxn modelId="{CC380BC4-BED2-4B65-AABA-3A2F8DF835BB}" type="presParOf" srcId="{12265E01-7EA1-42B5-A0B6-909F735A2A99}" destId="{33503CB8-E60E-4EDB-9739-987E9F6709E0}" srcOrd="4" destOrd="0" presId="urn:microsoft.com/office/officeart/2005/8/layout/radial5"/>
    <dgm:cxn modelId="{A0380F8D-FC3F-4973-87C6-B6BE87723548}" type="presParOf" srcId="{12265E01-7EA1-42B5-A0B6-909F735A2A99}" destId="{BB61B35F-57E1-4CC1-ABD7-88325CB65223}" srcOrd="5" destOrd="0" presId="urn:microsoft.com/office/officeart/2005/8/layout/radial5"/>
    <dgm:cxn modelId="{E9B4DCDB-EE18-41DA-A5D1-3B31116F3498}" type="presParOf" srcId="{BB61B35F-57E1-4CC1-ABD7-88325CB65223}" destId="{01052AB7-1977-4D35-8F99-99705BB0FEAB}" srcOrd="0" destOrd="0" presId="urn:microsoft.com/office/officeart/2005/8/layout/radial5"/>
    <dgm:cxn modelId="{88C095D7-984F-4D04-80FF-05BDD1FB90B5}" type="presParOf" srcId="{12265E01-7EA1-42B5-A0B6-909F735A2A99}" destId="{91C56F27-D1BB-48E3-B6EC-568592CCC309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29BD01-0B32-48D7-ADA8-9C053BF2BF84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366E39-225E-4E98-8A89-CE95A170EC87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Условия дистанционного обучения</a:t>
          </a:r>
          <a:endParaRPr lang="ru-RU" sz="2800" b="1" dirty="0">
            <a:solidFill>
              <a:schemeClr val="tx1"/>
            </a:solidFill>
          </a:endParaRPr>
        </a:p>
      </dgm:t>
    </dgm:pt>
    <dgm:pt modelId="{C8A3040C-CC20-46F6-8F9B-37B408F54986}" type="parTrans" cxnId="{B7E31892-0D7E-4A95-BE42-1249D52B3203}">
      <dgm:prSet/>
      <dgm:spPr/>
      <dgm:t>
        <a:bodyPr/>
        <a:lstStyle/>
        <a:p>
          <a:endParaRPr lang="ru-RU"/>
        </a:p>
      </dgm:t>
    </dgm:pt>
    <dgm:pt modelId="{48099AD8-8AB3-464B-900F-DAAD3240DC8B}" type="sibTrans" cxnId="{B7E31892-0D7E-4A95-BE42-1249D52B3203}">
      <dgm:prSet/>
      <dgm:spPr/>
      <dgm:t>
        <a:bodyPr/>
        <a:lstStyle/>
        <a:p>
          <a:endParaRPr lang="ru-RU"/>
        </a:p>
      </dgm:t>
    </dgm:pt>
    <dgm:pt modelId="{86F7419E-1018-4441-80C3-FD7BBA2FD755}">
      <dgm:prSet phldrT="[Текст]" custT="1"/>
      <dgm:spPr/>
      <dgm:t>
        <a:bodyPr/>
        <a:lstStyle/>
        <a:p>
          <a:r>
            <a:rPr lang="ru-RU" sz="2000" dirty="0" smtClean="0"/>
            <a:t>1. Образовательная программа основного и дополнительного образования.</a:t>
          </a:r>
          <a:endParaRPr lang="ru-RU" sz="2000" dirty="0"/>
        </a:p>
      </dgm:t>
    </dgm:pt>
    <dgm:pt modelId="{8D6D6937-5AD1-4976-9836-D3B01AD58642}" type="parTrans" cxnId="{538F478B-7F64-4B90-B1C6-C4477D94B2FF}">
      <dgm:prSet/>
      <dgm:spPr/>
      <dgm:t>
        <a:bodyPr/>
        <a:lstStyle/>
        <a:p>
          <a:endParaRPr lang="ru-RU"/>
        </a:p>
      </dgm:t>
    </dgm:pt>
    <dgm:pt modelId="{7D32CE6A-3AF7-4F13-8A97-E134591A5ED0}" type="sibTrans" cxnId="{538F478B-7F64-4B90-B1C6-C4477D94B2FF}">
      <dgm:prSet/>
      <dgm:spPr/>
      <dgm:t>
        <a:bodyPr/>
        <a:lstStyle/>
        <a:p>
          <a:endParaRPr lang="ru-RU"/>
        </a:p>
      </dgm:t>
    </dgm:pt>
    <dgm:pt modelId="{BC6E548A-2493-44AF-8394-7433FE47F76A}">
      <dgm:prSet phldrT="[Текст]" custT="1"/>
      <dgm:spPr/>
      <dgm:t>
        <a:bodyPr/>
        <a:lstStyle/>
        <a:p>
          <a:r>
            <a:rPr lang="ru-RU" sz="2000" dirty="0" smtClean="0"/>
            <a:t>2. Наличие педагогических работников с соответствующим уровнем подготовки.</a:t>
          </a:r>
          <a:endParaRPr lang="ru-RU" sz="2000" dirty="0"/>
        </a:p>
      </dgm:t>
    </dgm:pt>
    <dgm:pt modelId="{2CEC8E49-3DC4-4042-988E-782D9701150B}" type="parTrans" cxnId="{B3653322-D286-4FBC-A583-2E76ED88B1D5}">
      <dgm:prSet/>
      <dgm:spPr/>
      <dgm:t>
        <a:bodyPr/>
        <a:lstStyle/>
        <a:p>
          <a:endParaRPr lang="ru-RU"/>
        </a:p>
      </dgm:t>
    </dgm:pt>
    <dgm:pt modelId="{AEFF4004-CCF4-4A76-B456-AD18038E6671}" type="sibTrans" cxnId="{B3653322-D286-4FBC-A583-2E76ED88B1D5}">
      <dgm:prSet/>
      <dgm:spPr/>
      <dgm:t>
        <a:bodyPr/>
        <a:lstStyle/>
        <a:p>
          <a:endParaRPr lang="ru-RU"/>
        </a:p>
      </dgm:t>
    </dgm:pt>
    <dgm:pt modelId="{DBB2E541-6E08-4145-9CE0-8E381EEE6E57}">
      <dgm:prSet phldrT="[Текст]" custT="1"/>
      <dgm:spPr/>
      <dgm:t>
        <a:bodyPr/>
        <a:lstStyle/>
        <a:p>
          <a:r>
            <a:rPr lang="ru-RU" sz="2000" dirty="0" smtClean="0"/>
            <a:t>3. Специально оборудованное помещение с соответствующей техникой.</a:t>
          </a:r>
          <a:endParaRPr lang="ru-RU" sz="2000" dirty="0"/>
        </a:p>
      </dgm:t>
    </dgm:pt>
    <dgm:pt modelId="{78C7ABE5-AAD1-4B46-A7F0-2FB646539F5E}" type="parTrans" cxnId="{EE6E1211-D826-466D-BAB8-51341883A735}">
      <dgm:prSet/>
      <dgm:spPr/>
      <dgm:t>
        <a:bodyPr/>
        <a:lstStyle/>
        <a:p>
          <a:endParaRPr lang="ru-RU"/>
        </a:p>
      </dgm:t>
    </dgm:pt>
    <dgm:pt modelId="{6962BB72-D17E-4E64-84EB-E344AD14FCA9}" type="sibTrans" cxnId="{EE6E1211-D826-466D-BAB8-51341883A735}">
      <dgm:prSet/>
      <dgm:spPr/>
      <dgm:t>
        <a:bodyPr/>
        <a:lstStyle/>
        <a:p>
          <a:endParaRPr lang="ru-RU"/>
        </a:p>
      </dgm:t>
    </dgm:pt>
    <dgm:pt modelId="{6BFB4F23-AE22-4E42-9415-425C048CBFFD}">
      <dgm:prSet phldrT="[Текст]" custT="1"/>
      <dgm:spPr/>
      <dgm:t>
        <a:bodyPr/>
        <a:lstStyle/>
        <a:p>
          <a:endParaRPr lang="ru-RU" sz="2000" dirty="0"/>
        </a:p>
      </dgm:t>
    </dgm:pt>
    <dgm:pt modelId="{0312B903-113B-43E2-B647-0768B26B5339}" type="parTrans" cxnId="{67E19BF3-14C6-4010-B4FA-2387B0A34198}">
      <dgm:prSet/>
      <dgm:spPr/>
      <dgm:t>
        <a:bodyPr/>
        <a:lstStyle/>
        <a:p>
          <a:endParaRPr lang="ru-RU"/>
        </a:p>
      </dgm:t>
    </dgm:pt>
    <dgm:pt modelId="{D0477BC9-2BB2-40DD-9E46-13163EAF55D7}" type="sibTrans" cxnId="{67E19BF3-14C6-4010-B4FA-2387B0A34198}">
      <dgm:prSet/>
      <dgm:spPr/>
      <dgm:t>
        <a:bodyPr/>
        <a:lstStyle/>
        <a:p>
          <a:endParaRPr lang="ru-RU"/>
        </a:p>
      </dgm:t>
    </dgm:pt>
    <dgm:pt modelId="{1B8FD857-3AEA-4D7F-9302-F60F780D3346}">
      <dgm:prSet phldrT="[Текст]" custT="1"/>
      <dgm:spPr/>
      <dgm:t>
        <a:bodyPr/>
        <a:lstStyle/>
        <a:p>
          <a:endParaRPr lang="ru-RU" sz="2000" dirty="0"/>
        </a:p>
      </dgm:t>
    </dgm:pt>
    <dgm:pt modelId="{02E9B3E5-FF0F-4FE0-B1CE-B7CB24B718F0}" type="parTrans" cxnId="{A25AC500-0F89-4D90-99D0-406A96B7E2C8}">
      <dgm:prSet/>
      <dgm:spPr/>
      <dgm:t>
        <a:bodyPr/>
        <a:lstStyle/>
        <a:p>
          <a:endParaRPr lang="ru-RU"/>
        </a:p>
      </dgm:t>
    </dgm:pt>
    <dgm:pt modelId="{30730636-4FBA-4E43-84E3-EECC3754969E}" type="sibTrans" cxnId="{A25AC500-0F89-4D90-99D0-406A96B7E2C8}">
      <dgm:prSet/>
      <dgm:spPr/>
      <dgm:t>
        <a:bodyPr/>
        <a:lstStyle/>
        <a:p>
          <a:endParaRPr lang="ru-RU"/>
        </a:p>
      </dgm:t>
    </dgm:pt>
    <dgm:pt modelId="{2FD91C48-88C9-4266-87D5-7102DFF3AF42}" type="pres">
      <dgm:prSet presAssocID="{1A29BD01-0B32-48D7-ADA8-9C053BF2BF8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CD33E52-1AB2-4BCC-8F61-B5F4BB68861C}" type="pres">
      <dgm:prSet presAssocID="{FC366E39-225E-4E98-8A89-CE95A170EC87}" presName="linNode" presStyleCnt="0"/>
      <dgm:spPr/>
    </dgm:pt>
    <dgm:pt modelId="{0EE08EDF-7FD5-4718-BBC6-69E9E3BB9C21}" type="pres">
      <dgm:prSet presAssocID="{FC366E39-225E-4E98-8A89-CE95A170EC87}" presName="parentShp" presStyleLbl="node1" presStyleIdx="0" presStyleCnt="1" custLinFactX="4661" custLinFactNeighborX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F2DB82-65BF-4647-BA72-6B71515FA425}" type="pres">
      <dgm:prSet presAssocID="{FC366E39-225E-4E98-8A89-CE95A170EC87}" presName="childShp" presStyleLbl="bgAccFollowNode1" presStyleIdx="0" presStyleCnt="1" custLinFactNeighborX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21D802-E9D8-47FD-8DB7-A640D51591F2}" type="presOf" srcId="{BC6E548A-2493-44AF-8394-7433FE47F76A}" destId="{FCF2DB82-65BF-4647-BA72-6B71515FA425}" srcOrd="0" destOrd="2" presId="urn:microsoft.com/office/officeart/2005/8/layout/vList6"/>
    <dgm:cxn modelId="{A25AC500-0F89-4D90-99D0-406A96B7E2C8}" srcId="{FC366E39-225E-4E98-8A89-CE95A170EC87}" destId="{1B8FD857-3AEA-4D7F-9302-F60F780D3346}" srcOrd="3" destOrd="0" parTransId="{02E9B3E5-FF0F-4FE0-B1CE-B7CB24B718F0}" sibTransId="{30730636-4FBA-4E43-84E3-EECC3754969E}"/>
    <dgm:cxn modelId="{E0F505F4-BEC6-40B1-A5C5-A46EB55383C0}" type="presOf" srcId="{86F7419E-1018-4441-80C3-FD7BBA2FD755}" destId="{FCF2DB82-65BF-4647-BA72-6B71515FA425}" srcOrd="0" destOrd="0" presId="urn:microsoft.com/office/officeart/2005/8/layout/vList6"/>
    <dgm:cxn modelId="{42DB2924-41FA-4127-B2EC-712B4AA5756C}" type="presOf" srcId="{1B8FD857-3AEA-4D7F-9302-F60F780D3346}" destId="{FCF2DB82-65BF-4647-BA72-6B71515FA425}" srcOrd="0" destOrd="3" presId="urn:microsoft.com/office/officeart/2005/8/layout/vList6"/>
    <dgm:cxn modelId="{B7E31892-0D7E-4A95-BE42-1249D52B3203}" srcId="{1A29BD01-0B32-48D7-ADA8-9C053BF2BF84}" destId="{FC366E39-225E-4E98-8A89-CE95A170EC87}" srcOrd="0" destOrd="0" parTransId="{C8A3040C-CC20-46F6-8F9B-37B408F54986}" sibTransId="{48099AD8-8AB3-464B-900F-DAAD3240DC8B}"/>
    <dgm:cxn modelId="{05ECF48C-A750-4F30-AB89-FFC957FE28E4}" type="presOf" srcId="{6BFB4F23-AE22-4E42-9415-425C048CBFFD}" destId="{FCF2DB82-65BF-4647-BA72-6B71515FA425}" srcOrd="0" destOrd="1" presId="urn:microsoft.com/office/officeart/2005/8/layout/vList6"/>
    <dgm:cxn modelId="{70CE56E8-4F3D-4B30-9F5C-02C13FC6245F}" type="presOf" srcId="{FC366E39-225E-4E98-8A89-CE95A170EC87}" destId="{0EE08EDF-7FD5-4718-BBC6-69E9E3BB9C21}" srcOrd="0" destOrd="0" presId="urn:microsoft.com/office/officeart/2005/8/layout/vList6"/>
    <dgm:cxn modelId="{EE6E1211-D826-466D-BAB8-51341883A735}" srcId="{FC366E39-225E-4E98-8A89-CE95A170EC87}" destId="{DBB2E541-6E08-4145-9CE0-8E381EEE6E57}" srcOrd="4" destOrd="0" parTransId="{78C7ABE5-AAD1-4B46-A7F0-2FB646539F5E}" sibTransId="{6962BB72-D17E-4E64-84EB-E344AD14FCA9}"/>
    <dgm:cxn modelId="{FADE1B40-EBF2-409D-A449-C8FCC502997B}" type="presOf" srcId="{1A29BD01-0B32-48D7-ADA8-9C053BF2BF84}" destId="{2FD91C48-88C9-4266-87D5-7102DFF3AF42}" srcOrd="0" destOrd="0" presId="urn:microsoft.com/office/officeart/2005/8/layout/vList6"/>
    <dgm:cxn modelId="{538F478B-7F64-4B90-B1C6-C4477D94B2FF}" srcId="{FC366E39-225E-4E98-8A89-CE95A170EC87}" destId="{86F7419E-1018-4441-80C3-FD7BBA2FD755}" srcOrd="0" destOrd="0" parTransId="{8D6D6937-5AD1-4976-9836-D3B01AD58642}" sibTransId="{7D32CE6A-3AF7-4F13-8A97-E134591A5ED0}"/>
    <dgm:cxn modelId="{67E19BF3-14C6-4010-B4FA-2387B0A34198}" srcId="{FC366E39-225E-4E98-8A89-CE95A170EC87}" destId="{6BFB4F23-AE22-4E42-9415-425C048CBFFD}" srcOrd="1" destOrd="0" parTransId="{0312B903-113B-43E2-B647-0768B26B5339}" sibTransId="{D0477BC9-2BB2-40DD-9E46-13163EAF55D7}"/>
    <dgm:cxn modelId="{B3653322-D286-4FBC-A583-2E76ED88B1D5}" srcId="{FC366E39-225E-4E98-8A89-CE95A170EC87}" destId="{BC6E548A-2493-44AF-8394-7433FE47F76A}" srcOrd="2" destOrd="0" parTransId="{2CEC8E49-3DC4-4042-988E-782D9701150B}" sibTransId="{AEFF4004-CCF4-4A76-B456-AD18038E6671}"/>
    <dgm:cxn modelId="{8F72C45A-C817-480D-83A8-67A59FDA5CD2}" type="presOf" srcId="{DBB2E541-6E08-4145-9CE0-8E381EEE6E57}" destId="{FCF2DB82-65BF-4647-BA72-6B71515FA425}" srcOrd="0" destOrd="4" presId="urn:microsoft.com/office/officeart/2005/8/layout/vList6"/>
    <dgm:cxn modelId="{D83682E6-75AD-471E-8EAC-E5A896C68A8D}" type="presParOf" srcId="{2FD91C48-88C9-4266-87D5-7102DFF3AF42}" destId="{3CD33E52-1AB2-4BCC-8F61-B5F4BB68861C}" srcOrd="0" destOrd="0" presId="urn:microsoft.com/office/officeart/2005/8/layout/vList6"/>
    <dgm:cxn modelId="{E97738D1-F14A-4720-9ABB-2EAC726EBC12}" type="presParOf" srcId="{3CD33E52-1AB2-4BCC-8F61-B5F4BB68861C}" destId="{0EE08EDF-7FD5-4718-BBC6-69E9E3BB9C21}" srcOrd="0" destOrd="0" presId="urn:microsoft.com/office/officeart/2005/8/layout/vList6"/>
    <dgm:cxn modelId="{ABA68A44-14E8-483B-9294-333758FD084F}" type="presParOf" srcId="{3CD33E52-1AB2-4BCC-8F61-B5F4BB68861C}" destId="{FCF2DB82-65BF-4647-BA72-6B71515FA42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43F221A-7306-43C5-ADEC-6516DD9588A3}">
      <dsp:nvSpPr>
        <dsp:cNvPr id="0" name=""/>
        <dsp:cNvSpPr/>
      </dsp:nvSpPr>
      <dsp:spPr>
        <a:xfrm>
          <a:off x="2232236" y="2232235"/>
          <a:ext cx="2983581" cy="294562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Дистанционное обучение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32236" y="2232235"/>
        <a:ext cx="2983581" cy="2945628"/>
      </dsp:txXfrm>
    </dsp:sp>
    <dsp:sp modelId="{512E599D-B7A3-49B3-9748-BD0B3CBB2EB4}">
      <dsp:nvSpPr>
        <dsp:cNvPr id="0" name=""/>
        <dsp:cNvSpPr/>
      </dsp:nvSpPr>
      <dsp:spPr>
        <a:xfrm rot="16213517">
          <a:off x="3678938" y="1815235"/>
          <a:ext cx="102495" cy="6464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16213517">
        <a:off x="3678938" y="1815235"/>
        <a:ext cx="102495" cy="646437"/>
      </dsp:txXfrm>
    </dsp:sp>
    <dsp:sp modelId="{51C24092-E736-4B80-B35A-3BDD00AC654E}">
      <dsp:nvSpPr>
        <dsp:cNvPr id="0" name=""/>
        <dsp:cNvSpPr/>
      </dsp:nvSpPr>
      <dsp:spPr>
        <a:xfrm>
          <a:off x="2603161" y="-111847"/>
          <a:ext cx="2263290" cy="215071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Возможность выбрать комфортное место и время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603161" y="-111847"/>
        <a:ext cx="2263290" cy="2150715"/>
      </dsp:txXfrm>
    </dsp:sp>
    <dsp:sp modelId="{5E2A8878-0B59-4857-B08A-86DA26C7F586}">
      <dsp:nvSpPr>
        <dsp:cNvPr id="0" name=""/>
        <dsp:cNvSpPr/>
      </dsp:nvSpPr>
      <dsp:spPr>
        <a:xfrm rot="1547204">
          <a:off x="5109648" y="4085324"/>
          <a:ext cx="140965" cy="6464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1547204">
        <a:off x="5109648" y="4085324"/>
        <a:ext cx="140965" cy="646437"/>
      </dsp:txXfrm>
    </dsp:sp>
    <dsp:sp modelId="{33503CB8-E60E-4EDB-9739-987E9F6709E0}">
      <dsp:nvSpPr>
        <dsp:cNvPr id="0" name=""/>
        <dsp:cNvSpPr/>
      </dsp:nvSpPr>
      <dsp:spPr>
        <a:xfrm>
          <a:off x="5184576" y="3888425"/>
          <a:ext cx="2210586" cy="2112537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Широкий доступ к ЭОР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184576" y="3888425"/>
        <a:ext cx="2210586" cy="2112537"/>
      </dsp:txXfrm>
    </dsp:sp>
    <dsp:sp modelId="{BB61B35F-57E1-4CC1-ABD7-88325CB65223}">
      <dsp:nvSpPr>
        <dsp:cNvPr id="0" name=""/>
        <dsp:cNvSpPr/>
      </dsp:nvSpPr>
      <dsp:spPr>
        <a:xfrm rot="9301832">
          <a:off x="2142535" y="4077596"/>
          <a:ext cx="174680" cy="6464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9301832">
        <a:off x="2142535" y="4077596"/>
        <a:ext cx="174680" cy="646437"/>
      </dsp:txXfrm>
    </dsp:sp>
    <dsp:sp modelId="{91C56F27-D1BB-48E3-B6EC-568592CCC309}">
      <dsp:nvSpPr>
        <dsp:cNvPr id="0" name=""/>
        <dsp:cNvSpPr/>
      </dsp:nvSpPr>
      <dsp:spPr>
        <a:xfrm>
          <a:off x="0" y="3888421"/>
          <a:ext cx="2187143" cy="2083048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Равные возможности для получения образования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3888421"/>
        <a:ext cx="2187143" cy="208304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F2DB82-65BF-4647-BA72-6B71515FA425}">
      <dsp:nvSpPr>
        <dsp:cNvPr id="0" name=""/>
        <dsp:cNvSpPr/>
      </dsp:nvSpPr>
      <dsp:spPr>
        <a:xfrm>
          <a:off x="0" y="2672"/>
          <a:ext cx="5270985" cy="546726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1. Образовательная программа основного и дополнительного образования.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2. Наличие педагогических работников с соответствующим уровнем подготовки.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3. Специально оборудованное помещение с соответствующей техникой.</a:t>
          </a:r>
          <a:endParaRPr lang="ru-RU" sz="2000" kern="1200" dirty="0"/>
        </a:p>
      </dsp:txBody>
      <dsp:txXfrm>
        <a:off x="0" y="2672"/>
        <a:ext cx="5270985" cy="5467263"/>
      </dsp:txXfrm>
    </dsp:sp>
    <dsp:sp modelId="{0EE08EDF-7FD5-4718-BBC6-69E9E3BB9C21}">
      <dsp:nvSpPr>
        <dsp:cNvPr id="0" name=""/>
        <dsp:cNvSpPr/>
      </dsp:nvSpPr>
      <dsp:spPr>
        <a:xfrm>
          <a:off x="5270985" y="2672"/>
          <a:ext cx="3513990" cy="54672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Условия дистанционного обучения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5270985" y="2672"/>
        <a:ext cx="3513990" cy="54672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adi.sk/i/4v0Kkl0w3Q6dk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earningapps.org/display?v=p7so5kq4t20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11929589_news5 (1)_5ea6b64562339.jpg"/>
          <p:cNvPicPr>
            <a:picLocks noChangeAspect="1"/>
          </p:cNvPicPr>
          <p:nvPr/>
        </p:nvPicPr>
        <p:blipFill>
          <a:blip r:embed="rId2" cstate="print">
            <a:lum bright="67000" contrast="-67000"/>
          </a:blip>
          <a:stretch>
            <a:fillRect/>
          </a:stretch>
        </p:blipFill>
        <p:spPr>
          <a:xfrm>
            <a:off x="0" y="1054608"/>
            <a:ext cx="9144000" cy="58033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188640"/>
            <a:ext cx="7338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«Детский сад № 2»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Асбестовского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городского округа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268760"/>
            <a:ext cx="792088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Организация образовательного процесса в ДОО с применением дистанционного обучения и электронных образовательных ресурсов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2080" y="5085184"/>
            <a:ext cx="35267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Ст.воспитатель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Поротникова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Милана Валерьевна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6309320"/>
            <a:ext cx="1436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Асбест, 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11929589_news5 (1)_5ea6b64562339.jpg"/>
          <p:cNvPicPr>
            <a:picLocks noChangeAspect="1"/>
          </p:cNvPicPr>
          <p:nvPr/>
        </p:nvPicPr>
        <p:blipFill>
          <a:blip r:embed="rId2" cstate="print">
            <a:lum bright="67000" contrast="-67000"/>
          </a:blip>
          <a:stretch>
            <a:fillRect/>
          </a:stretch>
        </p:blipFill>
        <p:spPr>
          <a:xfrm>
            <a:off x="0" y="1054608"/>
            <a:ext cx="9144000" cy="5803392"/>
          </a:xfrm>
          <a:prstGeom prst="rect">
            <a:avLst/>
          </a:prstGeom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95536" y="405245"/>
            <a:ext cx="8352928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Требования к педагогу в условиях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дистанционного обучения: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знание текстовых редакторов;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навыки работы в интернете;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уверенное пользование ПК;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умение работать с программами по обработке изображения, таблиц, рисунков, видео;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умение пользоваться электронной почтой, виртуальными хранилищами.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11929589_news5 (1)_5ea6b64562339.jpg"/>
          <p:cNvPicPr>
            <a:picLocks noChangeAspect="1"/>
          </p:cNvPicPr>
          <p:nvPr/>
        </p:nvPicPr>
        <p:blipFill>
          <a:blip r:embed="rId2" cstate="print">
            <a:lum bright="67000" contrast="-67000"/>
          </a:blip>
          <a:stretch>
            <a:fillRect/>
          </a:stretch>
        </p:blipFill>
        <p:spPr>
          <a:xfrm>
            <a:off x="0" y="1054608"/>
            <a:ext cx="9144000" cy="5803392"/>
          </a:xfrm>
          <a:prstGeom prst="rect">
            <a:avLst/>
          </a:prstGeom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95536" y="333237"/>
            <a:ext cx="8280920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 подготовки учебного материала педагог должен учитывать следующее: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логика изложения материала (последовательность, взаимозависимость частей);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сжатое изложение информации;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включение наглядности;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использование материала с учетом разного уровня подготовки детей;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включение звука, графических вставок, видеоряда.  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11929589_news5 (1)_5ea6b64562339.jpg"/>
          <p:cNvPicPr>
            <a:picLocks noChangeAspect="1"/>
          </p:cNvPicPr>
          <p:nvPr/>
        </p:nvPicPr>
        <p:blipFill>
          <a:blip r:embed="rId2" cstate="print">
            <a:lum bright="67000" contrast="-67000"/>
          </a:blip>
          <a:stretch>
            <a:fillRect/>
          </a:stretch>
        </p:blipFill>
        <p:spPr>
          <a:xfrm>
            <a:off x="0" y="1054608"/>
            <a:ext cx="9144000" cy="5803392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1340768"/>
          <a:ext cx="8568952" cy="375041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42238"/>
                <a:gridCol w="2142238"/>
                <a:gridCol w="2142238"/>
                <a:gridCol w="2142238"/>
              </a:tblGrid>
              <a:tr h="975108">
                <a:tc rowSpan="2">
                  <a:txBody>
                    <a:bodyPr/>
                    <a:lstStyle/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Возраст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НОД (мин.), не более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25092">
                <a:tc vMerge="1"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Кол-во НОД в течение дня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Кол-во раз в неделю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Продолжите-</a:t>
                      </a:r>
                    </a:p>
                    <a:p>
                      <a:pPr algn="ctr"/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льность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НОД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75108"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5 - 6 лет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более 3 раз</a:t>
                      </a:r>
                    </a:p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Вторник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Среда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Четверг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мин.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75108"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6 -7 лет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мин.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63688" y="404664"/>
            <a:ext cx="5792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Рекомендации по  НОД с ТСО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11929589_news5 (1)_5ea6b64562339.jpg"/>
          <p:cNvPicPr>
            <a:picLocks noChangeAspect="1"/>
          </p:cNvPicPr>
          <p:nvPr/>
        </p:nvPicPr>
        <p:blipFill>
          <a:blip r:embed="rId2" cstate="print">
            <a:lum bright="67000" contrast="-67000"/>
          </a:blip>
          <a:stretch>
            <a:fillRect/>
          </a:stretch>
        </p:blipFill>
        <p:spPr>
          <a:xfrm>
            <a:off x="0" y="1054608"/>
            <a:ext cx="9144000" cy="58033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404664"/>
            <a:ext cx="85689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Электронные образовательные ресурсы (ЭОР)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специальным образом сформированные блоки (модули) разнообразных информационных ресурсов, предназначенные для использования в образовательном процессе, представленные в электронном (цифровом) виде и функционирующие на базе ИКТ.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11929589_news5 (1)_5ea6b64562339.jpg"/>
          <p:cNvPicPr>
            <a:picLocks noChangeAspect="1"/>
          </p:cNvPicPr>
          <p:nvPr/>
        </p:nvPicPr>
        <p:blipFill>
          <a:blip r:embed="rId2" cstate="print">
            <a:lum bright="67000" contrast="-67000"/>
          </a:blip>
          <a:stretch>
            <a:fillRect/>
          </a:stretch>
        </p:blipFill>
        <p:spPr>
          <a:xfrm>
            <a:off x="0" y="1054608"/>
            <a:ext cx="9144000" cy="5803392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3" y="476673"/>
          <a:ext cx="8064894" cy="318293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88298"/>
                <a:gridCol w="2688298"/>
                <a:gridCol w="2688298"/>
              </a:tblGrid>
              <a:tr h="503574"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ЭОР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66477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Приобретенные электронные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учебные материалы на электронных носителях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Интернет-ресурсы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Собственные разработки педагогов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5148064" cy="38610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56176" y="404664"/>
            <a:ext cx="2736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hlinkClick r:id="rId3"/>
              </a:rPr>
              <a:t>https://learningapps.org/</a:t>
            </a:r>
            <a:endParaRPr lang="ru-RU" dirty="0"/>
          </a:p>
        </p:txBody>
      </p:sp>
      <p:pic>
        <p:nvPicPr>
          <p:cNvPr id="5" name="Рисунок 4" descr="YGVezLBDZts0cbhrWhL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2780928"/>
            <a:ext cx="5760640" cy="37994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3528" y="969114"/>
            <a:ext cx="849694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Плюсы данных Приложений: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Бесплатно.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Понятный интерфейс.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Быстрота создания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интерактива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Моментальная проверка правильности выполнения задания.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Возможность встраивания задания на html-страницу.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Многие шаблоны поддерживают работу с картинками, звуком и видео.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Содержит большую коллекцию уже созданных другими педагогами упражнений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т.д.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404664"/>
            <a:ext cx="59921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Вовлечение родителей в ОП посредством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дистанционного обучения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187624" y="1628800"/>
          <a:ext cx="669674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1619672" y="1484784"/>
            <a:ext cx="59766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11929589_news5 (1)_5ea6b64562339.jpg"/>
          <p:cNvPicPr>
            <a:picLocks noChangeAspect="1"/>
          </p:cNvPicPr>
          <p:nvPr/>
        </p:nvPicPr>
        <p:blipFill>
          <a:blip r:embed="rId2" cstate="print">
            <a:lum bright="67000" contrast="-67000"/>
          </a:blip>
          <a:stretch>
            <a:fillRect/>
          </a:stretch>
        </p:blipFill>
        <p:spPr>
          <a:xfrm>
            <a:off x="0" y="1054608"/>
            <a:ext cx="9144000" cy="58033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476672"/>
            <a:ext cx="792088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Условия развития системы ДО: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Совершенствование и разработка нормативно-правовой базы.</a:t>
            </a:r>
          </a:p>
          <a:p>
            <a:pPr marL="514350" indent="-514350" algn="just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Разработка методических рекомендаций для педагогов.</a:t>
            </a:r>
          </a:p>
          <a:p>
            <a:pPr marL="514350" indent="-514350" algn="just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Повышение квалификации по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направлению дистанционного обучения.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AutoNum type="arabicPeriod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11929589_news5 (1)_5ea6b64562339.jpg"/>
          <p:cNvPicPr>
            <a:picLocks noChangeAspect="1"/>
          </p:cNvPicPr>
          <p:nvPr/>
        </p:nvPicPr>
        <p:blipFill>
          <a:blip r:embed="rId2" cstate="print">
            <a:lum bright="67000" contrast="-67000"/>
          </a:blip>
          <a:stretch>
            <a:fillRect/>
          </a:stretch>
        </p:blipFill>
        <p:spPr>
          <a:xfrm>
            <a:off x="0" y="1054608"/>
            <a:ext cx="9144000" cy="58033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188640"/>
            <a:ext cx="7338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«Детский сад № 2»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Асбестовского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городского округа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268760"/>
            <a:ext cx="792088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Организация образовательного процесса в ДОО с применением дистанционного обучения и электронных образовательных ресурсов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2080" y="5085184"/>
            <a:ext cx="35267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Ст.воспитатель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Поротникова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Милана Валерьевна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6309320"/>
            <a:ext cx="1436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Асбест, 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llustration-of-a-kid-with-computer_29937-1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3131839" cy="3131839"/>
          </a:xfrm>
          <a:prstGeom prst="rect">
            <a:avLst/>
          </a:prstGeom>
        </p:spPr>
      </p:pic>
      <p:graphicFrame>
        <p:nvGraphicFramePr>
          <p:cNvPr id="6" name="Схема 5"/>
          <p:cNvGraphicFramePr/>
          <p:nvPr/>
        </p:nvGraphicFramePr>
        <p:xfrm>
          <a:off x="899592" y="404664"/>
          <a:ext cx="7416824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Рисунок 8" descr="apple-sitting-on-books-clipart-14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44208" y="188640"/>
            <a:ext cx="2380251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11929589_news5 (1)_5ea6b64562339.jpg"/>
          <p:cNvPicPr>
            <a:picLocks noChangeAspect="1"/>
          </p:cNvPicPr>
          <p:nvPr/>
        </p:nvPicPr>
        <p:blipFill>
          <a:blip r:embed="rId2" cstate="print">
            <a:lum bright="67000" contrast="-67000"/>
          </a:blip>
          <a:stretch>
            <a:fillRect/>
          </a:stretch>
        </p:blipFill>
        <p:spPr>
          <a:xfrm>
            <a:off x="0" y="1054608"/>
            <a:ext cx="9144000" cy="5803392"/>
          </a:xfrm>
          <a:prstGeom prst="rect">
            <a:avLst/>
          </a:prstGeom>
        </p:spPr>
      </p:pic>
      <p:pic>
        <p:nvPicPr>
          <p:cNvPr id="3" name="Рисунок 2" descr="maxresdefaul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212976"/>
            <a:ext cx="9144000" cy="3645024"/>
          </a:xfrm>
          <a:prstGeom prst="rect">
            <a:avLst/>
          </a:prstGeom>
        </p:spPr>
      </p:pic>
      <p:pic>
        <p:nvPicPr>
          <p:cNvPr id="5" name="Рисунок 4" descr="scale_1200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720000"/>
            <a:ext cx="4032448" cy="3726654"/>
          </a:xfrm>
          <a:prstGeom prst="rect">
            <a:avLst/>
          </a:prstGeom>
        </p:spPr>
      </p:pic>
      <p:pic>
        <p:nvPicPr>
          <p:cNvPr id="6" name="Рисунок 5" descr="ма-ьчик-книги-меньшее-чтение-4663854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548680"/>
            <a:ext cx="3528392" cy="3863590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572000" y="332656"/>
            <a:ext cx="0" cy="3816424"/>
          </a:xfrm>
          <a:prstGeom prst="line">
            <a:avLst/>
          </a:prstGeom>
          <a:ln w="1270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11929589_news5 (1)_5ea6b64562339.jpg"/>
          <p:cNvPicPr>
            <a:picLocks noChangeAspect="1"/>
          </p:cNvPicPr>
          <p:nvPr/>
        </p:nvPicPr>
        <p:blipFill>
          <a:blip r:embed="rId2" cstate="print">
            <a:lum bright="67000" contrast="-6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332657"/>
            <a:ext cx="864096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Создать систему организационно – педагогических, методических и управленческих решений для реализации  образовательной траектории посредством использования дистанционных технологий.</a:t>
            </a:r>
          </a:p>
          <a:p>
            <a:pPr algn="just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Организация образовательного процесса с применением дистанционных образовательных технологий;</a:t>
            </a:r>
          </a:p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Разработка системы дистанционного обучения для ДОУ;</a:t>
            </a:r>
          </a:p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Оказание консультационной поддержки родителям, повышение их педагогической грамотности.</a:t>
            </a:r>
          </a:p>
          <a:p>
            <a:pPr algn="ctr"/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11929589_news5 (1)_5ea6b64562339.jpg"/>
          <p:cNvPicPr>
            <a:picLocks noChangeAspect="1"/>
          </p:cNvPicPr>
          <p:nvPr/>
        </p:nvPicPr>
        <p:blipFill>
          <a:blip r:embed="rId2" cstate="print">
            <a:lum bright="67000" contrast="-67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0914" y="620688"/>
            <a:ext cx="8427949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Психолого-педагогические теории :</a:t>
            </a:r>
          </a:p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Л. А.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Венгер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Д. Б. Богоявленская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Е. С.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Полат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Р. Е.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Радева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Е. О. Смирнова и др.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11929589_news5 (1)_5ea6b64562339.jpg"/>
          <p:cNvPicPr>
            <a:picLocks noChangeAspect="1"/>
          </p:cNvPicPr>
          <p:nvPr/>
        </p:nvPicPr>
        <p:blipFill>
          <a:blip r:embed="rId2" cstate="print">
            <a:lum bright="67000" contrast="-67000"/>
          </a:blip>
          <a:stretch>
            <a:fillRect/>
          </a:stretch>
        </p:blipFill>
        <p:spPr>
          <a:xfrm>
            <a:off x="0" y="1054608"/>
            <a:ext cx="9144000" cy="58033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1268760"/>
            <a:ext cx="792088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Дистанционное обучение –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это форма организации учебного процесса, которая обеспечивает интерактивное взаимодействие удаленных участников образовательного процесса через открытые каналы доступа.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11929589_news5 (1)_5ea6b64562339.jpg"/>
          <p:cNvPicPr>
            <a:picLocks noChangeAspect="1"/>
          </p:cNvPicPr>
          <p:nvPr/>
        </p:nvPicPr>
        <p:blipFill>
          <a:blip r:embed="rId2" cstate="print">
            <a:lum bright="67000" contrast="-67000"/>
          </a:blip>
          <a:stretch>
            <a:fillRect/>
          </a:stretch>
        </p:blipFill>
        <p:spPr>
          <a:xfrm>
            <a:off x="0" y="1054608"/>
            <a:ext cx="9144000" cy="5803392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1412776"/>
          <a:ext cx="8640959" cy="5212080"/>
        </p:xfrm>
        <a:graphic>
          <a:graphicData uri="http://schemas.openxmlformats.org/drawingml/2006/table">
            <a:tbl>
              <a:tblPr/>
              <a:tblGrid>
                <a:gridCol w="1580695"/>
                <a:gridCol w="1371633"/>
                <a:gridCol w="3459580"/>
                <a:gridCol w="2229051"/>
              </a:tblGrid>
              <a:tr h="13557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Название темы/раздела (из плана деятельности, из рабочей программы)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Содержание очной части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Содержание дистанционной   части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cs typeface="Times New Roman"/>
                        </a:rPr>
                        <a:t>Контент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73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Закрепление звука 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212529"/>
                          </a:solidFill>
                          <a:latin typeface="Times New Roman"/>
                          <a:cs typeface="Times New Roman"/>
                        </a:rPr>
                        <a:t>[К – К’]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Визуальное закрепление буквы К.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Словарная работа.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Фонематическая работа.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1. Инструкция для родителей, о том, что дети должны знать.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2. Задание «Найди букву «К» на карточке».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3. Упражнение: чтение (закрепление твердого и мягкого «К») «Соедини слово с нужной картинкой».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1. Инструкция для родителей через родительскую группу в </a:t>
                      </a:r>
                      <a:r>
                        <a:rPr lang="en-US" sz="1800" dirty="0" err="1">
                          <a:latin typeface="Times New Roman"/>
                          <a:cs typeface="Times New Roman"/>
                        </a:rPr>
                        <a:t>WhatsApp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2. Файл с заданием 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cs typeface="Times New Roman"/>
                        </a:rPr>
                        <a:t>Picasa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 3.</a:t>
                      </a:r>
                      <a:r>
                        <a:rPr lang="ru-RU" sz="1800" dirty="0">
                          <a:latin typeface="Calibri"/>
                          <a:cs typeface="Times New Roman"/>
                        </a:rPr>
                        <a:t> </a:t>
                      </a:r>
                      <a:r>
                        <a:rPr lang="en-US" sz="1800" u="sng" dirty="0">
                          <a:solidFill>
                            <a:srgbClr val="1F497D"/>
                          </a:solidFill>
                          <a:latin typeface="Times New Roman"/>
                          <a:cs typeface="Times New Roman"/>
                          <a:hlinkClick r:id="rId3"/>
                        </a:rPr>
                        <a:t>https</a:t>
                      </a:r>
                      <a:r>
                        <a:rPr lang="ru-RU" sz="1800" u="sng" dirty="0">
                          <a:solidFill>
                            <a:srgbClr val="1F497D"/>
                          </a:solidFill>
                          <a:latin typeface="Times New Roman"/>
                          <a:cs typeface="Times New Roman"/>
                          <a:hlinkClick r:id="rId3"/>
                        </a:rPr>
                        <a:t>://</a:t>
                      </a:r>
                      <a:r>
                        <a:rPr lang="en-US" sz="1800" u="sng" dirty="0" err="1">
                          <a:solidFill>
                            <a:srgbClr val="1F497D"/>
                          </a:solidFill>
                          <a:latin typeface="Times New Roman"/>
                          <a:cs typeface="Times New Roman"/>
                          <a:hlinkClick r:id="rId3"/>
                        </a:rPr>
                        <a:t>yadi</a:t>
                      </a:r>
                      <a:r>
                        <a:rPr lang="ru-RU" sz="1800" u="sng" dirty="0">
                          <a:solidFill>
                            <a:srgbClr val="1F497D"/>
                          </a:solidFill>
                          <a:latin typeface="Times New Roman"/>
                          <a:cs typeface="Times New Roman"/>
                          <a:hlinkClick r:id="rId3"/>
                        </a:rPr>
                        <a:t>.</a:t>
                      </a:r>
                      <a:r>
                        <a:rPr lang="en-US" sz="1800" u="sng" dirty="0" err="1">
                          <a:solidFill>
                            <a:srgbClr val="1F497D"/>
                          </a:solidFill>
                          <a:latin typeface="Times New Roman"/>
                          <a:cs typeface="Times New Roman"/>
                          <a:hlinkClick r:id="rId3"/>
                        </a:rPr>
                        <a:t>sk</a:t>
                      </a:r>
                      <a:r>
                        <a:rPr lang="ru-RU" sz="1800" u="sng" dirty="0">
                          <a:solidFill>
                            <a:srgbClr val="1F497D"/>
                          </a:solidFill>
                          <a:latin typeface="Times New Roman"/>
                          <a:cs typeface="Times New Roman"/>
                          <a:hlinkClick r:id="rId3"/>
                        </a:rPr>
                        <a:t>/</a:t>
                      </a:r>
                      <a:r>
                        <a:rPr lang="en-US" sz="1800" u="sng" dirty="0" err="1">
                          <a:solidFill>
                            <a:srgbClr val="1F497D"/>
                          </a:solidFill>
                          <a:latin typeface="Times New Roman"/>
                          <a:cs typeface="Times New Roman"/>
                          <a:hlinkClick r:id="rId3"/>
                        </a:rPr>
                        <a:t>i</a:t>
                      </a:r>
                      <a:r>
                        <a:rPr lang="ru-RU" sz="1800" u="sng" dirty="0">
                          <a:solidFill>
                            <a:srgbClr val="1F497D"/>
                          </a:solidFill>
                          <a:latin typeface="Times New Roman"/>
                          <a:cs typeface="Times New Roman"/>
                          <a:hlinkClick r:id="rId3"/>
                        </a:rPr>
                        <a:t>/4</a:t>
                      </a:r>
                      <a:r>
                        <a:rPr lang="en-US" sz="1800" u="sng" dirty="0">
                          <a:solidFill>
                            <a:srgbClr val="1F497D"/>
                          </a:solidFill>
                          <a:latin typeface="Times New Roman"/>
                          <a:cs typeface="Times New Roman"/>
                          <a:hlinkClick r:id="rId3"/>
                        </a:rPr>
                        <a:t>v</a:t>
                      </a:r>
                      <a:r>
                        <a:rPr lang="ru-RU" sz="1800" u="sng" dirty="0">
                          <a:solidFill>
                            <a:srgbClr val="1F497D"/>
                          </a:solidFill>
                          <a:latin typeface="Times New Roman"/>
                          <a:cs typeface="Times New Roman"/>
                          <a:hlinkClick r:id="rId3"/>
                        </a:rPr>
                        <a:t>0</a:t>
                      </a:r>
                      <a:r>
                        <a:rPr lang="en-US" sz="1800" u="sng" dirty="0" err="1">
                          <a:solidFill>
                            <a:srgbClr val="1F497D"/>
                          </a:solidFill>
                          <a:latin typeface="Times New Roman"/>
                          <a:cs typeface="Times New Roman"/>
                          <a:hlinkClick r:id="rId3"/>
                        </a:rPr>
                        <a:t>Kkl</a:t>
                      </a:r>
                      <a:r>
                        <a:rPr lang="ru-RU" sz="1800" u="sng" dirty="0">
                          <a:solidFill>
                            <a:srgbClr val="1F497D"/>
                          </a:solidFill>
                          <a:latin typeface="Times New Roman"/>
                          <a:cs typeface="Times New Roman"/>
                          <a:hlinkClick r:id="rId3"/>
                        </a:rPr>
                        <a:t>0</a:t>
                      </a:r>
                      <a:r>
                        <a:rPr lang="en-US" sz="1800" u="sng" dirty="0">
                          <a:solidFill>
                            <a:srgbClr val="1F497D"/>
                          </a:solidFill>
                          <a:latin typeface="Times New Roman"/>
                          <a:cs typeface="Times New Roman"/>
                          <a:hlinkClick r:id="rId3"/>
                        </a:rPr>
                        <a:t>w</a:t>
                      </a:r>
                      <a:r>
                        <a:rPr lang="ru-RU" sz="1800" u="sng" dirty="0">
                          <a:solidFill>
                            <a:srgbClr val="1F497D"/>
                          </a:solidFill>
                          <a:latin typeface="Times New Roman"/>
                          <a:cs typeface="Times New Roman"/>
                          <a:hlinkClick r:id="rId3"/>
                        </a:rPr>
                        <a:t>3</a:t>
                      </a:r>
                      <a:r>
                        <a:rPr lang="en-US" sz="1800" u="sng" dirty="0">
                          <a:solidFill>
                            <a:srgbClr val="1F497D"/>
                          </a:solidFill>
                          <a:latin typeface="Times New Roman"/>
                          <a:cs typeface="Times New Roman"/>
                          <a:hlinkClick r:id="rId3"/>
                        </a:rPr>
                        <a:t>Q</a:t>
                      </a:r>
                      <a:r>
                        <a:rPr lang="ru-RU" sz="1800" u="sng" dirty="0">
                          <a:solidFill>
                            <a:srgbClr val="1F497D"/>
                          </a:solidFill>
                          <a:latin typeface="Times New Roman"/>
                          <a:cs typeface="Times New Roman"/>
                          <a:hlinkClick r:id="rId3"/>
                        </a:rPr>
                        <a:t>6</a:t>
                      </a:r>
                      <a:r>
                        <a:rPr lang="en-US" sz="1800" u="sng" dirty="0" err="1">
                          <a:solidFill>
                            <a:srgbClr val="1F497D"/>
                          </a:solidFill>
                          <a:latin typeface="Times New Roman"/>
                          <a:cs typeface="Times New Roman"/>
                          <a:hlinkClick r:id="rId3"/>
                        </a:rPr>
                        <a:t>dkg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3. Файл с заданием </a:t>
                      </a:r>
                      <a:r>
                        <a:rPr lang="en-US" sz="1800" dirty="0" err="1">
                          <a:latin typeface="Times New Roman"/>
                          <a:cs typeface="Times New Roman"/>
                        </a:rPr>
                        <a:t>LearningApps</a:t>
                      </a:r>
                      <a:r>
                        <a:rPr lang="ru-RU" sz="1800" dirty="0">
                          <a:latin typeface="Times New Roman"/>
                          <a:cs typeface="Times New Roman"/>
                        </a:rPr>
                        <a:t>. </a:t>
                      </a:r>
                      <a:r>
                        <a:rPr lang="ru-RU" sz="1800" u="sng" dirty="0">
                          <a:solidFill>
                            <a:srgbClr val="1F497D"/>
                          </a:solidFill>
                          <a:latin typeface="Times New Roman"/>
                          <a:cs typeface="Times New Roman"/>
                          <a:hlinkClick r:id="rId4"/>
                        </a:rPr>
                        <a:t>https://learningapps.org/display?v=p7so5kq4t20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6603" marR="66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356419"/>
            <a:ext cx="849694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«Проектирование занятия с использованием ДОТ при работе с детьми 5-6 лет».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Дата: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График работы воспитанников дистанционно (в качестве домашнего задания).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Возраст: 5-6 лет.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11929589_news5 (1)_5ea6b64562339.jpg"/>
          <p:cNvPicPr>
            <a:picLocks noChangeAspect="1"/>
          </p:cNvPicPr>
          <p:nvPr/>
        </p:nvPicPr>
        <p:blipFill>
          <a:blip r:embed="rId2" cstate="print">
            <a:lum bright="67000" contrast="-67000"/>
          </a:blip>
          <a:stretch>
            <a:fillRect/>
          </a:stretch>
        </p:blipFill>
        <p:spPr>
          <a:xfrm>
            <a:off x="0" y="1054608"/>
            <a:ext cx="9144000" cy="5803392"/>
          </a:xfrm>
          <a:prstGeom prst="rect">
            <a:avLst/>
          </a:prstGeom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51520" y="1052736"/>
            <a:ext cx="864096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Дистанционное обучение дает воспитанникам: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равные возможности для получения  образования;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возможность выбрать комфортное место и  время;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обеспечивает широкий доступ к электронным   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образовательным ресурсам.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11929589_news5 (1)_5ea6b64562339.jpg"/>
          <p:cNvPicPr>
            <a:picLocks noChangeAspect="1"/>
          </p:cNvPicPr>
          <p:nvPr/>
        </p:nvPicPr>
        <p:blipFill>
          <a:blip r:embed="rId2" cstate="print">
            <a:lum bright="67000" contrast="-67000"/>
          </a:blip>
          <a:stretch>
            <a:fillRect/>
          </a:stretch>
        </p:blipFill>
        <p:spPr>
          <a:xfrm>
            <a:off x="0" y="1054608"/>
            <a:ext cx="9144000" cy="5803392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/>
        </p:nvGraphicFramePr>
        <p:xfrm>
          <a:off x="179512" y="404664"/>
          <a:ext cx="8784976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639</Words>
  <Application>Microsoft Office PowerPoint</Application>
  <PresentationFormat>Экран (4:3)</PresentationFormat>
  <Paragraphs>135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85</cp:revision>
  <dcterms:created xsi:type="dcterms:W3CDTF">2020-12-22T05:31:00Z</dcterms:created>
  <dcterms:modified xsi:type="dcterms:W3CDTF">2021-03-29T07:59:06Z</dcterms:modified>
</cp:coreProperties>
</file>