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9" r:id="rId4"/>
    <p:sldId id="260" r:id="rId5"/>
    <p:sldId id="289" r:id="rId6"/>
    <p:sldId id="271" r:id="rId7"/>
    <p:sldId id="270" r:id="rId8"/>
    <p:sldId id="290" r:id="rId9"/>
    <p:sldId id="283" r:id="rId10"/>
    <p:sldId id="284" r:id="rId11"/>
    <p:sldId id="274" r:id="rId12"/>
    <p:sldId id="275" r:id="rId13"/>
    <p:sldId id="276" r:id="rId14"/>
    <p:sldId id="277" r:id="rId15"/>
    <p:sldId id="278" r:id="rId16"/>
    <p:sldId id="288" r:id="rId17"/>
    <p:sldId id="279" r:id="rId18"/>
    <p:sldId id="285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FDB1"/>
    <a:srgbClr val="FECEFE"/>
    <a:srgbClr val="00FFFF"/>
    <a:srgbClr val="0066CC"/>
    <a:srgbClr val="B7F7D5"/>
    <a:srgbClr val="FF5050"/>
    <a:srgbClr val="33CC33"/>
    <a:srgbClr val="FF0066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364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455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424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141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643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967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9242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12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823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281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2726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59D7633-28FF-429B-946E-D7C81803FC01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0EA7C9-8936-4599-9269-A2817B377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slide" Target="slide7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slide" Target="slide3.xml"/><Relationship Id="rId2" Type="http://schemas.openxmlformats.org/officeDocument/2006/relationships/image" Target="../media/image5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6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10" Type="http://schemas.openxmlformats.org/officeDocument/2006/relationships/slide" Target="slide7.xml"/><Relationship Id="rId4" Type="http://schemas.openxmlformats.org/officeDocument/2006/relationships/image" Target="../media/image20.gif"/><Relationship Id="rId9" Type="http://schemas.openxmlformats.org/officeDocument/2006/relationships/image" Target="../media/image2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116287"/>
            <a:ext cx="6694512" cy="769441"/>
          </a:xfrm>
          <a:solidFill>
            <a:schemeClr val="accent1"/>
          </a:solidFill>
          <a:ln>
            <a:solidFill>
              <a:schemeClr val="accent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 prstMaterial="softEdge"/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  <a:latin typeface="Bauhaus 93" pitchFamily="82" charset="0"/>
              </a:rPr>
              <a:t>Films</a:t>
            </a:r>
            <a:endParaRPr lang="ru-RU" b="1" dirty="0">
              <a:solidFill>
                <a:srgbClr val="0066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5085184"/>
            <a:ext cx="3744416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Составитель :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учитель первой категории ГБОУ СОШ № 62</a:t>
            </a:r>
          </a:p>
          <a:p>
            <a:pPr algn="ctr"/>
            <a:r>
              <a:rPr lang="ru-RU" sz="1600" b="1" dirty="0" smtClean="0">
                <a:solidFill>
                  <a:srgbClr val="0000FF"/>
                </a:solidFill>
              </a:rPr>
              <a:t>Ботева Елена Грациановна</a:t>
            </a:r>
          </a:p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999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-13487"/>
            <a:ext cx="7742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Listening and speaking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4316288" cy="5001419"/>
          </a:xfrm>
        </p:spPr>
        <p:txBody>
          <a:bodyPr/>
          <a:lstStyle/>
          <a:p>
            <a:r>
              <a:rPr lang="en-US" dirty="0"/>
              <a:t>Mary likes most types of films but </a:t>
            </a:r>
            <a:r>
              <a:rPr lang="en-US" dirty="0" smtClean="0"/>
              <a:t>especially </a:t>
            </a:r>
            <a:r>
              <a:rPr lang="en-US" u="sng" dirty="0" smtClean="0"/>
              <a:t>animation</a:t>
            </a:r>
            <a:r>
              <a:rPr lang="en-US" dirty="0" smtClean="0"/>
              <a:t> </a:t>
            </a:r>
            <a:r>
              <a:rPr lang="en-US" dirty="0"/>
              <a:t>because they’re </a:t>
            </a:r>
            <a:r>
              <a:rPr lang="en-US" u="sng" dirty="0"/>
              <a:t>funny</a:t>
            </a:r>
            <a:r>
              <a:rPr lang="en-US" dirty="0"/>
              <a:t> and </a:t>
            </a:r>
            <a:r>
              <a:rPr lang="en-US" dirty="0" smtClean="0"/>
              <a:t>have </a:t>
            </a:r>
            <a:r>
              <a:rPr lang="en-US" u="sng" dirty="0" smtClean="0"/>
              <a:t>amazing</a:t>
            </a:r>
            <a:r>
              <a:rPr lang="en-US" dirty="0" smtClean="0"/>
              <a:t> </a:t>
            </a:r>
            <a:r>
              <a:rPr lang="en-US" u="sng" dirty="0"/>
              <a:t>technology</a:t>
            </a:r>
            <a:r>
              <a:rPr lang="en-US" dirty="0"/>
              <a:t>.</a:t>
            </a:r>
          </a:p>
          <a:p>
            <a:r>
              <a:rPr lang="en-US" dirty="0"/>
              <a:t>She doesn’t like </a:t>
            </a:r>
            <a:r>
              <a:rPr lang="en-US" u="sng" dirty="0"/>
              <a:t>disaster</a:t>
            </a:r>
            <a:r>
              <a:rPr lang="en-US" dirty="0"/>
              <a:t> </a:t>
            </a:r>
            <a:r>
              <a:rPr lang="en-US" u="sng" dirty="0"/>
              <a:t>films</a:t>
            </a:r>
            <a:r>
              <a:rPr lang="en-US" dirty="0"/>
              <a:t> because </a:t>
            </a:r>
            <a:r>
              <a:rPr lang="en-US" dirty="0" smtClean="0"/>
              <a:t>she finds </a:t>
            </a:r>
            <a:r>
              <a:rPr lang="en-US" dirty="0"/>
              <a:t>them </a:t>
            </a:r>
            <a:r>
              <a:rPr lang="en-US" u="sng" dirty="0"/>
              <a:t>depressing</a:t>
            </a:r>
            <a:r>
              <a:rPr lang="en-US" dirty="0"/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244280" cy="5073427"/>
          </a:xfrm>
        </p:spPr>
        <p:txBody>
          <a:bodyPr/>
          <a:lstStyle/>
          <a:p>
            <a:r>
              <a:rPr lang="en-US" b="1" dirty="0"/>
              <a:t>I`m crazy about/I`m into ___________ films, because they are _________ and they have _________.</a:t>
            </a:r>
          </a:p>
          <a:p>
            <a:r>
              <a:rPr lang="en-US" b="1" dirty="0"/>
              <a:t>I dislike/can`t </a:t>
            </a:r>
            <a:r>
              <a:rPr lang="en-US" b="1" dirty="0" smtClean="0"/>
              <a:t>stand/hate </a:t>
            </a:r>
            <a:r>
              <a:rPr lang="en-US" b="1" dirty="0"/>
              <a:t>_______ because I find them _________ </a:t>
            </a:r>
            <a:r>
              <a:rPr lang="en-US" b="1" dirty="0" smtClean="0"/>
              <a:t>and ________ </a:t>
            </a:r>
            <a:r>
              <a:rPr lang="en-US" b="1" dirty="0"/>
              <a:t>.</a:t>
            </a:r>
            <a:endParaRPr lang="ru-RU" u="sng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3548" y="1988840"/>
            <a:ext cx="1584176" cy="43671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1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1303" y="2425558"/>
            <a:ext cx="936104" cy="43204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3548" y="2857606"/>
            <a:ext cx="1440160" cy="49938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2857606"/>
            <a:ext cx="1872208" cy="49938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3818881"/>
            <a:ext cx="2115847" cy="43204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653136"/>
            <a:ext cx="1872208" cy="50405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6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92280" y="5877272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Film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5949280"/>
            <a:ext cx="165618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adjectives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5877272"/>
            <a:ext cx="17281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Grammar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61304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sz="2800" dirty="0"/>
              <a:t>prefer + -</a:t>
            </a:r>
            <a:r>
              <a:rPr lang="en-US" sz="2800" dirty="0" err="1"/>
              <a:t>ing</a:t>
            </a:r>
            <a:r>
              <a:rPr lang="en-US" sz="2800" dirty="0"/>
              <a:t> form/noun + to + -</a:t>
            </a:r>
            <a:r>
              <a:rPr lang="en-US" sz="2800" dirty="0" err="1"/>
              <a:t>ing</a:t>
            </a:r>
            <a:r>
              <a:rPr lang="en-US" sz="2800" dirty="0"/>
              <a:t> </a:t>
            </a:r>
            <a:r>
              <a:rPr lang="en-US" sz="2800" dirty="0" smtClean="0"/>
              <a:t>form/noun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2800" b="1" u="sng" dirty="0">
                <a:solidFill>
                  <a:schemeClr val="accent1">
                    <a:lumMod val="50000"/>
                  </a:schemeClr>
                </a:solidFill>
              </a:rPr>
              <a:t>general preference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/>
          <a:lstStyle/>
          <a:p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prefer</a:t>
            </a:r>
            <a:r>
              <a:rPr lang="en-US" sz="3600" b="1" dirty="0" smtClean="0"/>
              <a:t> </a:t>
            </a:r>
            <a:r>
              <a:rPr lang="en-US" sz="3600" b="1" u="sng" dirty="0" smtClean="0"/>
              <a:t>watching</a:t>
            </a:r>
            <a:r>
              <a:rPr lang="en-US" sz="3600" b="1" dirty="0" smtClean="0"/>
              <a:t> </a:t>
            </a: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action films </a:t>
            </a:r>
            <a:r>
              <a:rPr lang="en-US" sz="3600" b="1" dirty="0" smtClean="0">
                <a:solidFill>
                  <a:srgbClr val="0000FF"/>
                </a:solidFill>
              </a:rPr>
              <a:t>to</a:t>
            </a:r>
            <a:r>
              <a:rPr lang="en-US" sz="3600" b="1" dirty="0" smtClean="0"/>
              <a:t> </a:t>
            </a:r>
            <a:r>
              <a:rPr lang="en-US" sz="3600" b="1" u="sng" dirty="0"/>
              <a:t>watching</a:t>
            </a:r>
            <a:r>
              <a:rPr lang="en-US" sz="3600" b="1" dirty="0"/>
              <a:t>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comedies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prefer</a:t>
            </a:r>
            <a:r>
              <a:rPr lang="en-US" sz="3600" b="1" dirty="0" smtClean="0"/>
              <a:t> </a:t>
            </a:r>
            <a:r>
              <a:rPr lang="en-US" sz="3600" b="1" u="sng" dirty="0" smtClean="0"/>
              <a:t>listening to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rock music </a:t>
            </a:r>
            <a:r>
              <a:rPr lang="en-US" sz="3600" b="1" dirty="0" smtClean="0">
                <a:solidFill>
                  <a:srgbClr val="0000FF"/>
                </a:solidFill>
              </a:rPr>
              <a:t>to</a:t>
            </a:r>
            <a:r>
              <a:rPr lang="en-US" sz="3600" b="1" dirty="0" smtClean="0"/>
              <a:t> </a:t>
            </a:r>
            <a:r>
              <a:rPr lang="en-US" sz="3600" b="1" u="sng" dirty="0" smtClean="0"/>
              <a:t>listening to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pop music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prefer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66"/>
                </a:solidFill>
              </a:rPr>
              <a:t>skiing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00FF"/>
                </a:solidFill>
              </a:rPr>
              <a:t>to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66"/>
                </a:solidFill>
              </a:rPr>
              <a:t>swimming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prefer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66"/>
                </a:solidFill>
              </a:rPr>
              <a:t>dancing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00FF"/>
                </a:solidFill>
              </a:rPr>
              <a:t>to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66"/>
                </a:solidFill>
              </a:rPr>
              <a:t>jogging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Speak about yourself!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0897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</a:t>
            </a:r>
            <a:r>
              <a:rPr lang="en-US" sz="2800" b="1" dirty="0" smtClean="0">
                <a:solidFill>
                  <a:srgbClr val="C00000"/>
                </a:solidFill>
              </a:rPr>
              <a:t>would </a:t>
            </a:r>
            <a:r>
              <a:rPr lang="en-US" sz="2800" b="1" dirty="0">
                <a:solidFill>
                  <a:srgbClr val="C00000"/>
                </a:solidFill>
              </a:rPr>
              <a:t>prefer + to </a:t>
            </a:r>
            <a:r>
              <a:rPr lang="en-US" sz="2800" dirty="0"/>
              <a:t>-</a:t>
            </a:r>
            <a:r>
              <a:rPr lang="en-US" sz="2800" dirty="0" err="1"/>
              <a:t>inf</a:t>
            </a:r>
            <a:r>
              <a:rPr lang="en-US" sz="2800" dirty="0"/>
              <a:t> + </a:t>
            </a:r>
            <a:r>
              <a:rPr lang="en-US" sz="2800" b="1" dirty="0">
                <a:solidFill>
                  <a:srgbClr val="C00000"/>
                </a:solidFill>
              </a:rPr>
              <a:t>(rather) than </a:t>
            </a:r>
            <a:r>
              <a:rPr lang="en-US" sz="2800" dirty="0"/>
              <a:t>+ </a:t>
            </a:r>
            <a:r>
              <a:rPr lang="en-US" sz="2800" b="1" dirty="0" err="1">
                <a:solidFill>
                  <a:srgbClr val="C00000"/>
                </a:solidFill>
              </a:rPr>
              <a:t>inf</a:t>
            </a:r>
            <a:r>
              <a:rPr lang="en-US" sz="2800" b="1" dirty="0">
                <a:solidFill>
                  <a:srgbClr val="C00000"/>
                </a:solidFill>
              </a:rPr>
              <a:t/>
            </a: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2800" b="1" dirty="0">
                <a:solidFill>
                  <a:srgbClr val="C00000"/>
                </a:solidFill>
              </a:rPr>
              <a:t>without to</a:t>
            </a:r>
            <a:r>
              <a:rPr lang="en-US" sz="2800" dirty="0"/>
              <a:t>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2800" b="1" u="sng" dirty="0" smtClean="0">
                <a:solidFill>
                  <a:schemeClr val="accent1">
                    <a:lumMod val="50000"/>
                  </a:schemeClr>
                </a:solidFill>
              </a:rPr>
              <a:t>specific preference)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7488832" cy="4824536"/>
          </a:xfrm>
        </p:spPr>
        <p:txBody>
          <a:bodyPr/>
          <a:lstStyle/>
          <a:p>
            <a:r>
              <a:rPr lang="en-US" b="1" dirty="0"/>
              <a:t>I</a:t>
            </a:r>
            <a:r>
              <a:rPr lang="en-US" b="1" dirty="0">
                <a:solidFill>
                  <a:srgbClr val="C00000"/>
                </a:solidFill>
              </a:rPr>
              <a:t>’d prefer </a:t>
            </a:r>
            <a:r>
              <a:rPr lang="en-US" b="1" dirty="0">
                <a:solidFill>
                  <a:srgbClr val="0000FF"/>
                </a:solidFill>
              </a:rPr>
              <a:t>to</a:t>
            </a:r>
            <a:r>
              <a:rPr lang="en-US" dirty="0"/>
              <a:t> </a:t>
            </a:r>
            <a:r>
              <a:rPr lang="en-US" u="sng" dirty="0"/>
              <a:t>watch a </a:t>
            </a:r>
            <a:r>
              <a:rPr lang="en-US" b="1" u="sng" dirty="0">
                <a:solidFill>
                  <a:srgbClr val="00B050"/>
                </a:solidFill>
              </a:rPr>
              <a:t>mystery</a:t>
            </a:r>
            <a:r>
              <a:rPr lang="en-US" b="1" u="sng" dirty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rather </a:t>
            </a:r>
            <a:r>
              <a:rPr lang="en-US" dirty="0" smtClean="0"/>
              <a:t>than </a:t>
            </a:r>
            <a:r>
              <a:rPr lang="en-US" u="sng" dirty="0" smtClean="0"/>
              <a:t>watch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b="1" dirty="0" smtClean="0">
                <a:solidFill>
                  <a:srgbClr val="00B050"/>
                </a:solidFill>
              </a:rPr>
              <a:t>western</a:t>
            </a:r>
            <a:r>
              <a:rPr lang="en-US" dirty="0" smtClean="0"/>
              <a:t>.</a:t>
            </a:r>
          </a:p>
          <a:p>
            <a:r>
              <a:rPr lang="en-US" b="1" dirty="0"/>
              <a:t>I</a:t>
            </a:r>
            <a:r>
              <a:rPr lang="en-US" b="1" dirty="0">
                <a:solidFill>
                  <a:srgbClr val="C00000"/>
                </a:solidFill>
              </a:rPr>
              <a:t>’d prefer</a:t>
            </a:r>
            <a:r>
              <a:rPr lang="en-US" dirty="0"/>
              <a:t> </a:t>
            </a:r>
            <a:r>
              <a:rPr lang="en-US" b="1" dirty="0">
                <a:solidFill>
                  <a:srgbClr val="0000FF"/>
                </a:solidFill>
              </a:rPr>
              <a:t>to</a:t>
            </a:r>
            <a:r>
              <a:rPr lang="en-US" dirty="0"/>
              <a:t> </a:t>
            </a:r>
            <a:r>
              <a:rPr lang="en-US" u="sng" dirty="0" smtClean="0"/>
              <a:t>go to the </a:t>
            </a:r>
            <a:r>
              <a:rPr lang="en-US" b="1" u="sng" dirty="0" smtClean="0">
                <a:solidFill>
                  <a:srgbClr val="00B050"/>
                </a:solidFill>
              </a:rPr>
              <a:t>cinema</a:t>
            </a:r>
            <a:r>
              <a:rPr lang="en-US" u="sng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rather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than</a:t>
            </a:r>
            <a:r>
              <a:rPr lang="en-US" dirty="0" smtClean="0"/>
              <a:t> </a:t>
            </a:r>
            <a:r>
              <a:rPr lang="en-US" u="sng" dirty="0" smtClean="0"/>
              <a:t>watch a film on TV</a:t>
            </a:r>
            <a:r>
              <a:rPr lang="en-US" dirty="0" smtClean="0"/>
              <a:t>.</a:t>
            </a:r>
          </a:p>
          <a:p>
            <a:r>
              <a:rPr lang="en-US" dirty="0"/>
              <a:t> </a:t>
            </a:r>
            <a:r>
              <a:rPr lang="en-US" b="1" dirty="0"/>
              <a:t>I</a:t>
            </a:r>
            <a:r>
              <a:rPr lang="en-US" b="1" dirty="0">
                <a:solidFill>
                  <a:srgbClr val="C00000"/>
                </a:solidFill>
              </a:rPr>
              <a:t>’d prefer </a:t>
            </a:r>
            <a:r>
              <a:rPr lang="en-US" b="1" dirty="0">
                <a:solidFill>
                  <a:srgbClr val="0000FF"/>
                </a:solidFill>
              </a:rPr>
              <a:t>to</a:t>
            </a:r>
            <a:r>
              <a:rPr lang="en-US" dirty="0"/>
              <a:t> </a:t>
            </a:r>
            <a:r>
              <a:rPr lang="en-US" u="sng" dirty="0" smtClean="0"/>
              <a:t>go to a </a:t>
            </a:r>
            <a:r>
              <a:rPr lang="en-US" b="1" u="sng" dirty="0" smtClean="0">
                <a:solidFill>
                  <a:srgbClr val="00B050"/>
                </a:solidFill>
              </a:rPr>
              <a:t>rock concert </a:t>
            </a:r>
            <a:r>
              <a:rPr lang="en-US" b="1" dirty="0" smtClean="0">
                <a:solidFill>
                  <a:srgbClr val="0000FF"/>
                </a:solidFill>
              </a:rPr>
              <a:t>rather than </a:t>
            </a:r>
            <a:r>
              <a:rPr lang="en-US" u="sng" dirty="0" smtClean="0"/>
              <a:t>go to the </a:t>
            </a:r>
            <a:r>
              <a:rPr lang="en-US" b="1" u="sng" dirty="0" smtClean="0">
                <a:solidFill>
                  <a:srgbClr val="00B050"/>
                </a:solidFill>
              </a:rPr>
              <a:t>night club</a:t>
            </a:r>
            <a:r>
              <a:rPr lang="en-US" u="sng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Speak about yourself.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040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12768" cy="1143000"/>
          </a:xfrm>
        </p:spPr>
        <p:txBody>
          <a:bodyPr/>
          <a:lstStyle/>
          <a:p>
            <a:r>
              <a:rPr lang="en-US" sz="2800" b="1" dirty="0">
                <a:solidFill>
                  <a:srgbClr val="C00000"/>
                </a:solidFill>
              </a:rPr>
              <a:t>would rather/sooner </a:t>
            </a:r>
            <a:r>
              <a:rPr lang="en-US" sz="2800" dirty="0"/>
              <a:t>+ </a:t>
            </a:r>
            <a:r>
              <a:rPr lang="en-US" sz="2800" b="1" dirty="0" err="1">
                <a:solidFill>
                  <a:srgbClr val="C00000"/>
                </a:solidFill>
              </a:rPr>
              <a:t>inf</a:t>
            </a:r>
            <a:r>
              <a:rPr lang="en-US" sz="2800" b="1" dirty="0">
                <a:solidFill>
                  <a:srgbClr val="C00000"/>
                </a:solidFill>
              </a:rPr>
              <a:t> without to </a:t>
            </a:r>
            <a:r>
              <a:rPr lang="en-US" sz="2800" dirty="0"/>
              <a:t>+ </a:t>
            </a:r>
            <a:r>
              <a:rPr lang="en-US" sz="2800" b="1" dirty="0">
                <a:solidFill>
                  <a:srgbClr val="C00000"/>
                </a:solidFill>
              </a:rPr>
              <a:t>than</a:t>
            </a:r>
            <a:r>
              <a:rPr lang="en-US" sz="2800" dirty="0"/>
              <a:t> + </a:t>
            </a:r>
            <a:r>
              <a:rPr lang="en-US" sz="2800" b="1" dirty="0" err="1" smtClean="0">
                <a:solidFill>
                  <a:srgbClr val="C00000"/>
                </a:solidFill>
              </a:rPr>
              <a:t>inf</a:t>
            </a:r>
            <a:r>
              <a:rPr lang="en-US" sz="2800" b="1" dirty="0" smtClean="0">
                <a:solidFill>
                  <a:srgbClr val="C00000"/>
                </a:solidFill>
              </a:rPr>
              <a:t> without </a:t>
            </a:r>
            <a:r>
              <a:rPr lang="en-US" sz="2800" b="1" dirty="0">
                <a:solidFill>
                  <a:srgbClr val="C00000"/>
                </a:solidFill>
              </a:rPr>
              <a:t>to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7488832" cy="4525963"/>
          </a:xfrm>
        </p:spPr>
        <p:txBody>
          <a:bodyPr/>
          <a:lstStyle/>
          <a:p>
            <a:r>
              <a:rPr lang="en-US" dirty="0"/>
              <a:t>I</a:t>
            </a:r>
            <a:r>
              <a:rPr lang="en-US" b="1" dirty="0">
                <a:solidFill>
                  <a:srgbClr val="C00000"/>
                </a:solidFill>
              </a:rPr>
              <a:t>’d rather/sooner </a:t>
            </a:r>
            <a:r>
              <a:rPr lang="en-US" u="sng" dirty="0"/>
              <a:t>go</a:t>
            </a:r>
            <a:r>
              <a:rPr lang="en-US" dirty="0"/>
              <a:t> </a:t>
            </a:r>
            <a:r>
              <a:rPr lang="en-US" b="1" dirty="0">
                <a:solidFill>
                  <a:srgbClr val="00B050"/>
                </a:solidFill>
              </a:rPr>
              <a:t>swimming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than</a:t>
            </a:r>
            <a:r>
              <a:rPr lang="en-US" dirty="0"/>
              <a:t> </a:t>
            </a:r>
            <a:r>
              <a:rPr lang="en-US" u="sng" dirty="0" smtClean="0"/>
              <a:t>play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basketball</a:t>
            </a:r>
            <a:r>
              <a:rPr lang="en-US" dirty="0" smtClean="0"/>
              <a:t>.</a:t>
            </a:r>
          </a:p>
          <a:p>
            <a:r>
              <a:rPr lang="en-US" dirty="0"/>
              <a:t>I</a:t>
            </a:r>
            <a:r>
              <a:rPr lang="en-US" b="1" dirty="0">
                <a:solidFill>
                  <a:srgbClr val="C00000"/>
                </a:solidFill>
              </a:rPr>
              <a:t>’d rather/sooner </a:t>
            </a:r>
            <a:r>
              <a:rPr lang="en-US" u="sng" dirty="0" smtClean="0"/>
              <a:t>watch</a:t>
            </a:r>
            <a:r>
              <a:rPr lang="en-US" dirty="0" smtClean="0"/>
              <a:t> a comedy </a:t>
            </a:r>
            <a:r>
              <a:rPr lang="en-US" b="1" dirty="0" smtClean="0">
                <a:solidFill>
                  <a:srgbClr val="C00000"/>
                </a:solidFill>
              </a:rPr>
              <a:t>than</a:t>
            </a:r>
            <a:r>
              <a:rPr lang="en-US" dirty="0" smtClean="0"/>
              <a:t> </a:t>
            </a:r>
            <a:r>
              <a:rPr lang="en-US" u="sng" dirty="0" smtClean="0"/>
              <a:t>watch</a:t>
            </a:r>
            <a:r>
              <a:rPr lang="en-US" dirty="0" smtClean="0"/>
              <a:t> a </a:t>
            </a:r>
            <a:r>
              <a:rPr lang="en-US" b="1" dirty="0" smtClean="0">
                <a:solidFill>
                  <a:srgbClr val="00B050"/>
                </a:solidFill>
              </a:rPr>
              <a:t>romance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</a:t>
            </a:r>
            <a:r>
              <a:rPr lang="en-US" b="1" dirty="0" smtClean="0">
                <a:solidFill>
                  <a:srgbClr val="C00000"/>
                </a:solidFill>
              </a:rPr>
              <a:t>`d rather/sooner </a:t>
            </a:r>
            <a:r>
              <a:rPr lang="en-US" u="sng" dirty="0" smtClean="0"/>
              <a:t>listen </a:t>
            </a:r>
            <a:r>
              <a:rPr lang="en-US" dirty="0" smtClean="0"/>
              <a:t>to</a:t>
            </a:r>
            <a:r>
              <a:rPr lang="en-US" b="1" dirty="0" smtClean="0">
                <a:solidFill>
                  <a:srgbClr val="00B050"/>
                </a:solidFill>
              </a:rPr>
              <a:t> rock </a:t>
            </a:r>
            <a:r>
              <a:rPr lang="en-US" b="1" dirty="0" smtClean="0">
                <a:solidFill>
                  <a:srgbClr val="C00000"/>
                </a:solidFill>
              </a:rPr>
              <a:t>than</a:t>
            </a:r>
            <a:r>
              <a:rPr lang="en-US" dirty="0" smtClean="0"/>
              <a:t> </a:t>
            </a:r>
            <a:r>
              <a:rPr lang="en-US" u="sng" dirty="0" smtClean="0"/>
              <a:t>dance</a:t>
            </a:r>
            <a:r>
              <a:rPr lang="en-US" dirty="0" smtClean="0"/>
              <a:t> to </a:t>
            </a:r>
            <a:r>
              <a:rPr lang="en-US" b="1" dirty="0" smtClean="0">
                <a:solidFill>
                  <a:srgbClr val="00B050"/>
                </a:solidFill>
              </a:rPr>
              <a:t>pop</a:t>
            </a:r>
            <a:r>
              <a:rPr lang="en-US" dirty="0" smtClean="0"/>
              <a:t>.</a:t>
            </a:r>
          </a:p>
          <a:p>
            <a:r>
              <a:rPr lang="en-US" dirty="0" smtClean="0"/>
              <a:t>Speak about yourself.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747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6707088" cy="1368152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0066"/>
                </a:solidFill>
              </a:rPr>
              <a:t>comedy </a:t>
            </a:r>
            <a:r>
              <a:rPr lang="en-US" sz="2800" b="1" dirty="0">
                <a:solidFill>
                  <a:srgbClr val="FF0066"/>
                </a:solidFill>
              </a:rPr>
              <a:t>• action • western • science </a:t>
            </a:r>
            <a:r>
              <a:rPr lang="en-US" sz="2800" b="1" dirty="0" smtClean="0">
                <a:solidFill>
                  <a:srgbClr val="FF0066"/>
                </a:solidFill>
              </a:rPr>
              <a:t>fiction• </a:t>
            </a:r>
            <a:r>
              <a:rPr lang="en-US" sz="2800" b="1" dirty="0">
                <a:solidFill>
                  <a:srgbClr val="FF0066"/>
                </a:solidFill>
              </a:rPr>
              <a:t>mystery • adventure • romance • crime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7499176" cy="4281339"/>
          </a:xfrm>
        </p:spPr>
        <p:txBody>
          <a:bodyPr/>
          <a:lstStyle/>
          <a:p>
            <a:r>
              <a:rPr lang="en-US" u="sng" dirty="0" smtClean="0"/>
              <a:t>Make up a dialogue</a:t>
            </a:r>
          </a:p>
          <a:p>
            <a:r>
              <a:rPr lang="en-US" dirty="0" smtClean="0"/>
              <a:t>A :Do </a:t>
            </a:r>
            <a:r>
              <a:rPr lang="en-US" dirty="0"/>
              <a:t>you like</a:t>
            </a:r>
            <a:r>
              <a:rPr lang="en-US" b="1" dirty="0">
                <a:solidFill>
                  <a:srgbClr val="FF0066"/>
                </a:solidFill>
              </a:rPr>
              <a:t> comedies</a:t>
            </a:r>
            <a:r>
              <a:rPr lang="en-US" dirty="0"/>
              <a:t>?</a:t>
            </a:r>
          </a:p>
          <a:p>
            <a:r>
              <a:rPr lang="en-US" dirty="0"/>
              <a:t>B: Not really. I </a:t>
            </a:r>
            <a:r>
              <a:rPr lang="en-US" u="sng" dirty="0"/>
              <a:t>prefer</a:t>
            </a:r>
            <a:r>
              <a:rPr lang="en-US" dirty="0"/>
              <a:t> </a:t>
            </a:r>
            <a:r>
              <a:rPr lang="en-US" b="1" dirty="0">
                <a:solidFill>
                  <a:srgbClr val="FF0066"/>
                </a:solidFill>
              </a:rPr>
              <a:t>action films </a:t>
            </a:r>
            <a:r>
              <a:rPr lang="en-US" dirty="0"/>
              <a:t>to </a:t>
            </a:r>
            <a:r>
              <a:rPr lang="en-US" b="1" dirty="0">
                <a:solidFill>
                  <a:srgbClr val="FF0066"/>
                </a:solidFill>
              </a:rPr>
              <a:t>comedies</a:t>
            </a:r>
            <a:r>
              <a:rPr lang="en-US" dirty="0"/>
              <a:t>.</a:t>
            </a:r>
          </a:p>
          <a:p>
            <a:r>
              <a:rPr lang="en-US" dirty="0"/>
              <a:t>A: How about a </a:t>
            </a:r>
            <a:r>
              <a:rPr lang="en-US" b="1" dirty="0">
                <a:solidFill>
                  <a:srgbClr val="FF0066"/>
                </a:solidFill>
              </a:rPr>
              <a:t>western</a:t>
            </a:r>
            <a:r>
              <a:rPr lang="en-US" dirty="0"/>
              <a:t> </a:t>
            </a:r>
            <a:r>
              <a:rPr lang="en-US" u="sng" dirty="0"/>
              <a:t>tonight</a:t>
            </a:r>
            <a:r>
              <a:rPr lang="en-US" dirty="0"/>
              <a:t>?</a:t>
            </a:r>
          </a:p>
          <a:p>
            <a:r>
              <a:rPr lang="en-US" dirty="0"/>
              <a:t>B: I</a:t>
            </a:r>
            <a:r>
              <a:rPr lang="en-US" u="sng" dirty="0"/>
              <a:t>’d prefer </a:t>
            </a:r>
            <a:r>
              <a:rPr lang="en-US" dirty="0"/>
              <a:t>to watch a </a:t>
            </a:r>
            <a:r>
              <a:rPr lang="en-US" b="1" dirty="0">
                <a:solidFill>
                  <a:srgbClr val="FF0066"/>
                </a:solidFill>
              </a:rPr>
              <a:t>mystery</a:t>
            </a:r>
            <a:r>
              <a:rPr lang="en-US" dirty="0"/>
              <a:t> rather </a:t>
            </a:r>
            <a:r>
              <a:rPr lang="en-US" dirty="0" smtClean="0"/>
              <a:t>than watch </a:t>
            </a:r>
            <a:r>
              <a:rPr lang="en-US" dirty="0"/>
              <a:t>a </a:t>
            </a:r>
            <a:r>
              <a:rPr lang="en-US" b="1" dirty="0">
                <a:solidFill>
                  <a:srgbClr val="FF0066"/>
                </a:solidFill>
              </a:rPr>
              <a:t>western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91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66"/>
                </a:solidFill>
              </a:rPr>
              <a:t>prefer</a:t>
            </a:r>
            <a:r>
              <a:rPr lang="en-US" sz="3200" b="1" dirty="0" smtClean="0">
                <a:solidFill>
                  <a:srgbClr val="0000FF"/>
                </a:solidFill>
              </a:rPr>
              <a:t>/ would prefer/ </a:t>
            </a:r>
            <a:r>
              <a:rPr lang="en-US" sz="3200" b="1" dirty="0" smtClean="0">
                <a:solidFill>
                  <a:srgbClr val="6600CC"/>
                </a:solidFill>
              </a:rPr>
              <a:t>would rather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568952" cy="5760640"/>
          </a:xfrm>
        </p:spPr>
        <p:txBody>
          <a:bodyPr/>
          <a:lstStyle/>
          <a:p>
            <a:r>
              <a:rPr lang="ru-RU" dirty="0" smtClean="0"/>
              <a:t>1.</a:t>
            </a:r>
            <a:r>
              <a:rPr lang="en-US" dirty="0" smtClean="0"/>
              <a:t>Kate </a:t>
            </a:r>
            <a:r>
              <a:rPr lang="en-US" dirty="0"/>
              <a:t>would rather</a:t>
            </a:r>
            <a:r>
              <a:rPr lang="en-US" dirty="0" smtClean="0"/>
              <a:t>/ would </a:t>
            </a:r>
            <a:r>
              <a:rPr lang="en-US" dirty="0"/>
              <a:t>prefer to </a:t>
            </a:r>
            <a:r>
              <a:rPr lang="en-US" dirty="0" smtClean="0"/>
              <a:t>take painting </a:t>
            </a:r>
            <a:r>
              <a:rPr lang="en-US" dirty="0"/>
              <a:t>classes than learn how to </a:t>
            </a:r>
            <a:r>
              <a:rPr lang="en-US" dirty="0" smtClean="0"/>
              <a:t>swim.</a:t>
            </a:r>
          </a:p>
          <a:p>
            <a:r>
              <a:rPr lang="ru-RU" dirty="0" smtClean="0"/>
              <a:t>2.</a:t>
            </a:r>
            <a:r>
              <a:rPr lang="en-US" dirty="0" smtClean="0"/>
              <a:t>Olga prefers /</a:t>
            </a:r>
            <a:r>
              <a:rPr lang="en-US" dirty="0"/>
              <a:t>would rather going to the </a:t>
            </a:r>
            <a:r>
              <a:rPr lang="en-US" dirty="0" smtClean="0"/>
              <a:t>gallery on </a:t>
            </a:r>
            <a:r>
              <a:rPr lang="en-US" dirty="0"/>
              <a:t>a weekday, when it’s not so crowded</a:t>
            </a:r>
            <a:r>
              <a:rPr lang="en-US" dirty="0" smtClean="0"/>
              <a:t>.</a:t>
            </a:r>
          </a:p>
          <a:p>
            <a:r>
              <a:rPr lang="ru-RU" dirty="0" smtClean="0"/>
              <a:t>3.</a:t>
            </a:r>
            <a:r>
              <a:rPr lang="en-US" dirty="0" smtClean="0"/>
              <a:t>We </a:t>
            </a:r>
            <a:r>
              <a:rPr lang="en-US" dirty="0"/>
              <a:t>would prefer</a:t>
            </a:r>
            <a:r>
              <a:rPr lang="en-US" dirty="0" smtClean="0"/>
              <a:t>/ would </a:t>
            </a:r>
            <a:r>
              <a:rPr lang="en-US" dirty="0"/>
              <a:t>rather go to a </a:t>
            </a:r>
            <a:r>
              <a:rPr lang="en-US" dirty="0" smtClean="0"/>
              <a:t>rock concert </a:t>
            </a:r>
            <a:r>
              <a:rPr lang="en-US" dirty="0"/>
              <a:t>than go to a </a:t>
            </a:r>
            <a:r>
              <a:rPr lang="en-US" dirty="0" smtClean="0"/>
              <a:t>classical music </a:t>
            </a:r>
            <a:r>
              <a:rPr lang="en-US" dirty="0"/>
              <a:t>concert</a:t>
            </a:r>
            <a:r>
              <a:rPr lang="en-US" dirty="0" smtClean="0"/>
              <a:t>.</a:t>
            </a:r>
          </a:p>
          <a:p>
            <a:r>
              <a:rPr lang="ru-RU" dirty="0" smtClean="0"/>
              <a:t>4.</a:t>
            </a:r>
            <a:r>
              <a:rPr lang="en-US" dirty="0" smtClean="0"/>
              <a:t>Kate would sooner /would prefer </a:t>
            </a:r>
            <a:r>
              <a:rPr lang="en-US" dirty="0"/>
              <a:t>see </a:t>
            </a:r>
            <a:r>
              <a:rPr lang="en-US" dirty="0" smtClean="0"/>
              <a:t>an action film </a:t>
            </a:r>
            <a:r>
              <a:rPr lang="en-US" dirty="0"/>
              <a:t>than a </a:t>
            </a:r>
            <a:r>
              <a:rPr lang="en-US" dirty="0" smtClean="0"/>
              <a:t>horror.</a:t>
            </a:r>
          </a:p>
          <a:p>
            <a:r>
              <a:rPr lang="ru-RU" dirty="0" smtClean="0"/>
              <a:t>5.</a:t>
            </a:r>
            <a:r>
              <a:rPr lang="en-US" dirty="0" smtClean="0"/>
              <a:t>John prefers /would sooner staying at home to watching TV.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836712"/>
            <a:ext cx="237626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1916832"/>
            <a:ext cx="24482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501008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63988" y="4581128"/>
            <a:ext cx="24122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558924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885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264696" cy="634082"/>
          </a:xfrm>
        </p:spPr>
        <p:txBody>
          <a:bodyPr/>
          <a:lstStyle/>
          <a:p>
            <a:r>
              <a:rPr lang="en-US" dirty="0" smtClean="0"/>
              <a:t>Workbook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980728"/>
            <a:ext cx="3236168" cy="5400600"/>
          </a:xfrm>
        </p:spPr>
        <p:txBody>
          <a:bodyPr/>
          <a:lstStyle/>
          <a:p>
            <a:r>
              <a:rPr lang="en-US" dirty="0" smtClean="0"/>
              <a:t>M 5 d, ex.4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1 </a:t>
            </a:r>
            <a:r>
              <a:rPr lang="en-US" b="1" dirty="0">
                <a:solidFill>
                  <a:srgbClr val="0000FF"/>
                </a:solidFill>
              </a:rPr>
              <a:t>I’d rather 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2 </a:t>
            </a:r>
            <a:r>
              <a:rPr lang="en-US" b="1" dirty="0">
                <a:solidFill>
                  <a:srgbClr val="0000FF"/>
                </a:solidFill>
              </a:rPr>
              <a:t>I prefer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3 </a:t>
            </a:r>
            <a:r>
              <a:rPr lang="en-US" b="1" dirty="0">
                <a:solidFill>
                  <a:srgbClr val="0000FF"/>
                </a:solidFill>
              </a:rPr>
              <a:t>sooner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4 </a:t>
            </a:r>
            <a:r>
              <a:rPr lang="en-US" b="1" dirty="0">
                <a:solidFill>
                  <a:srgbClr val="0000FF"/>
                </a:solidFill>
              </a:rPr>
              <a:t>rather than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472608"/>
          </a:xfrm>
        </p:spPr>
        <p:txBody>
          <a:bodyPr/>
          <a:lstStyle/>
          <a:p>
            <a:r>
              <a:rPr lang="en-US" dirty="0" smtClean="0"/>
              <a:t>M 5 i,ex.5</a:t>
            </a:r>
          </a:p>
          <a:p>
            <a:r>
              <a:rPr lang="en-US" dirty="0" smtClean="0"/>
              <a:t>2 </a:t>
            </a:r>
            <a:r>
              <a:rPr lang="en-US" dirty="0">
                <a:solidFill>
                  <a:srgbClr val="0000FF"/>
                </a:solidFill>
              </a:rPr>
              <a:t>seeing</a:t>
            </a:r>
            <a:r>
              <a:rPr lang="en-US" dirty="0"/>
              <a:t> ➝ </a:t>
            </a:r>
            <a:r>
              <a:rPr lang="en-US" dirty="0">
                <a:solidFill>
                  <a:srgbClr val="FF0000"/>
                </a:solidFill>
              </a:rPr>
              <a:t>see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3 </a:t>
            </a:r>
            <a:r>
              <a:rPr lang="en-US" dirty="0">
                <a:solidFill>
                  <a:srgbClr val="0000FF"/>
                </a:solidFill>
              </a:rPr>
              <a:t>from</a:t>
            </a:r>
            <a:r>
              <a:rPr lang="en-US" dirty="0"/>
              <a:t> ➝ </a:t>
            </a:r>
            <a:r>
              <a:rPr lang="en-US" dirty="0">
                <a:solidFill>
                  <a:srgbClr val="FF0000"/>
                </a:solidFill>
              </a:rPr>
              <a:t>to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4 </a:t>
            </a:r>
            <a:r>
              <a:rPr lang="en-US" dirty="0">
                <a:solidFill>
                  <a:srgbClr val="0000FF"/>
                </a:solidFill>
              </a:rPr>
              <a:t>watching</a:t>
            </a:r>
            <a:r>
              <a:rPr lang="en-US" dirty="0"/>
              <a:t> ➝ </a:t>
            </a:r>
            <a:r>
              <a:rPr lang="en-US" dirty="0">
                <a:solidFill>
                  <a:srgbClr val="FF0000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watch</a:t>
            </a:r>
          </a:p>
          <a:p>
            <a:r>
              <a:rPr lang="en-US" dirty="0"/>
              <a:t>5 </a:t>
            </a:r>
            <a:r>
              <a:rPr lang="en-US" dirty="0">
                <a:solidFill>
                  <a:srgbClr val="0000FF"/>
                </a:solidFill>
              </a:rPr>
              <a:t>listen</a:t>
            </a:r>
            <a:r>
              <a:rPr lang="en-US" dirty="0"/>
              <a:t> ➝ </a:t>
            </a:r>
            <a:r>
              <a:rPr lang="en-US" dirty="0">
                <a:solidFill>
                  <a:srgbClr val="FF0000"/>
                </a:solidFill>
              </a:rPr>
              <a:t>listening</a:t>
            </a:r>
          </a:p>
          <a:p>
            <a:r>
              <a:rPr lang="en-US" dirty="0"/>
              <a:t>6 </a:t>
            </a:r>
            <a:r>
              <a:rPr lang="en-US" dirty="0">
                <a:solidFill>
                  <a:srgbClr val="0000FF"/>
                </a:solidFill>
              </a:rPr>
              <a:t>to wait </a:t>
            </a:r>
            <a:r>
              <a:rPr lang="en-US" dirty="0"/>
              <a:t>➝ </a:t>
            </a:r>
            <a:r>
              <a:rPr lang="en-US" dirty="0">
                <a:solidFill>
                  <a:srgbClr val="FF0000"/>
                </a:solidFill>
              </a:rPr>
              <a:t>wait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16632"/>
            <a:ext cx="7704856" cy="6336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</a:rPr>
              <a:t>I </a:t>
            </a:r>
            <a:r>
              <a:rPr lang="en-US" sz="2800" b="1" dirty="0" smtClean="0">
                <a:solidFill>
                  <a:srgbClr val="FF0000"/>
                </a:solidFill>
              </a:rPr>
              <a:t>would rather / prefer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watch a comedy </a:t>
            </a:r>
            <a:r>
              <a:rPr lang="en-US" sz="2800" b="1" u="sng" dirty="0">
                <a:solidFill>
                  <a:schemeClr val="tx1"/>
                </a:solidFill>
              </a:rPr>
              <a:t>than</a:t>
            </a:r>
            <a:r>
              <a:rPr lang="en-US" sz="2800" b="1" dirty="0">
                <a:solidFill>
                  <a:schemeClr val="tx1"/>
                </a:solidFill>
              </a:rPr>
              <a:t> watch </a:t>
            </a:r>
            <a:r>
              <a:rPr lang="en-US" sz="2800" b="1" dirty="0" smtClean="0">
                <a:solidFill>
                  <a:schemeClr val="tx1"/>
                </a:solidFill>
              </a:rPr>
              <a:t>a romance.</a:t>
            </a: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</a:rPr>
              <a:t>I </a:t>
            </a:r>
            <a:r>
              <a:rPr lang="en-US" sz="2800" b="1" dirty="0" smtClean="0">
                <a:solidFill>
                  <a:srgbClr val="FF0000"/>
                </a:solidFill>
              </a:rPr>
              <a:t>would prefer / rather</a:t>
            </a:r>
            <a:r>
              <a:rPr lang="en-US" sz="2800" b="1" dirty="0" smtClean="0">
                <a:solidFill>
                  <a:schemeClr val="tx1"/>
                </a:solidFill>
              </a:rPr>
              <a:t> to </a:t>
            </a:r>
            <a:r>
              <a:rPr lang="en-US" sz="2800" b="1" dirty="0">
                <a:solidFill>
                  <a:schemeClr val="tx1"/>
                </a:solidFill>
              </a:rPr>
              <a:t>go </a:t>
            </a:r>
            <a:r>
              <a:rPr lang="en-US" sz="2800" b="1" dirty="0" smtClean="0">
                <a:solidFill>
                  <a:schemeClr val="tx1"/>
                </a:solidFill>
              </a:rPr>
              <a:t>swimming </a:t>
            </a:r>
            <a:r>
              <a:rPr lang="en-US" sz="2800" b="1" u="sng" dirty="0" smtClean="0">
                <a:solidFill>
                  <a:schemeClr val="tx1"/>
                </a:solidFill>
              </a:rPr>
              <a:t>rather </a:t>
            </a:r>
            <a:r>
              <a:rPr lang="en-US" sz="2800" b="1" u="sng" dirty="0">
                <a:solidFill>
                  <a:schemeClr val="tx1"/>
                </a:solidFill>
              </a:rPr>
              <a:t>than </a:t>
            </a:r>
            <a:r>
              <a:rPr lang="en-US" sz="2800" b="1" dirty="0">
                <a:solidFill>
                  <a:schemeClr val="tx1"/>
                </a:solidFill>
              </a:rPr>
              <a:t>play basketball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</a:rPr>
              <a:t>I </a:t>
            </a:r>
            <a:r>
              <a:rPr lang="en-US" sz="2800" b="1" dirty="0" smtClean="0">
                <a:solidFill>
                  <a:srgbClr val="FF0000"/>
                </a:solidFill>
              </a:rPr>
              <a:t>prefer /would rather</a:t>
            </a:r>
            <a:r>
              <a:rPr lang="en-US" sz="2800" b="1" dirty="0" smtClean="0">
                <a:solidFill>
                  <a:schemeClr val="tx1"/>
                </a:solidFill>
              </a:rPr>
              <a:t> listening </a:t>
            </a:r>
            <a:r>
              <a:rPr lang="en-US" sz="2800" b="1" dirty="0">
                <a:solidFill>
                  <a:schemeClr val="tx1"/>
                </a:solidFill>
              </a:rPr>
              <a:t>to rock </a:t>
            </a:r>
            <a:r>
              <a:rPr lang="en-US" sz="2800" b="1" u="sng" dirty="0" smtClean="0">
                <a:solidFill>
                  <a:schemeClr val="tx1"/>
                </a:solidFill>
              </a:rPr>
              <a:t>to</a:t>
            </a:r>
            <a:r>
              <a:rPr lang="en-US" sz="2800" b="1" dirty="0" smtClean="0">
                <a:solidFill>
                  <a:schemeClr val="tx1"/>
                </a:solidFill>
              </a:rPr>
              <a:t> dancing </a:t>
            </a:r>
            <a:r>
              <a:rPr lang="en-US" sz="2800" b="1" dirty="0">
                <a:solidFill>
                  <a:schemeClr val="tx1"/>
                </a:solidFill>
              </a:rPr>
              <a:t>to pop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r>
              <a:rPr lang="en-US" sz="2800" b="1" dirty="0">
                <a:solidFill>
                  <a:schemeClr val="tx1"/>
                </a:solidFill>
              </a:rPr>
              <a:t>I </a:t>
            </a:r>
            <a:r>
              <a:rPr lang="en-US" sz="2800" b="1" dirty="0" smtClean="0">
                <a:solidFill>
                  <a:srgbClr val="FF0000"/>
                </a:solidFill>
              </a:rPr>
              <a:t>prefer /would sooner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watching action films to watching comedies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</a:rPr>
              <a:t>I </a:t>
            </a:r>
            <a:r>
              <a:rPr lang="en-US" sz="2800" b="1" dirty="0" smtClean="0">
                <a:solidFill>
                  <a:srgbClr val="FF0000"/>
                </a:solidFill>
              </a:rPr>
              <a:t>would rather / would </a:t>
            </a:r>
            <a:r>
              <a:rPr lang="en-US" sz="2800" b="1" dirty="0">
                <a:solidFill>
                  <a:srgbClr val="FF0000"/>
                </a:solidFill>
              </a:rPr>
              <a:t>prefer </a:t>
            </a:r>
            <a:r>
              <a:rPr lang="en-US" sz="2800" b="1" dirty="0">
                <a:solidFill>
                  <a:schemeClr val="tx1"/>
                </a:solidFill>
              </a:rPr>
              <a:t>to go to a rock concert </a:t>
            </a:r>
            <a:r>
              <a:rPr lang="en-US" sz="2800" b="1" u="sng" dirty="0">
                <a:solidFill>
                  <a:schemeClr val="tx1"/>
                </a:solidFill>
              </a:rPr>
              <a:t>rather than </a:t>
            </a:r>
            <a:r>
              <a:rPr lang="en-US" sz="2800" b="1" dirty="0">
                <a:solidFill>
                  <a:schemeClr val="tx1"/>
                </a:solidFill>
              </a:rPr>
              <a:t>go to the night club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lnSpc>
                <a:spcPts val="336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1"/>
                </a:solidFill>
              </a:rPr>
              <a:t>I </a:t>
            </a:r>
            <a:r>
              <a:rPr lang="en-US" sz="2800" b="1" dirty="0" smtClean="0">
                <a:solidFill>
                  <a:srgbClr val="FF0000"/>
                </a:solidFill>
              </a:rPr>
              <a:t>would prefer/ would sooner</a:t>
            </a:r>
            <a:r>
              <a:rPr lang="en-US" sz="2800" b="1" dirty="0" smtClean="0">
                <a:solidFill>
                  <a:schemeClr val="tx1"/>
                </a:solidFill>
              </a:rPr>
              <a:t> go </a:t>
            </a:r>
            <a:r>
              <a:rPr lang="en-US" sz="2800" b="1" dirty="0">
                <a:solidFill>
                  <a:schemeClr val="tx1"/>
                </a:solidFill>
              </a:rPr>
              <a:t>to the cinema </a:t>
            </a:r>
            <a:r>
              <a:rPr lang="en-US" sz="2800" b="1" u="sng" dirty="0" smtClean="0">
                <a:solidFill>
                  <a:schemeClr val="tx1"/>
                </a:solidFill>
              </a:rPr>
              <a:t>than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watch a film on TV.</a:t>
            </a: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sz="2400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88640"/>
            <a:ext cx="122413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90252" y="1124744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38124" y="1988840"/>
            <a:ext cx="23042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38124" y="2852936"/>
            <a:ext cx="246998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32361" y="3645024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60970" y="5013176"/>
            <a:ext cx="2319045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188640"/>
            <a:ext cx="648072" cy="28083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-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</a:t>
            </a:r>
          </a:p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6021288"/>
            <a:ext cx="13681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noaction"/>
              </a:rPr>
              <a:t>Idioms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711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7524328" cy="68436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  <a:solidFill>
            <a:schemeClr val="accent1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uhaus 93" pitchFamily="82" charset="0"/>
              </a:rPr>
              <a:t>Film review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80728"/>
            <a:ext cx="2808312" cy="51845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r>
              <a:rPr lang="en-US" sz="2800" b="1" dirty="0" smtClean="0">
                <a:solidFill>
                  <a:srgbClr val="FF0066"/>
                </a:solidFill>
              </a:rPr>
              <a:t>Nouns: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plot/ storyline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scenery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acting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cast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graphics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stunts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costumes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set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box office</a:t>
            </a:r>
          </a:p>
          <a:p>
            <a:r>
              <a:rPr lang="en-US" sz="2800" b="1" dirty="0" smtClean="0">
                <a:solidFill>
                  <a:srgbClr val="FF0066"/>
                </a:solidFill>
              </a:rPr>
              <a:t>twist </a:t>
            </a: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en-US" sz="2800" b="1" dirty="0" smtClean="0">
              <a:solidFill>
                <a:srgbClr val="FF0066"/>
              </a:solidFill>
            </a:endParaRPr>
          </a:p>
          <a:p>
            <a:endParaRPr lang="en-US" sz="2800" b="1" dirty="0">
              <a:solidFill>
                <a:srgbClr val="FF0066"/>
              </a:solidFill>
            </a:endParaRPr>
          </a:p>
          <a:p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836712"/>
            <a:ext cx="2664296" cy="5328592"/>
          </a:xfrm>
          <a:prstGeom prst="rect">
            <a:avLst/>
          </a:prstGeom>
          <a:solidFill>
            <a:srgbClr val="84D7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low-budget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all-star</a:t>
            </a:r>
          </a:p>
          <a:p>
            <a:pPr algn="ctr"/>
            <a:r>
              <a:rPr lang="en-US" sz="2800" b="1" dirty="0">
                <a:solidFill>
                  <a:srgbClr val="0000FF"/>
                </a:solidFill>
              </a:rPr>
              <a:t>action-packed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Predictable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Unpredictable</a:t>
            </a:r>
          </a:p>
          <a:p>
            <a:pPr algn="ctr"/>
            <a:r>
              <a:rPr lang="en-US" sz="2800" b="1" dirty="0">
                <a:solidFill>
                  <a:srgbClr val="0000FF"/>
                </a:solidFill>
              </a:rPr>
              <a:t>fast-paced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b="1" dirty="0">
                <a:solidFill>
                  <a:srgbClr val="0000FF"/>
                </a:solidFill>
              </a:rPr>
              <a:t>slow-paced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b="1" dirty="0">
                <a:solidFill>
                  <a:srgbClr val="0000FF"/>
                </a:solidFill>
              </a:rPr>
              <a:t>unexpected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endParaRPr lang="en-US" sz="2800" b="1" dirty="0">
              <a:solidFill>
                <a:srgbClr val="0000FF"/>
              </a:solidFill>
            </a:endParaRPr>
          </a:p>
          <a:p>
            <a:pPr algn="ctr"/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836712"/>
            <a:ext cx="2376264" cy="53285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C3300"/>
                </a:solidFill>
              </a:rPr>
              <a:t>1.action-packed</a:t>
            </a:r>
            <a:endParaRPr lang="en-US" sz="2400" b="1" dirty="0">
              <a:solidFill>
                <a:srgbClr val="CC3300"/>
              </a:solidFill>
            </a:endParaRP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2 starring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3 plot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4 set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5 acting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6 cast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7 special effects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8 stunts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9 costumes</a:t>
            </a:r>
          </a:p>
          <a:p>
            <a:pPr algn="ctr"/>
            <a:r>
              <a:rPr lang="en-US" sz="2400" b="1" dirty="0">
                <a:solidFill>
                  <a:srgbClr val="CC3300"/>
                </a:solidFill>
              </a:rPr>
              <a:t>10 box office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5877272"/>
            <a:ext cx="396044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Translation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9524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en-US" sz="2000" b="1" dirty="0" smtClean="0">
                <a:latin typeface="Bauhaus 93" pitchFamily="82" charset="0"/>
              </a:rPr>
              <a:t>Translate from Russian into English.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400600"/>
          </a:xfrm>
        </p:spPr>
        <p:txBody>
          <a:bodyPr/>
          <a:lstStyle/>
          <a:p>
            <a:r>
              <a:rPr lang="ru-RU" sz="2800" dirty="0" smtClean="0"/>
              <a:t>Это изумительная комедия с звездным составом исполнителей.</a:t>
            </a:r>
            <a:endParaRPr lang="en-US" sz="2800" dirty="0" smtClean="0"/>
          </a:p>
          <a:p>
            <a:r>
              <a:rPr lang="ru-RU" sz="2800" dirty="0" smtClean="0"/>
              <a:t>Сюжет фильма интригующий и непредсказуемый.</a:t>
            </a:r>
            <a:endParaRPr lang="en-US" sz="2800" dirty="0" smtClean="0"/>
          </a:p>
          <a:p>
            <a:r>
              <a:rPr lang="en-US" sz="2800" dirty="0" smtClean="0"/>
              <a:t>“</a:t>
            </a:r>
            <a:r>
              <a:rPr lang="ru-RU" sz="2800" dirty="0" err="1" smtClean="0"/>
              <a:t>Аватар</a:t>
            </a:r>
            <a:r>
              <a:rPr lang="en-US" sz="2800" dirty="0" smtClean="0"/>
              <a:t>”</a:t>
            </a:r>
            <a:r>
              <a:rPr lang="ru-RU" sz="2800" dirty="0" smtClean="0"/>
              <a:t> имел хорошие кассовые сборы в 2009.</a:t>
            </a:r>
            <a:endParaRPr lang="en-US" sz="2800" dirty="0" smtClean="0"/>
          </a:p>
          <a:p>
            <a:r>
              <a:rPr lang="ru-RU" sz="2800" dirty="0" smtClean="0"/>
              <a:t>Этот фильм полон неожиданных поворотов событий.</a:t>
            </a:r>
            <a:endParaRPr lang="en-US" sz="2800" dirty="0" smtClean="0"/>
          </a:p>
          <a:p>
            <a:r>
              <a:rPr lang="ru-RU" sz="2800" dirty="0" smtClean="0"/>
              <a:t>Этот приключенческий фильм насыщен событиями.</a:t>
            </a:r>
          </a:p>
          <a:p>
            <a:r>
              <a:rPr lang="ru-RU" sz="2800" dirty="0" smtClean="0"/>
              <a:t>Подбор актеров блестящий , а игра актеров невероятная.  </a:t>
            </a:r>
            <a:endParaRPr lang="en-US" sz="2800" dirty="0" smtClean="0"/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08720"/>
            <a:ext cx="7848872" cy="1008112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3300"/>
                </a:solidFill>
              </a:rPr>
              <a:t>It`s an amazing all-star comedy.</a:t>
            </a:r>
            <a:endParaRPr lang="ru-RU" sz="2800" b="1" dirty="0">
              <a:solidFill>
                <a:srgbClr val="FF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060848"/>
            <a:ext cx="7848871" cy="792088"/>
          </a:xfrm>
          <a:prstGeom prst="rect">
            <a:avLst/>
          </a:prstGeom>
          <a:solidFill>
            <a:srgbClr val="FC9A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The plot of the film is intriguing and unpredictable.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8002" y="2924944"/>
            <a:ext cx="8022470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“Avatar” was a box-office success in 2009.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8002" y="4437112"/>
            <a:ext cx="7935671" cy="864096"/>
          </a:xfrm>
          <a:prstGeom prst="rect">
            <a:avLst/>
          </a:prstGeom>
          <a:solidFill>
            <a:srgbClr val="84D7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It`s an action-packed adventure film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573016"/>
            <a:ext cx="7920879" cy="720080"/>
          </a:xfrm>
          <a:prstGeom prst="rect">
            <a:avLst/>
          </a:prstGeom>
          <a:solidFill>
            <a:srgbClr val="F3F9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The film is full of unexpected twists.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5445224"/>
            <a:ext cx="7848872" cy="1008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66"/>
                </a:solidFill>
              </a:rPr>
              <a:t>The cast is brilliant, and the acting is incredible.</a:t>
            </a:r>
            <a:endParaRPr lang="ru-RU" sz="28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814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5793507"/>
          </a:xfrm>
        </p:spPr>
        <p:txBody>
          <a:bodyPr/>
          <a:lstStyle/>
          <a:p>
            <a:r>
              <a:rPr lang="ru-RU" dirty="0" smtClean="0"/>
              <a:t>Этот фильм малобюджетный, но сюжет </a:t>
            </a:r>
            <a:r>
              <a:rPr lang="en-US" dirty="0"/>
              <a:t>быстро </a:t>
            </a:r>
            <a:r>
              <a:rPr lang="en-US" dirty="0" smtClean="0"/>
              <a:t>развивающийся</a:t>
            </a:r>
            <a:r>
              <a:rPr lang="ru-RU" dirty="0" smtClean="0"/>
              <a:t> и волнующий.</a:t>
            </a:r>
            <a:endParaRPr lang="en-US" dirty="0" smtClean="0"/>
          </a:p>
          <a:p>
            <a:r>
              <a:rPr lang="ru-RU" dirty="0" smtClean="0"/>
              <a:t>Я восхищаюсь красочными костюмами, потрясающими декорациями, отличными спецэффектами, компьютерной графикой и превосходными трюками</a:t>
            </a:r>
            <a:r>
              <a:rPr lang="en-US" dirty="0" smtClean="0"/>
              <a:t> </a:t>
            </a:r>
            <a:r>
              <a:rPr lang="ru-RU" dirty="0" smtClean="0"/>
              <a:t>в этом фильме</a:t>
            </a:r>
            <a:r>
              <a:rPr lang="en-US" dirty="0"/>
              <a:t>.</a:t>
            </a:r>
            <a:endParaRPr lang="en-US" dirty="0" smtClean="0"/>
          </a:p>
          <a:p>
            <a:r>
              <a:rPr lang="ru-RU" dirty="0" smtClean="0"/>
              <a:t>Фильм скучный, события развиваются медленно.</a:t>
            </a:r>
            <a:endParaRPr lang="en-US" dirty="0" smtClean="0"/>
          </a:p>
          <a:p>
            <a:r>
              <a:rPr lang="ru-RU" dirty="0" smtClean="0"/>
              <a:t>Это забавная комедия с Джимом Керри в главной роли.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548" y="476672"/>
            <a:ext cx="80459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66"/>
                </a:solidFill>
              </a:rPr>
              <a:t>The film is low-budget , but the plot is fast-paced and exciting.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548" y="1340768"/>
            <a:ext cx="8045908" cy="2592288"/>
          </a:xfrm>
          <a:prstGeom prst="rect">
            <a:avLst/>
          </a:prstGeom>
          <a:solidFill>
            <a:srgbClr val="FC9A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I admire </a:t>
            </a:r>
            <a:r>
              <a:rPr lang="en-US" sz="2800" b="1" dirty="0" err="1" smtClean="0">
                <a:solidFill>
                  <a:srgbClr val="0000FF"/>
                </a:solidFill>
              </a:rPr>
              <a:t>colourful</a:t>
            </a:r>
            <a:r>
              <a:rPr lang="en-US" sz="2800" b="1" dirty="0" smtClean="0">
                <a:solidFill>
                  <a:srgbClr val="0000FF"/>
                </a:solidFill>
              </a:rPr>
              <a:t> costumes, fantastic scenery , excellent special effects , computer graphics and superb stunts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</a:rPr>
              <a:t>in this film.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548" y="4005064"/>
            <a:ext cx="8045908" cy="864096"/>
          </a:xfrm>
          <a:prstGeom prst="rect">
            <a:avLst/>
          </a:prstGeom>
          <a:solidFill>
            <a:srgbClr val="F3F9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The film is boring and slow-paced.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548" y="4869160"/>
            <a:ext cx="8045908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3300"/>
                </a:solidFill>
              </a:rPr>
              <a:t>It`s an amusing comedy starring Jim </a:t>
            </a:r>
            <a:r>
              <a:rPr lang="en-US" sz="2800" b="1" dirty="0">
                <a:solidFill>
                  <a:srgbClr val="FF3300"/>
                </a:solidFill>
              </a:rPr>
              <a:t> </a:t>
            </a:r>
            <a:r>
              <a:rPr lang="en-US" sz="2800" b="1" dirty="0" smtClean="0">
                <a:solidFill>
                  <a:srgbClr val="FF3300"/>
                </a:solidFill>
              </a:rPr>
              <a:t>Carrey.</a:t>
            </a:r>
            <a:r>
              <a:rPr lang="en-US" sz="2800" b="1" dirty="0">
                <a:solidFill>
                  <a:srgbClr val="FF3300"/>
                </a:solidFill>
              </a:rPr>
              <a:t> </a:t>
            </a:r>
            <a:r>
              <a:rPr lang="en-US" sz="2800" b="1" dirty="0" smtClean="0">
                <a:solidFill>
                  <a:srgbClr val="FF3300"/>
                </a:solidFill>
              </a:rPr>
              <a:t> </a:t>
            </a:r>
            <a:endParaRPr lang="ru-RU" sz="2800" b="1" dirty="0">
              <a:solidFill>
                <a:srgbClr val="FF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6237312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2" action="ppaction://hlinksldjump"/>
              </a:rPr>
              <a:t>film review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908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7740352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5473"/>
            <a:ext cx="8229600" cy="475215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Vocabulary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764704"/>
            <a:ext cx="3816424" cy="5616624"/>
          </a:xfrm>
        </p:spPr>
        <p:txBody>
          <a:bodyPr/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exchange</a:t>
            </a:r>
            <a:endParaRPr lang="ru-RU" sz="2200" b="1" dirty="0" smtClean="0">
              <a:solidFill>
                <a:srgbClr val="FF0000"/>
              </a:solidFill>
            </a:endParaRPr>
          </a:p>
          <a:p>
            <a:r>
              <a:rPr lang="en-US" sz="2200" b="1" dirty="0" smtClean="0">
                <a:solidFill>
                  <a:srgbClr val="A30598"/>
                </a:solidFill>
              </a:rPr>
              <a:t>nickname</a:t>
            </a:r>
            <a:endParaRPr lang="ru-RU" sz="2200" b="1" dirty="0" smtClean="0">
              <a:solidFill>
                <a:srgbClr val="A30598"/>
              </a:solidFill>
            </a:endParaRPr>
          </a:p>
          <a:p>
            <a:r>
              <a:rPr lang="en-US" sz="2200" b="1" dirty="0" smtClean="0">
                <a:solidFill>
                  <a:srgbClr val="00B050"/>
                </a:solidFill>
              </a:rPr>
              <a:t>shoot/make</a:t>
            </a:r>
            <a:r>
              <a:rPr lang="ru-RU" sz="2200" b="1" dirty="0" smtClean="0">
                <a:solidFill>
                  <a:srgbClr val="00B050"/>
                </a:solidFill>
              </a:rPr>
              <a:t> </a:t>
            </a:r>
            <a:r>
              <a:rPr lang="en-US" sz="2200" b="1" dirty="0" smtClean="0">
                <a:solidFill>
                  <a:srgbClr val="00B050"/>
                </a:solidFill>
              </a:rPr>
              <a:t>films</a:t>
            </a:r>
          </a:p>
          <a:p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chemeClr val="accent2"/>
                </a:solidFill>
              </a:rPr>
              <a:t>shoot scene</a:t>
            </a:r>
          </a:p>
          <a:p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set</a:t>
            </a:r>
          </a:p>
          <a:p>
            <a:r>
              <a:rPr lang="en-US" sz="2200" b="1" dirty="0" smtClean="0">
                <a:solidFill>
                  <a:srgbClr val="FF00FF"/>
                </a:solidFill>
              </a:rPr>
              <a:t>relationship </a:t>
            </a:r>
          </a:p>
          <a:p>
            <a:r>
              <a:rPr lang="en-US" sz="2200" b="1" dirty="0" smtClean="0">
                <a:solidFill>
                  <a:srgbClr val="FF3300"/>
                </a:solidFill>
              </a:rPr>
              <a:t>coincidence</a:t>
            </a:r>
          </a:p>
          <a:p>
            <a:r>
              <a:rPr lang="en-US" sz="2200" b="1" dirty="0" smtClean="0">
                <a:solidFill>
                  <a:srgbClr val="333300"/>
                </a:solidFill>
              </a:rPr>
              <a:t>kidnapper</a:t>
            </a:r>
          </a:p>
          <a:p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000099"/>
                </a:solidFill>
              </a:rPr>
              <a:t>villain</a:t>
            </a:r>
          </a:p>
          <a:p>
            <a:r>
              <a:rPr lang="en-US" sz="2200" b="1" dirty="0" smtClean="0">
                <a:solidFill>
                  <a:srgbClr val="00CC00"/>
                </a:solidFill>
              </a:rPr>
              <a:t>storyline</a:t>
            </a:r>
          </a:p>
          <a:p>
            <a:r>
              <a:rPr lang="en-US" sz="2200" b="1" dirty="0" smtClean="0">
                <a:solidFill>
                  <a:srgbClr val="FF3300"/>
                </a:solidFill>
              </a:rPr>
              <a:t>predictable </a:t>
            </a:r>
          </a:p>
          <a:p>
            <a:r>
              <a:rPr lang="en-US" sz="2200" b="1" dirty="0" smtClean="0">
                <a:solidFill>
                  <a:srgbClr val="6600CC"/>
                </a:solidFill>
              </a:rPr>
              <a:t>audience</a:t>
            </a:r>
          </a:p>
          <a:p>
            <a:r>
              <a:rPr lang="en-US" sz="2200" b="1" dirty="0" smtClean="0">
                <a:solidFill>
                  <a:srgbClr val="FF9900"/>
                </a:solidFill>
              </a:rPr>
              <a:t>waxworks</a:t>
            </a:r>
          </a:p>
          <a:p>
            <a:r>
              <a:rPr lang="en-US" sz="2200" b="1" dirty="0" smtClean="0">
                <a:solidFill>
                  <a:srgbClr val="0000FF"/>
                </a:solidFill>
              </a:rPr>
              <a:t>tale</a:t>
            </a:r>
          </a:p>
          <a:p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692696"/>
            <a:ext cx="4402832" cy="5904656"/>
          </a:xfrm>
        </p:spPr>
        <p:txBody>
          <a:bodyPr/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обмениваться 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r>
              <a:rPr lang="ru-RU" sz="2200" b="1" dirty="0" smtClean="0">
                <a:solidFill>
                  <a:srgbClr val="A30598"/>
                </a:solidFill>
              </a:rPr>
              <a:t>прозвище</a:t>
            </a:r>
            <a:endParaRPr lang="en-US" sz="2200" b="1" dirty="0" smtClean="0">
              <a:solidFill>
                <a:srgbClr val="A30598"/>
              </a:solidFill>
            </a:endParaRPr>
          </a:p>
          <a:p>
            <a:r>
              <a:rPr lang="ru-RU" sz="2200" b="1" dirty="0" smtClean="0">
                <a:solidFill>
                  <a:srgbClr val="00B050"/>
                </a:solidFill>
              </a:rPr>
              <a:t>снимать фильм</a:t>
            </a:r>
            <a:endParaRPr lang="en-US" sz="2200" b="1" dirty="0" smtClean="0">
              <a:solidFill>
                <a:srgbClr val="00B050"/>
              </a:solidFill>
            </a:endParaRPr>
          </a:p>
          <a:p>
            <a:r>
              <a:rPr lang="ru-RU" sz="2200" b="1" dirty="0" smtClean="0">
                <a:solidFill>
                  <a:schemeClr val="accent2"/>
                </a:solidFill>
              </a:rPr>
              <a:t>снимать</a:t>
            </a:r>
            <a:r>
              <a:rPr lang="en-US" sz="2200" b="1" dirty="0" smtClean="0">
                <a:solidFill>
                  <a:schemeClr val="accent2"/>
                </a:solidFill>
              </a:rPr>
              <a:t> </a:t>
            </a:r>
            <a:r>
              <a:rPr lang="ru-RU" sz="2200" b="1" dirty="0" smtClean="0">
                <a:solidFill>
                  <a:schemeClr val="accent2"/>
                </a:solidFill>
              </a:rPr>
              <a:t>сцену</a:t>
            </a:r>
            <a:endParaRPr lang="en-US" sz="2200" b="1" dirty="0" smtClean="0">
              <a:solidFill>
                <a:schemeClr val="accent2"/>
              </a:solidFill>
            </a:endParaRPr>
          </a:p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съемочная площадка</a:t>
            </a:r>
            <a:endParaRPr lang="en-US" sz="2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200" b="1" dirty="0" smtClean="0">
                <a:solidFill>
                  <a:srgbClr val="FF00FF"/>
                </a:solidFill>
              </a:rPr>
              <a:t>отношение(между людьми)</a:t>
            </a:r>
            <a:endParaRPr lang="en-US" sz="2200" b="1" dirty="0" smtClean="0">
              <a:solidFill>
                <a:srgbClr val="FF00FF"/>
              </a:solidFill>
            </a:endParaRPr>
          </a:p>
          <a:p>
            <a:r>
              <a:rPr lang="ru-RU" sz="2200" b="1" dirty="0" smtClean="0">
                <a:solidFill>
                  <a:srgbClr val="FF3300"/>
                </a:solidFill>
              </a:rPr>
              <a:t>совпадение</a:t>
            </a:r>
            <a:endParaRPr lang="en-US" sz="2200" b="1" dirty="0" smtClean="0">
              <a:solidFill>
                <a:srgbClr val="FF3300"/>
              </a:solidFill>
            </a:endParaRPr>
          </a:p>
          <a:p>
            <a:r>
              <a:rPr lang="ru-RU" sz="2200" b="1" dirty="0" smtClean="0">
                <a:solidFill>
                  <a:srgbClr val="333300"/>
                </a:solidFill>
              </a:rPr>
              <a:t>похититель</a:t>
            </a:r>
            <a:endParaRPr lang="en-US" sz="2200" b="1" dirty="0" smtClean="0">
              <a:solidFill>
                <a:srgbClr val="333300"/>
              </a:solidFill>
            </a:endParaRPr>
          </a:p>
          <a:p>
            <a:r>
              <a:rPr lang="ru-RU" sz="2200" b="1" dirty="0" smtClean="0">
                <a:solidFill>
                  <a:srgbClr val="000099"/>
                </a:solidFill>
              </a:rPr>
              <a:t>отрицательный герой</a:t>
            </a:r>
            <a:endParaRPr lang="en-US" sz="2200" b="1" dirty="0" smtClean="0">
              <a:solidFill>
                <a:srgbClr val="000099"/>
              </a:solidFill>
            </a:endParaRPr>
          </a:p>
          <a:p>
            <a:r>
              <a:rPr lang="ru-RU" sz="2200" b="1" dirty="0" smtClean="0">
                <a:solidFill>
                  <a:srgbClr val="00CC00"/>
                </a:solidFill>
              </a:rPr>
              <a:t>сюжет</a:t>
            </a:r>
          </a:p>
          <a:p>
            <a:r>
              <a:rPr lang="ru-RU" sz="2200" b="1" dirty="0" smtClean="0">
                <a:solidFill>
                  <a:srgbClr val="FF3300"/>
                </a:solidFill>
              </a:rPr>
              <a:t>предсказуемый</a:t>
            </a:r>
          </a:p>
          <a:p>
            <a:r>
              <a:rPr lang="ru-RU" sz="2200" b="1" dirty="0" smtClean="0">
                <a:solidFill>
                  <a:srgbClr val="6600CC"/>
                </a:solidFill>
              </a:rPr>
              <a:t>зрители</a:t>
            </a:r>
          </a:p>
          <a:p>
            <a:r>
              <a:rPr lang="ru-RU" sz="2200" b="1" dirty="0" smtClean="0">
                <a:solidFill>
                  <a:srgbClr val="FF9900"/>
                </a:solidFill>
              </a:rPr>
              <a:t>восковая фигура</a:t>
            </a:r>
          </a:p>
          <a:p>
            <a:r>
              <a:rPr lang="ru-RU" sz="2200" b="1" dirty="0" smtClean="0">
                <a:solidFill>
                  <a:srgbClr val="0000FF"/>
                </a:solidFill>
              </a:rPr>
              <a:t>история</a:t>
            </a:r>
          </a:p>
          <a:p>
            <a:endParaRPr lang="ru-RU" sz="2200" dirty="0"/>
          </a:p>
          <a:p>
            <a:endParaRPr lang="ru-RU" sz="2200" dirty="0"/>
          </a:p>
          <a:p>
            <a:endParaRPr lang="ru-RU" sz="2200" dirty="0"/>
          </a:p>
          <a:p>
            <a:endParaRPr lang="en-US" sz="2200" dirty="0" smtClean="0"/>
          </a:p>
          <a:p>
            <a:endParaRPr lang="ru-RU" sz="2200" dirty="0"/>
          </a:p>
          <a:p>
            <a:endParaRPr lang="ru-RU" dirty="0"/>
          </a:p>
          <a:p>
            <a:endParaRPr lang="en-US" dirty="0" smtClean="0"/>
          </a:p>
          <a:p>
            <a:endParaRPr lang="ru-RU" dirty="0"/>
          </a:p>
          <a:p>
            <a:endParaRPr lang="en-US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299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6350"/>
            <a:ext cx="7742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3491880" y="188640"/>
            <a:ext cx="1926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Films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916832"/>
            <a:ext cx="2088232" cy="4752528"/>
          </a:xfrm>
          <a:prstGeom prst="rect">
            <a:avLst/>
          </a:prstGeom>
          <a:solidFill>
            <a:srgbClr val="FAA4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A30598"/>
                </a:solidFill>
              </a:rPr>
              <a:t>Verbs</a:t>
            </a:r>
            <a:endParaRPr lang="ru-RU" sz="2400" b="1" u="sng" dirty="0" smtClean="0">
              <a:solidFill>
                <a:srgbClr val="A30598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act</a:t>
            </a:r>
            <a:endParaRPr lang="ru-RU" sz="2800" b="1" dirty="0" smtClean="0">
              <a:solidFill>
                <a:srgbClr val="6600CC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 star in</a:t>
            </a:r>
            <a:endParaRPr lang="ru-RU" sz="2800" b="1" dirty="0" smtClean="0">
              <a:solidFill>
                <a:srgbClr val="6600CC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 direct</a:t>
            </a:r>
            <a:endParaRPr lang="ru-RU" sz="2800" b="1" dirty="0" smtClean="0">
              <a:solidFill>
                <a:srgbClr val="6600CC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 produce</a:t>
            </a:r>
            <a:endParaRPr lang="ru-RU" sz="2800" b="1" dirty="0" smtClean="0">
              <a:solidFill>
                <a:srgbClr val="6600CC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 shoot/</a:t>
            </a: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make</a:t>
            </a:r>
            <a:endParaRPr lang="ru-RU" sz="2800" b="1" dirty="0" smtClean="0">
              <a:solidFill>
                <a:srgbClr val="6600CC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 review</a:t>
            </a: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set in</a:t>
            </a:r>
          </a:p>
          <a:p>
            <a:pPr algn="ctr"/>
            <a:endParaRPr lang="ru-RU" sz="2800" dirty="0">
              <a:solidFill>
                <a:srgbClr val="6600C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1052737"/>
            <a:ext cx="2520279" cy="56176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170563"/>
                </a:solidFill>
              </a:rPr>
              <a:t>People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Actress/actor director, producer,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scriptwriter, camera operator, make-up artist,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set designer, costume designer</a:t>
            </a:r>
          </a:p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188640"/>
            <a:ext cx="2627784" cy="640871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00CC00"/>
                </a:solidFill>
              </a:rPr>
              <a:t>Types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comedy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action 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western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 science- fiction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mystery adventure romance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 crime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thriller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 horror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musical animated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 epic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biopic</a:t>
            </a:r>
          </a:p>
          <a:p>
            <a:pPr algn="ctr"/>
            <a:r>
              <a:rPr lang="en-US" sz="2400" b="1" dirty="0" smtClean="0">
                <a:solidFill>
                  <a:srgbClr val="FF0066"/>
                </a:solidFill>
              </a:rPr>
              <a:t>documentary</a:t>
            </a:r>
          </a:p>
          <a:p>
            <a:pPr algn="ctr"/>
            <a:endParaRPr lang="en-US" sz="2400" b="1" dirty="0" smtClean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676456" y="3392996"/>
            <a:ext cx="467544" cy="23402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5796136" y="5021560"/>
            <a:ext cx="504055" cy="16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3131841" y="5021560"/>
            <a:ext cx="360040" cy="16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hlinkClick r:id="rId6" action="ppaction://hlinksldjump"/>
          </p:cNvPr>
          <p:cNvSpPr/>
          <p:nvPr/>
        </p:nvSpPr>
        <p:spPr>
          <a:xfrm>
            <a:off x="323528" y="188639"/>
            <a:ext cx="2232248" cy="76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Speak about your </a:t>
            </a:r>
            <a:r>
              <a:rPr lang="en-US" dirty="0" err="1" smtClean="0">
                <a:solidFill>
                  <a:srgbClr val="FF0066"/>
                </a:solidFill>
              </a:rPr>
              <a:t>favourite</a:t>
            </a:r>
            <a:r>
              <a:rPr lang="en-US" dirty="0" smtClean="0">
                <a:solidFill>
                  <a:srgbClr val="FF0066"/>
                </a:solidFill>
              </a:rPr>
              <a:t> films!</a:t>
            </a:r>
            <a:endParaRPr lang="ru-RU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287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7742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People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3466728" cy="5112568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director</a:t>
            </a:r>
          </a:p>
          <a:p>
            <a:r>
              <a:rPr lang="en-US" b="1" dirty="0" smtClean="0">
                <a:solidFill>
                  <a:srgbClr val="FF00FF"/>
                </a:solidFill>
              </a:rPr>
              <a:t>scriptwriter</a:t>
            </a: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make-up artist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set designer</a:t>
            </a:r>
          </a:p>
          <a:p>
            <a:r>
              <a:rPr lang="en-US" b="1" dirty="0" smtClean="0">
                <a:solidFill>
                  <a:srgbClr val="6600CC"/>
                </a:solidFill>
              </a:rPr>
              <a:t>costume designer</a:t>
            </a:r>
            <a:endParaRPr lang="ru-RU" b="1" dirty="0" smtClean="0">
              <a:solidFill>
                <a:srgbClr val="6600CC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camera operator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FF9900"/>
                </a:solidFill>
              </a:rPr>
              <a:t>actress/actor</a:t>
            </a:r>
            <a:endParaRPr lang="ru-RU" b="1" dirty="0" smtClean="0">
              <a:solidFill>
                <a:srgbClr val="FF9900"/>
              </a:solidFill>
            </a:endParaRPr>
          </a:p>
          <a:p>
            <a:r>
              <a:rPr lang="en-US" b="1" dirty="0" smtClean="0"/>
              <a:t>producer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920" y="1268760"/>
            <a:ext cx="4968552" cy="485740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режиссер</a:t>
            </a:r>
          </a:p>
          <a:p>
            <a:r>
              <a:rPr lang="ru-RU" b="1" dirty="0" smtClean="0">
                <a:solidFill>
                  <a:srgbClr val="FF00FF"/>
                </a:solidFill>
              </a:rPr>
              <a:t>сценарист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гример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художник по декорациям</a:t>
            </a:r>
          </a:p>
          <a:p>
            <a:r>
              <a:rPr lang="ru-RU" b="1" dirty="0" smtClean="0">
                <a:solidFill>
                  <a:srgbClr val="6600CC"/>
                </a:solidFill>
              </a:rPr>
              <a:t>художник по костюмам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оператор</a:t>
            </a:r>
          </a:p>
          <a:p>
            <a:r>
              <a:rPr lang="ru-RU" b="1" dirty="0" smtClean="0">
                <a:solidFill>
                  <a:srgbClr val="FF9900"/>
                </a:solidFill>
              </a:rPr>
              <a:t>актер/ актриса</a:t>
            </a:r>
          </a:p>
          <a:p>
            <a:r>
              <a:rPr lang="ru-RU" b="1" dirty="0" smtClean="0"/>
              <a:t>доверенное лицо кинокомпании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596336" y="6150481"/>
            <a:ext cx="1547664" cy="5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66"/>
                </a:solidFill>
                <a:hlinkClick r:id="rId3" action="ppaction://hlinksldjump"/>
              </a:rPr>
              <a:t>Films</a:t>
            </a:r>
            <a:endParaRPr lang="ru-RU" sz="3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913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adegda\Downloads\x_1676650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968552" cy="4314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861048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CC00"/>
                </a:solidFill>
              </a:rPr>
              <a:t>crime</a:t>
            </a:r>
            <a:endParaRPr lang="ru-RU" sz="2800" b="1" dirty="0">
              <a:solidFill>
                <a:srgbClr val="00CC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8640"/>
            <a:ext cx="4752528" cy="49685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27984" y="548680"/>
            <a:ext cx="151216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A30598"/>
                </a:solidFill>
              </a:rPr>
              <a:t>horror</a:t>
            </a:r>
            <a:endParaRPr lang="ru-RU" sz="2800" b="1" dirty="0">
              <a:solidFill>
                <a:srgbClr val="A30598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4427984" cy="50851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35696" y="6453336"/>
            <a:ext cx="2592288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FF"/>
                </a:solidFill>
              </a:rPr>
              <a:t>science-fiction</a:t>
            </a:r>
            <a:endParaRPr lang="ru-RU" sz="2400" b="1" dirty="0">
              <a:solidFill>
                <a:srgbClr val="FF00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867" y="1595168"/>
            <a:ext cx="4542714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316867" y="5157192"/>
            <a:ext cx="227135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FF"/>
                </a:solidFill>
              </a:rPr>
              <a:t>romance</a:t>
            </a:r>
            <a:endParaRPr lang="ru-RU" sz="2800" b="1" dirty="0">
              <a:solidFill>
                <a:srgbClr val="FF00FF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703" y="404664"/>
            <a:ext cx="4133068" cy="64197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411760" y="5805264"/>
            <a:ext cx="190510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B0F0"/>
                </a:solidFill>
              </a:rPr>
              <a:t>western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8640"/>
            <a:ext cx="5400600" cy="62646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051720" y="404664"/>
            <a:ext cx="162051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action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8" name="Picture 3" descr="C:\Users\Nadegda\Downloads\20100828_saw3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5616624" cy="68243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23528" y="0"/>
            <a:ext cx="1890464" cy="728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thriller</a:t>
            </a:r>
            <a:endParaRPr lang="ru-RU" b="1" dirty="0"/>
          </a:p>
        </p:txBody>
      </p:sp>
      <p:pic>
        <p:nvPicPr>
          <p:cNvPr id="1028" name="Picture 4" descr="C:\Users\Nadegda\Downloads\madagaskar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"/>
            <a:ext cx="4800293" cy="68243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004048" y="0"/>
            <a:ext cx="3384376" cy="105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animated film/</a:t>
            </a:r>
          </a:p>
          <a:p>
            <a:pPr algn="ctr"/>
            <a:r>
              <a:rPr lang="en-US" sz="2800" b="1" dirty="0" smtClean="0">
                <a:solidFill>
                  <a:srgbClr val="6600CC"/>
                </a:solidFill>
              </a:rPr>
              <a:t>cartoon</a:t>
            </a:r>
            <a:endParaRPr lang="ru-RU" sz="2800" b="1" dirty="0">
              <a:solidFill>
                <a:srgbClr val="6600CC"/>
              </a:solidFill>
            </a:endParaRPr>
          </a:p>
        </p:txBody>
      </p:sp>
      <p:pic>
        <p:nvPicPr>
          <p:cNvPr id="1029" name="Picture 5" descr="C:\Users\Nadegda\Downloads\u5ycu94mbhz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5123259" cy="68243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605703" y="5157192"/>
            <a:ext cx="143103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FF"/>
                </a:solidFill>
              </a:rPr>
              <a:t>epic</a:t>
            </a:r>
            <a:endParaRPr lang="ru-RU" sz="2800" b="1" dirty="0">
              <a:solidFill>
                <a:srgbClr val="FF00FF"/>
              </a:solidFill>
            </a:endParaRPr>
          </a:p>
        </p:txBody>
      </p:sp>
      <p:pic>
        <p:nvPicPr>
          <p:cNvPr id="1032" name="Picture 8" descr="C:\Users\Nadegda\Downloads\TheAviatorPoster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019" y="1"/>
            <a:ext cx="4657389" cy="6655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6156176" y="548680"/>
            <a:ext cx="163230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FF"/>
                </a:solidFill>
              </a:rPr>
              <a:t>biopic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21" name="Прямоугольник 20">
            <a:hlinkClick r:id="rId12" action="ppaction://hlinksldjump"/>
          </p:cNvPr>
          <p:cNvSpPr/>
          <p:nvPr/>
        </p:nvSpPr>
        <p:spPr>
          <a:xfrm>
            <a:off x="7596336" y="6150481"/>
            <a:ext cx="1547664" cy="5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66"/>
                </a:solidFill>
                <a:hlinkClick r:id="rId13" action="ppaction://hlinksldjump"/>
              </a:rPr>
              <a:t>Films</a:t>
            </a:r>
            <a:endParaRPr lang="ru-RU" sz="3200" b="1" dirty="0">
              <a:solidFill>
                <a:srgbClr val="FF0066"/>
              </a:solidFill>
            </a:endParaRPr>
          </a:p>
        </p:txBody>
      </p:sp>
      <p:pic>
        <p:nvPicPr>
          <p:cNvPr id="1026" name="Picture 2" descr="http://www.yee.ch/movies/H/HA/hartswar/hartswar_dvd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569" y="-27384"/>
            <a:ext cx="5400600" cy="63274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4022" y="3717032"/>
            <a:ext cx="17956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war film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4" descr="http://www.salottoprecario.it/wp-content/uploads/2012/01/316846-2012-de-roland-emmerich-637x0-2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504" y="35757"/>
            <a:ext cx="4922912" cy="6563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4588449" y="1030424"/>
            <a:ext cx="1728192" cy="742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disaster film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>
            <a:hlinkClick r:id="rId16" action="ppaction://hlinksldjump"/>
          </p:cNvPr>
          <p:cNvSpPr/>
          <p:nvPr/>
        </p:nvSpPr>
        <p:spPr>
          <a:xfrm>
            <a:off x="179512" y="5805264"/>
            <a:ext cx="1224136" cy="608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Listening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1660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0" grpId="0" animBg="1"/>
      <p:bldP spid="2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6350"/>
            <a:ext cx="7742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616624" cy="994122"/>
          </a:xfrm>
          <a:solidFill>
            <a:schemeClr val="accent1">
              <a:lumMod val="9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  <a:softEdge rad="31750"/>
          </a:effectLst>
          <a:scene3d>
            <a:camera prst="perspectiveLeft"/>
            <a:lightRig rig="threePt" dir="t"/>
          </a:scene3d>
        </p:spPr>
        <p:txBody>
          <a:bodyPr/>
          <a:lstStyle/>
          <a:p>
            <a:r>
              <a:rPr lang="en-US" sz="3200" b="1" dirty="0" smtClean="0">
                <a:solidFill>
                  <a:srgbClr val="6600CC"/>
                </a:solidFill>
              </a:rPr>
              <a:t>Verbs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5418782" cy="5373216"/>
          </a:xfrm>
          <a:solidFill>
            <a:srgbClr val="FC9AFC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star in</a:t>
            </a:r>
          </a:p>
          <a:p>
            <a:r>
              <a:rPr lang="en-US" sz="2400" b="1" dirty="0"/>
              <a:t>Bedtime Stories is a brilliant comedy</a:t>
            </a:r>
            <a:r>
              <a:rPr lang="en-US" sz="2400" b="1" dirty="0">
                <a:solidFill>
                  <a:srgbClr val="FF0000"/>
                </a:solidFill>
              </a:rPr>
              <a:t>, </a:t>
            </a:r>
            <a:r>
              <a:rPr lang="en-US" sz="2400" b="1" u="sng" dirty="0" smtClean="0">
                <a:solidFill>
                  <a:srgbClr val="FF0000"/>
                </a:solidFill>
              </a:rPr>
              <a:t>star</a:t>
            </a:r>
            <a:r>
              <a:rPr lang="en-US" sz="2400" b="1" dirty="0" smtClean="0">
                <a:solidFill>
                  <a:srgbClr val="FF0000"/>
                </a:solidFill>
              </a:rPr>
              <a:t>ring Adam </a:t>
            </a:r>
            <a:r>
              <a:rPr lang="en-US" sz="2400" b="1" dirty="0">
                <a:solidFill>
                  <a:srgbClr val="FF0000"/>
                </a:solidFill>
              </a:rPr>
              <a:t>Sandler.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shoot/make a film</a:t>
            </a:r>
          </a:p>
          <a:p>
            <a:r>
              <a:rPr lang="en-US" sz="2400" b="1" dirty="0" smtClean="0"/>
              <a:t>The film </a:t>
            </a:r>
            <a:r>
              <a:rPr lang="en-US" sz="2400" b="1" u="sng" dirty="0" smtClean="0">
                <a:solidFill>
                  <a:srgbClr val="FF0000"/>
                </a:solidFill>
              </a:rPr>
              <a:t>was short </a:t>
            </a:r>
            <a:r>
              <a:rPr lang="en-US" sz="2400" b="1" dirty="0" smtClean="0"/>
              <a:t>in 2001.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the film is set in</a:t>
            </a:r>
          </a:p>
          <a:p>
            <a:r>
              <a:rPr lang="en-US" sz="2400" b="1" dirty="0" smtClean="0"/>
              <a:t>The </a:t>
            </a:r>
            <a:r>
              <a:rPr lang="en-US" sz="2400" b="1" dirty="0"/>
              <a:t>story </a:t>
            </a:r>
            <a:r>
              <a:rPr lang="en-US" sz="2400" b="1" dirty="0" smtClean="0"/>
              <a:t>is </a:t>
            </a:r>
            <a:r>
              <a:rPr lang="en-US" sz="2400" b="1" u="sng" dirty="0" smtClean="0">
                <a:solidFill>
                  <a:srgbClr val="FF0000"/>
                </a:solidFill>
              </a:rPr>
              <a:t>set in </a:t>
            </a:r>
            <a:r>
              <a:rPr lang="en-US" sz="2400" b="1" dirty="0"/>
              <a:t>exotic </a:t>
            </a:r>
            <a:r>
              <a:rPr lang="en-US" sz="2400" b="1" dirty="0" smtClean="0"/>
              <a:t>Singapore.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review a film</a:t>
            </a:r>
          </a:p>
          <a:p>
            <a:r>
              <a:rPr lang="en-US" b="1" dirty="0" smtClean="0"/>
              <a:t>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reviewed a film </a:t>
            </a:r>
            <a:r>
              <a:rPr lang="en-US" b="1" dirty="0" smtClean="0"/>
              <a:t>he had seen a week before.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18782" y="1484784"/>
            <a:ext cx="3871118" cy="5373216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играть главную роль</a:t>
            </a:r>
          </a:p>
          <a:p>
            <a:r>
              <a:rPr lang="ru-RU" sz="3200" b="1" dirty="0" smtClean="0">
                <a:solidFill>
                  <a:srgbClr val="0000FF"/>
                </a:solidFill>
              </a:rPr>
              <a:t>снять фильм</a:t>
            </a:r>
          </a:p>
          <a:p>
            <a:r>
              <a:rPr lang="ru-RU" sz="3200" b="1" dirty="0" smtClean="0">
                <a:solidFill>
                  <a:srgbClr val="0000FF"/>
                </a:solidFill>
              </a:rPr>
              <a:t>действие фильма происходит</a:t>
            </a:r>
          </a:p>
          <a:p>
            <a:r>
              <a:rPr lang="ru-RU" sz="3200" b="1" dirty="0" smtClean="0">
                <a:solidFill>
                  <a:srgbClr val="0000FF"/>
                </a:solidFill>
              </a:rPr>
              <a:t>написать рецензию на фильм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596336" y="6150481"/>
            <a:ext cx="1547664" cy="5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66"/>
                </a:solidFill>
                <a:hlinkClick r:id="rId3" action="ppaction://hlinksldjump"/>
              </a:rPr>
              <a:t>Films</a:t>
            </a:r>
            <a:endParaRPr lang="ru-RU" sz="3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141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370"/>
            <a:ext cx="758215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370"/>
            <a:ext cx="4464495" cy="832342"/>
          </a:xfrm>
          <a:solidFill>
            <a:schemeClr val="accent1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r>
              <a:rPr lang="en-US" sz="2800" b="1" dirty="0" smtClean="0">
                <a:solidFill>
                  <a:srgbClr val="FF0066"/>
                </a:solidFill>
              </a:rPr>
              <a:t>I really like comedies I find them amusing.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908720"/>
            <a:ext cx="2304256" cy="5688632"/>
          </a:xfrm>
          <a:prstGeom prst="rect">
            <a:avLst/>
          </a:prstGeom>
          <a:solidFill>
            <a:srgbClr val="FAA4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comedy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action 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western science fiction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mystery adventure romance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 crime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thriller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 horror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musical animated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epic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biopic</a:t>
            </a: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539552" y="1600200"/>
            <a:ext cx="2664296" cy="46371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I really love/like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I`m into…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I`m keen on..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I`m crazy about..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I`m fond of 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 </a:t>
            </a:r>
            <a:r>
              <a:rPr lang="en-US" sz="2400" b="1" dirty="0">
                <a:solidFill>
                  <a:schemeClr val="tx1"/>
                </a:solidFill>
              </a:rPr>
              <a:t>can`t stand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 hate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 dislike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I </a:t>
            </a:r>
            <a:r>
              <a:rPr lang="en-US" sz="2400" b="1" dirty="0" smtClean="0">
                <a:solidFill>
                  <a:schemeClr val="tx1"/>
                </a:solidFill>
              </a:rPr>
              <a:t>prefer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260648"/>
            <a:ext cx="2901630" cy="63367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fascinating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 incredible entertaining , funny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superb,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fantastic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touching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disgusting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amusing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shocking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exciting, relaxing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boring, stressful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depressing,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disappointing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humorous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scary , stressful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terrible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horrible</a:t>
            </a:r>
          </a:p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moving</a:t>
            </a:r>
          </a:p>
          <a:p>
            <a:pPr algn="ctr"/>
            <a:endParaRPr lang="en-US" dirty="0"/>
          </a:p>
        </p:txBody>
      </p:sp>
      <p:cxnSp>
        <p:nvCxnSpPr>
          <p:cNvPr id="18" name="Соединительная линия уступом 17"/>
          <p:cNvCxnSpPr/>
          <p:nvPr/>
        </p:nvCxnSpPr>
        <p:spPr>
          <a:xfrm flipV="1">
            <a:off x="2627784" y="1412776"/>
            <a:ext cx="1656184" cy="576064"/>
          </a:xfrm>
          <a:prstGeom prst="bentConnector3">
            <a:avLst/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>
            <a:off x="5482755" y="1394958"/>
            <a:ext cx="1537517" cy="1440160"/>
          </a:xfrm>
          <a:prstGeom prst="bentConnector3">
            <a:avLst>
              <a:gd name="adj1" fmla="val 50000"/>
            </a:avLst>
          </a:prstGeom>
          <a:ln w="508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Прямоугольник 1033">
            <a:hlinkClick r:id="rId3" action="ppaction://hlinksldjump"/>
          </p:cNvPr>
          <p:cNvSpPr/>
          <p:nvPr/>
        </p:nvSpPr>
        <p:spPr>
          <a:xfrm>
            <a:off x="8676456" y="5157192"/>
            <a:ext cx="467544" cy="14401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e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179512" y="116632"/>
            <a:ext cx="136815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Listening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707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926" y="0"/>
            <a:ext cx="7582150" cy="700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369"/>
            <a:ext cx="3995936" cy="38893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rgbClr val="FF0066"/>
              </a:solidFill>
            </a:endParaRPr>
          </a:p>
          <a:p>
            <a:endParaRPr lang="ru-RU" sz="2800" b="1" u="sng" dirty="0">
              <a:solidFill>
                <a:srgbClr val="FF0066"/>
              </a:solidFill>
            </a:endParaRPr>
          </a:p>
          <a:p>
            <a:endParaRPr lang="ru-RU" sz="2800" b="1" u="sng" dirty="0" smtClean="0">
              <a:solidFill>
                <a:srgbClr val="FF0066"/>
              </a:solidFill>
            </a:endParaRPr>
          </a:p>
          <a:p>
            <a:r>
              <a:rPr lang="en-US" sz="2800" b="1" u="sng" dirty="0" smtClean="0">
                <a:solidFill>
                  <a:srgbClr val="FF0066"/>
                </a:solidFill>
              </a:rPr>
              <a:t>superb</a:t>
            </a:r>
            <a:r>
              <a:rPr lang="en-US" sz="2800" b="1" dirty="0" smtClean="0">
                <a:solidFill>
                  <a:srgbClr val="FF0066"/>
                </a:solidFill>
              </a:rPr>
              <a:t> =</a:t>
            </a:r>
            <a:r>
              <a:rPr lang="en-US" sz="2800" b="1" u="sng" dirty="0" smtClean="0">
                <a:solidFill>
                  <a:srgbClr val="FF0066"/>
                </a:solidFill>
              </a:rPr>
              <a:t>excellent </a:t>
            </a:r>
            <a:endParaRPr lang="ru-RU" sz="2800" b="1" u="sng" dirty="0" smtClean="0">
              <a:solidFill>
                <a:srgbClr val="FF0066"/>
              </a:solidFill>
            </a:endParaRPr>
          </a:p>
          <a:p>
            <a:r>
              <a:rPr lang="ru-RU" sz="2800" b="1" dirty="0" smtClean="0">
                <a:solidFill>
                  <a:srgbClr val="6600CC"/>
                </a:solidFill>
              </a:rPr>
              <a:t>отличный</a:t>
            </a:r>
            <a:endParaRPr lang="en-US" sz="2800" b="1" dirty="0" smtClean="0">
              <a:solidFill>
                <a:srgbClr val="6600CC"/>
              </a:solidFill>
            </a:endParaRPr>
          </a:p>
          <a:p>
            <a:r>
              <a:rPr lang="en-US" sz="2800" b="1" u="sng" dirty="0" smtClean="0">
                <a:solidFill>
                  <a:srgbClr val="FF0066"/>
                </a:solidFill>
              </a:rPr>
              <a:t>grea</a:t>
            </a:r>
            <a:r>
              <a:rPr lang="en-US" sz="2800" b="1" dirty="0" smtClean="0">
                <a:solidFill>
                  <a:srgbClr val="FF0066"/>
                </a:solidFill>
              </a:rPr>
              <a:t>t=</a:t>
            </a:r>
            <a:r>
              <a:rPr lang="en-US" sz="2800" b="1" u="sng" dirty="0" smtClean="0">
                <a:solidFill>
                  <a:srgbClr val="FF0066"/>
                </a:solidFill>
              </a:rPr>
              <a:t>wonderful</a:t>
            </a:r>
            <a:r>
              <a:rPr lang="ru-RU" sz="2800" b="1" dirty="0" smtClean="0">
                <a:solidFill>
                  <a:srgbClr val="FF0066"/>
                </a:solidFill>
              </a:rPr>
              <a:t>=</a:t>
            </a:r>
            <a:r>
              <a:rPr lang="en-US" sz="2800" b="1" dirty="0" smtClean="0">
                <a:solidFill>
                  <a:srgbClr val="FF0066"/>
                </a:solidFill>
              </a:rPr>
              <a:t> </a:t>
            </a:r>
            <a:r>
              <a:rPr lang="en-US" sz="2800" b="1" u="sng" dirty="0" smtClean="0">
                <a:solidFill>
                  <a:srgbClr val="FF0066"/>
                </a:solidFill>
              </a:rPr>
              <a:t>fantastic</a:t>
            </a:r>
            <a:r>
              <a:rPr lang="ru-RU" sz="2800" b="1" u="sng" dirty="0" smtClean="0">
                <a:solidFill>
                  <a:srgbClr val="FF0066"/>
                </a:solidFill>
              </a:rPr>
              <a:t> -</a:t>
            </a:r>
          </a:p>
          <a:p>
            <a:r>
              <a:rPr lang="ru-RU" sz="2800" b="1" dirty="0" smtClean="0">
                <a:solidFill>
                  <a:srgbClr val="6600CC"/>
                </a:solidFill>
              </a:rPr>
              <a:t>великолепный</a:t>
            </a:r>
          </a:p>
          <a:p>
            <a:r>
              <a:rPr lang="en-US" sz="2800" b="1" u="sng" dirty="0" smtClean="0">
                <a:solidFill>
                  <a:srgbClr val="FF0066"/>
                </a:solidFill>
              </a:rPr>
              <a:t>incredible –</a:t>
            </a:r>
            <a:r>
              <a:rPr lang="ru-RU" sz="2800" b="1" dirty="0" smtClean="0">
                <a:solidFill>
                  <a:srgbClr val="6600CC"/>
                </a:solidFill>
              </a:rPr>
              <a:t>невероятный</a:t>
            </a:r>
            <a:endParaRPr lang="en-US" sz="2800" b="1" dirty="0" smtClean="0">
              <a:solidFill>
                <a:srgbClr val="6600CC"/>
              </a:solidFill>
            </a:endParaRPr>
          </a:p>
          <a:p>
            <a:r>
              <a:rPr lang="en-US" sz="2800" b="1" u="sng" dirty="0" smtClean="0">
                <a:solidFill>
                  <a:srgbClr val="FF0066"/>
                </a:solidFill>
              </a:rPr>
              <a:t>amazing- </a:t>
            </a:r>
            <a:r>
              <a:rPr lang="ru-RU" sz="2800" b="1" u="sng" dirty="0" smtClean="0">
                <a:solidFill>
                  <a:srgbClr val="6600CC"/>
                </a:solidFill>
              </a:rPr>
              <a:t>изумительный</a:t>
            </a:r>
            <a:endParaRPr lang="en-US" sz="2800" b="1" u="sng" dirty="0" smtClean="0">
              <a:solidFill>
                <a:srgbClr val="6600CC"/>
              </a:solidFill>
            </a:endParaRPr>
          </a:p>
          <a:p>
            <a:endParaRPr lang="ru-RU" sz="2800" b="1" u="sng" dirty="0" smtClean="0">
              <a:solidFill>
                <a:srgbClr val="FF0066"/>
              </a:solidFill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C:\Users\Nadegda\Downloads\smail25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204863"/>
            <a:ext cx="1273716" cy="113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148064" y="3893719"/>
            <a:ext cx="3995936" cy="1119458"/>
          </a:xfrm>
          <a:prstGeom prst="rect">
            <a:avLst/>
          </a:prstGeom>
          <a:solidFill>
            <a:srgbClr val="7CDF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u="sng" dirty="0" smtClean="0">
                <a:solidFill>
                  <a:schemeClr val="accent6">
                    <a:lumMod val="75000"/>
                  </a:schemeClr>
                </a:solidFill>
              </a:rPr>
              <a:t>moving</a:t>
            </a:r>
            <a:endParaRPr lang="ru-RU" sz="28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sz="2800" b="1" u="sng" dirty="0" smtClean="0">
                <a:solidFill>
                  <a:schemeClr val="accent6">
                    <a:lumMod val="75000"/>
                  </a:schemeClr>
                </a:solidFill>
              </a:rPr>
              <a:t>touching</a:t>
            </a:r>
            <a:endParaRPr lang="ru-RU" sz="28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rgbClr val="C00000"/>
                </a:solidFill>
              </a:rPr>
              <a:t>трогательный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77" name="Picture 5" descr="C:\Users\Nadegda\Downloads\smail18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688" y="3893718"/>
            <a:ext cx="1047750" cy="9335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0" y="1772816"/>
            <a:ext cx="5148064" cy="3054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 smtClean="0">
              <a:solidFill>
                <a:srgbClr val="067C0C"/>
              </a:solidFill>
            </a:endParaRPr>
          </a:p>
          <a:p>
            <a:endParaRPr lang="en-US" sz="2800" b="1" dirty="0" smtClean="0">
              <a:solidFill>
                <a:srgbClr val="067C0C"/>
              </a:solidFill>
            </a:endParaRPr>
          </a:p>
          <a:p>
            <a:endParaRPr lang="ru-RU" sz="2800" b="1" dirty="0" smtClean="0">
              <a:solidFill>
                <a:srgbClr val="067C0C"/>
              </a:solidFill>
            </a:endParaRPr>
          </a:p>
          <a:p>
            <a:endParaRPr lang="ru-RU" sz="2800" b="1" dirty="0">
              <a:solidFill>
                <a:srgbClr val="067C0C"/>
              </a:solidFill>
            </a:endParaRPr>
          </a:p>
          <a:p>
            <a:endParaRPr lang="ru-RU" sz="2800" b="1" dirty="0" smtClean="0">
              <a:solidFill>
                <a:srgbClr val="067C0C"/>
              </a:solidFill>
            </a:endParaRPr>
          </a:p>
          <a:p>
            <a:endParaRPr lang="ru-RU" sz="2800" b="1" dirty="0" smtClean="0">
              <a:solidFill>
                <a:srgbClr val="067C0C"/>
              </a:solidFill>
            </a:endParaRPr>
          </a:p>
          <a:p>
            <a:r>
              <a:rPr lang="en-US" sz="2800" b="1" dirty="0" smtClean="0">
                <a:solidFill>
                  <a:srgbClr val="023004"/>
                </a:solidFill>
              </a:rPr>
              <a:t>scary</a:t>
            </a:r>
            <a:r>
              <a:rPr lang="ru-RU" sz="2800" b="1" dirty="0" smtClean="0">
                <a:solidFill>
                  <a:srgbClr val="067C0C"/>
                </a:solidFill>
              </a:rPr>
              <a:t> -</a:t>
            </a:r>
            <a:r>
              <a:rPr lang="ru-RU" sz="2800" b="1" u="sng" dirty="0" smtClean="0">
                <a:solidFill>
                  <a:schemeClr val="tx1"/>
                </a:solidFill>
              </a:rPr>
              <a:t>страшный</a:t>
            </a:r>
            <a:endParaRPr lang="en-US" sz="2800" b="1" u="sng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rgbClr val="023004"/>
                </a:solidFill>
              </a:rPr>
              <a:t>terrible=horrible=</a:t>
            </a:r>
          </a:p>
          <a:p>
            <a:r>
              <a:rPr lang="en-US" sz="2800" b="1" dirty="0" smtClean="0">
                <a:solidFill>
                  <a:srgbClr val="023004"/>
                </a:solidFill>
              </a:rPr>
              <a:t>awful </a:t>
            </a:r>
            <a:r>
              <a:rPr lang="en-US" sz="2800" b="1" dirty="0" smtClean="0">
                <a:solidFill>
                  <a:srgbClr val="067C0C"/>
                </a:solidFill>
              </a:rPr>
              <a:t>-</a:t>
            </a:r>
            <a:r>
              <a:rPr lang="ru-RU" sz="2800" b="1" u="sng" dirty="0" smtClean="0">
                <a:solidFill>
                  <a:schemeClr val="tx1"/>
                </a:solidFill>
              </a:rPr>
              <a:t>ужасный</a:t>
            </a:r>
          </a:p>
          <a:p>
            <a:r>
              <a:rPr lang="en-US" sz="2800" b="1" dirty="0" smtClean="0">
                <a:solidFill>
                  <a:srgbClr val="023004"/>
                </a:solidFill>
              </a:rPr>
              <a:t>stressful</a:t>
            </a:r>
            <a:r>
              <a:rPr lang="ru-RU" sz="2800" b="1" u="sng" dirty="0" smtClean="0">
                <a:solidFill>
                  <a:schemeClr val="tx1"/>
                </a:solidFill>
              </a:rPr>
              <a:t>-стрессовый</a:t>
            </a:r>
          </a:p>
          <a:p>
            <a:r>
              <a:rPr lang="en-US" sz="2800" b="1" u="sng" dirty="0" smtClean="0">
                <a:solidFill>
                  <a:srgbClr val="023004"/>
                </a:solidFill>
              </a:rPr>
              <a:t>disgusting</a:t>
            </a:r>
            <a:r>
              <a:rPr lang="ru-RU" sz="2800" b="1" u="sng" dirty="0" smtClean="0">
                <a:solidFill>
                  <a:schemeClr val="tx1"/>
                </a:solidFill>
              </a:rPr>
              <a:t>-отвратительный</a:t>
            </a:r>
            <a:endParaRPr lang="en-US" sz="2800" b="1" u="sng" dirty="0" smtClean="0">
              <a:solidFill>
                <a:schemeClr val="tx1"/>
              </a:solidFill>
            </a:endParaRPr>
          </a:p>
          <a:p>
            <a:endParaRPr lang="en-US" sz="2800" b="1" dirty="0" smtClean="0">
              <a:solidFill>
                <a:srgbClr val="067C0C"/>
              </a:solidFill>
            </a:endParaRPr>
          </a:p>
          <a:p>
            <a:endParaRPr lang="ru-RU" sz="2800" b="1" dirty="0" smtClean="0">
              <a:solidFill>
                <a:srgbClr val="067C0C"/>
              </a:solidFill>
            </a:endParaRPr>
          </a:p>
          <a:p>
            <a:endParaRPr lang="en-US" sz="2800" b="1" dirty="0" smtClean="0">
              <a:solidFill>
                <a:srgbClr val="067C0C"/>
              </a:solidFill>
            </a:endParaRPr>
          </a:p>
          <a:p>
            <a:pPr algn="ctr"/>
            <a:endParaRPr lang="en-US" sz="2800" b="1" dirty="0" smtClean="0">
              <a:solidFill>
                <a:srgbClr val="067C0C"/>
              </a:solidFill>
            </a:endParaRPr>
          </a:p>
          <a:p>
            <a:pPr algn="ctr"/>
            <a:endParaRPr lang="ru-RU" sz="2800" b="1" dirty="0" smtClean="0">
              <a:solidFill>
                <a:srgbClr val="067C0C"/>
              </a:solidFill>
            </a:endParaRPr>
          </a:p>
          <a:p>
            <a:pPr algn="ctr"/>
            <a:endParaRPr lang="ru-RU" sz="2800" b="1" dirty="0" smtClean="0">
              <a:solidFill>
                <a:srgbClr val="067C0C"/>
              </a:solidFill>
            </a:endParaRPr>
          </a:p>
          <a:p>
            <a:pPr algn="ctr"/>
            <a:endParaRPr lang="en-US" sz="2800" b="1" dirty="0">
              <a:solidFill>
                <a:srgbClr val="067C0C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1" y="4370"/>
            <a:ext cx="5120269" cy="1768446"/>
          </a:xfrm>
          <a:prstGeom prst="rect">
            <a:avLst/>
          </a:prstGeom>
          <a:solidFill>
            <a:srgbClr val="FDBB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en-US" sz="2800" b="1" u="sng" dirty="0" smtClean="0">
                <a:solidFill>
                  <a:schemeClr val="tx1"/>
                </a:solidFill>
              </a:rPr>
              <a:t>humorous</a:t>
            </a:r>
            <a:r>
              <a:rPr lang="en-US" sz="2800" b="1" dirty="0" smtClean="0">
                <a:solidFill>
                  <a:schemeClr val="tx1"/>
                </a:solidFill>
              </a:rPr>
              <a:t>-</a:t>
            </a:r>
            <a:r>
              <a:rPr lang="ru-RU" sz="2800" b="1" dirty="0" smtClean="0">
                <a:solidFill>
                  <a:srgbClr val="FF3300"/>
                </a:solidFill>
              </a:rPr>
              <a:t>комичный</a:t>
            </a:r>
          </a:p>
          <a:p>
            <a:r>
              <a:rPr lang="en-US" sz="2800" b="1" u="sng" dirty="0" smtClean="0">
                <a:solidFill>
                  <a:schemeClr val="tx1"/>
                </a:solidFill>
              </a:rPr>
              <a:t>amusing</a:t>
            </a:r>
            <a:r>
              <a:rPr lang="ru-RU" sz="2800" b="1" u="sng" dirty="0" smtClean="0">
                <a:solidFill>
                  <a:schemeClr val="tx1"/>
                </a:solidFill>
              </a:rPr>
              <a:t>=</a:t>
            </a:r>
            <a:r>
              <a:rPr lang="en-US" sz="2800" b="1" u="sng" dirty="0" smtClean="0">
                <a:solidFill>
                  <a:schemeClr val="tx1"/>
                </a:solidFill>
              </a:rPr>
              <a:t>funny</a:t>
            </a:r>
            <a:r>
              <a:rPr lang="ru-RU" sz="2800" b="1" dirty="0" smtClean="0">
                <a:solidFill>
                  <a:srgbClr val="FF3300"/>
                </a:solidFill>
              </a:rPr>
              <a:t>-забавный</a:t>
            </a:r>
          </a:p>
          <a:p>
            <a:r>
              <a:rPr lang="en-US" sz="2800" b="1" u="sng" dirty="0" smtClean="0">
                <a:solidFill>
                  <a:schemeClr val="tx1"/>
                </a:solidFill>
              </a:rPr>
              <a:t>relaxing</a:t>
            </a:r>
            <a:endParaRPr lang="ru-RU" sz="2800" b="1" u="sng" dirty="0" smtClean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3078" name="Picture 6" descr="C:\Users\Nadegda\Downloads\smail53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46" y="888593"/>
            <a:ext cx="1124322" cy="8842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0" y="4360479"/>
            <a:ext cx="4211960" cy="2497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660033"/>
              </a:solidFill>
            </a:endParaRPr>
          </a:p>
          <a:p>
            <a:pPr algn="ctr"/>
            <a:endParaRPr lang="ru-RU" sz="2800" b="1" dirty="0">
              <a:solidFill>
                <a:srgbClr val="660033"/>
              </a:solidFill>
            </a:endParaRPr>
          </a:p>
          <a:p>
            <a:endParaRPr lang="en-US" sz="2800" b="1" dirty="0" smtClean="0">
              <a:solidFill>
                <a:srgbClr val="660033"/>
              </a:solidFill>
            </a:endParaRPr>
          </a:p>
          <a:p>
            <a:endParaRPr lang="en-US" sz="2800" b="1" dirty="0" smtClean="0">
              <a:solidFill>
                <a:srgbClr val="660033"/>
              </a:solidFill>
            </a:endParaRPr>
          </a:p>
          <a:p>
            <a:endParaRPr lang="en-US" sz="2800" b="1" dirty="0" smtClean="0">
              <a:solidFill>
                <a:srgbClr val="660033"/>
              </a:solidFill>
            </a:endParaRPr>
          </a:p>
          <a:p>
            <a:r>
              <a:rPr lang="en-US" sz="2800" b="1" dirty="0" smtClean="0">
                <a:solidFill>
                  <a:srgbClr val="660033"/>
                </a:solidFill>
              </a:rPr>
              <a:t>boring=dull-</a:t>
            </a:r>
            <a:r>
              <a:rPr lang="ru-RU" sz="2800" b="1" u="sng" dirty="0" smtClean="0">
                <a:solidFill>
                  <a:srgbClr val="023004"/>
                </a:solidFill>
              </a:rPr>
              <a:t>скучный</a:t>
            </a:r>
          </a:p>
          <a:p>
            <a:r>
              <a:rPr lang="en-US" sz="2800" b="1" dirty="0" smtClean="0">
                <a:solidFill>
                  <a:srgbClr val="660033"/>
                </a:solidFill>
              </a:rPr>
              <a:t>depressing</a:t>
            </a:r>
          </a:p>
          <a:p>
            <a:r>
              <a:rPr lang="en-US" sz="2800" b="1" dirty="0" smtClean="0">
                <a:solidFill>
                  <a:srgbClr val="660033"/>
                </a:solidFill>
              </a:rPr>
              <a:t>disappointing-</a:t>
            </a:r>
            <a:r>
              <a:rPr lang="ru-RU" sz="2800" b="1" u="sng" dirty="0" smtClean="0">
                <a:solidFill>
                  <a:srgbClr val="023004"/>
                </a:solidFill>
              </a:rPr>
              <a:t>разочаровывающий</a:t>
            </a:r>
          </a:p>
          <a:p>
            <a:endParaRPr lang="en-US" sz="2800" b="1" dirty="0" smtClean="0">
              <a:solidFill>
                <a:srgbClr val="660033"/>
              </a:solidFill>
            </a:endParaRPr>
          </a:p>
          <a:p>
            <a:endParaRPr lang="ru-RU" sz="2800" b="1" u="sng" dirty="0" smtClean="0">
              <a:solidFill>
                <a:srgbClr val="023004"/>
              </a:solidFill>
            </a:endParaRPr>
          </a:p>
          <a:p>
            <a:endParaRPr lang="ru-RU" sz="2800" b="1" u="sng" dirty="0" smtClean="0">
              <a:solidFill>
                <a:srgbClr val="023004"/>
              </a:solidFill>
            </a:endParaRPr>
          </a:p>
          <a:p>
            <a:pPr algn="ctr"/>
            <a:endParaRPr lang="ru-RU" sz="2800" b="1" dirty="0" smtClean="0">
              <a:solidFill>
                <a:srgbClr val="660033"/>
              </a:solidFill>
            </a:endParaRPr>
          </a:p>
          <a:p>
            <a:pPr algn="ctr"/>
            <a:endParaRPr lang="en-US" sz="2800" b="1" dirty="0" smtClean="0">
              <a:solidFill>
                <a:srgbClr val="660033"/>
              </a:solidFill>
            </a:endParaRPr>
          </a:p>
          <a:p>
            <a:pPr algn="ctr"/>
            <a:endParaRPr lang="ru-RU" sz="2800" b="1" dirty="0" smtClean="0">
              <a:solidFill>
                <a:srgbClr val="660033"/>
              </a:solidFill>
            </a:endParaRPr>
          </a:p>
          <a:p>
            <a:pPr algn="ctr"/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3079" name="Picture 7" descr="C:\Users\Nadegda\Downloads\smail71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46" y="2348881"/>
            <a:ext cx="1124322" cy="986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211960" y="4653136"/>
            <a:ext cx="4874117" cy="2204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intriguing=fascinating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r>
              <a:rPr lang="ru-RU" sz="2800" b="1" u="sng" dirty="0" smtClean="0">
                <a:solidFill>
                  <a:schemeClr val="tx1"/>
                </a:solidFill>
              </a:rPr>
              <a:t>увлекательный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entertaining ; exciting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3080" name="Picture 8" descr="C:\Users\Nadegda\Downloads\smail66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460" y="4827240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Nadegda\Downloads\smail24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6" y="6006000"/>
            <a:ext cx="907574" cy="851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Nadegda\Downloads\0_75764_33c3a5eb_L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025" y="4982026"/>
            <a:ext cx="1000385" cy="1070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8462554" y="39599"/>
            <a:ext cx="669736" cy="586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2664296" y="6237312"/>
            <a:ext cx="1547664" cy="5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66"/>
                </a:solidFill>
              </a:rPr>
              <a:t>films</a:t>
            </a:r>
            <a:endParaRPr lang="ru-RU" sz="3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830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593" y="4370"/>
            <a:ext cx="77422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  <a:effectLst>
            <a:glow rad="101600">
              <a:schemeClr val="accent2">
                <a:satMod val="175000"/>
                <a:alpha val="40000"/>
              </a:schemeClr>
            </a:glow>
            <a:softEdge rad="31750"/>
          </a:effectLst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Listening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3682752" cy="5433467"/>
          </a:xfrm>
        </p:spPr>
        <p:txBody>
          <a:bodyPr/>
          <a:lstStyle/>
          <a:p>
            <a:r>
              <a:rPr lang="en-US" dirty="0"/>
              <a:t>Sue likes </a:t>
            </a:r>
            <a:r>
              <a:rPr lang="en-US" u="sng" dirty="0"/>
              <a:t>romantic comedies</a:t>
            </a:r>
            <a:r>
              <a:rPr lang="en-US" dirty="0"/>
              <a:t> because she </a:t>
            </a:r>
            <a:r>
              <a:rPr lang="en-US" dirty="0" smtClean="0"/>
              <a:t>finds them </a:t>
            </a:r>
            <a:r>
              <a:rPr lang="en-US" u="sng" dirty="0"/>
              <a:t>funny</a:t>
            </a:r>
            <a:r>
              <a:rPr lang="en-US" dirty="0"/>
              <a:t> and </a:t>
            </a:r>
            <a:r>
              <a:rPr lang="en-US" u="sng" dirty="0"/>
              <a:t>relaxing</a:t>
            </a:r>
            <a:r>
              <a:rPr lang="en-US" dirty="0"/>
              <a:t>.</a:t>
            </a:r>
          </a:p>
          <a:p>
            <a:r>
              <a:rPr lang="en-US" dirty="0"/>
              <a:t>She doesn’t like </a:t>
            </a:r>
            <a:r>
              <a:rPr lang="en-US" u="sng" dirty="0"/>
              <a:t>horror</a:t>
            </a:r>
            <a:r>
              <a:rPr lang="en-US" dirty="0"/>
              <a:t> or </a:t>
            </a:r>
            <a:r>
              <a:rPr lang="en-US" u="sng" dirty="0"/>
              <a:t>war</a:t>
            </a:r>
            <a:r>
              <a:rPr lang="en-US" dirty="0"/>
              <a:t> films </a:t>
            </a:r>
            <a:r>
              <a:rPr lang="en-US" dirty="0" smtClean="0"/>
              <a:t>because she </a:t>
            </a:r>
            <a:r>
              <a:rPr lang="en-US" dirty="0"/>
              <a:t>finds them </a:t>
            </a:r>
            <a:r>
              <a:rPr lang="en-US" u="sng" dirty="0"/>
              <a:t>scary</a:t>
            </a:r>
            <a:r>
              <a:rPr lang="en-US" dirty="0"/>
              <a:t> or </a:t>
            </a:r>
            <a:r>
              <a:rPr lang="en-US" u="sng" dirty="0"/>
              <a:t>stressful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u="sng" dirty="0" smtClean="0"/>
              <a:t>depressing</a:t>
            </a:r>
            <a:r>
              <a:rPr lang="en-US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/>
          <a:p>
            <a:r>
              <a:rPr lang="en-US" dirty="0"/>
              <a:t>Pete likes </a:t>
            </a:r>
            <a:r>
              <a:rPr lang="en-US" u="sng" dirty="0"/>
              <a:t>action</a:t>
            </a:r>
            <a:r>
              <a:rPr lang="en-US" dirty="0"/>
              <a:t> and </a:t>
            </a:r>
            <a:r>
              <a:rPr lang="en-US" u="sng" dirty="0"/>
              <a:t>adventure</a:t>
            </a:r>
            <a:r>
              <a:rPr lang="en-US" dirty="0"/>
              <a:t> films </a:t>
            </a:r>
            <a:r>
              <a:rPr lang="en-US" dirty="0" smtClean="0"/>
              <a:t>because of </a:t>
            </a:r>
            <a:r>
              <a:rPr lang="en-US" dirty="0"/>
              <a:t>the </a:t>
            </a:r>
            <a:r>
              <a:rPr lang="en-US" u="sng" dirty="0"/>
              <a:t>exciting special effects </a:t>
            </a:r>
            <a:r>
              <a:rPr lang="en-US" dirty="0"/>
              <a:t>and </a:t>
            </a:r>
            <a:r>
              <a:rPr lang="en-US" u="sng" dirty="0" smtClean="0"/>
              <a:t>action stunts</a:t>
            </a:r>
            <a:r>
              <a:rPr lang="en-US" dirty="0"/>
              <a:t>.</a:t>
            </a:r>
          </a:p>
          <a:p>
            <a:r>
              <a:rPr lang="en-US" dirty="0"/>
              <a:t>He doesn’t </a:t>
            </a:r>
            <a:r>
              <a:rPr lang="en-US" dirty="0" smtClean="0"/>
              <a:t>like </a:t>
            </a:r>
            <a:r>
              <a:rPr lang="en-US" u="sng" dirty="0" smtClean="0"/>
              <a:t>westerns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u="sng" dirty="0" smtClean="0"/>
              <a:t>musicals</a:t>
            </a:r>
            <a:r>
              <a:rPr lang="en-US" dirty="0" smtClean="0"/>
              <a:t> because he </a:t>
            </a:r>
            <a:r>
              <a:rPr lang="en-US" dirty="0"/>
              <a:t>thinks they’re really </a:t>
            </a:r>
            <a:r>
              <a:rPr lang="en-US" u="sng" dirty="0"/>
              <a:t>boring</a:t>
            </a:r>
            <a:r>
              <a:rPr lang="en-US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714876"/>
            <a:ext cx="1512168" cy="504056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9572" y="1218932"/>
            <a:ext cx="1656184" cy="432048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988840"/>
            <a:ext cx="1008112" cy="504056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988840"/>
            <a:ext cx="1368152" cy="504056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996952"/>
            <a:ext cx="1008112" cy="432048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2996952"/>
            <a:ext cx="648072" cy="432048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6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09682" y="3861048"/>
            <a:ext cx="882098" cy="360040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7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4221088"/>
            <a:ext cx="1440160" cy="432048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8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4653136"/>
            <a:ext cx="1764196" cy="648072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9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944724"/>
            <a:ext cx="1008112" cy="468052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1412776"/>
            <a:ext cx="1656184" cy="36004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2240868"/>
            <a:ext cx="2664296" cy="396044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2636912"/>
            <a:ext cx="1152128" cy="36004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948264" y="2636912"/>
            <a:ext cx="1152128" cy="576064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2996952"/>
            <a:ext cx="1152128" cy="432048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6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3861048"/>
            <a:ext cx="1512168" cy="502086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7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064229" y="5301208"/>
            <a:ext cx="1152128" cy="432048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9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076056" y="4363134"/>
            <a:ext cx="1368152" cy="469779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8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71371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theme/theme1.xml><?xml version="1.0" encoding="utf-8"?>
<a:theme xmlns:a="http://schemas.openxmlformats.org/drawingml/2006/main" name="Тема18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Тема18</Template>
  <TotalTime>1294</TotalTime>
  <Words>1215</Words>
  <Application>Microsoft Office PowerPoint</Application>
  <PresentationFormat>Экран (4:3)</PresentationFormat>
  <Paragraphs>425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Тема18</vt:lpstr>
      <vt:lpstr>Films</vt:lpstr>
      <vt:lpstr>Vocabulary</vt:lpstr>
      <vt:lpstr>Слайд 3</vt:lpstr>
      <vt:lpstr>People</vt:lpstr>
      <vt:lpstr>Слайд 5</vt:lpstr>
      <vt:lpstr>Verbs</vt:lpstr>
      <vt:lpstr>I really like comedies I find them amusing.</vt:lpstr>
      <vt:lpstr> </vt:lpstr>
      <vt:lpstr>Listening</vt:lpstr>
      <vt:lpstr>Listening and speaking</vt:lpstr>
      <vt:lpstr>prefer + -ing form/noun + to + -ing form/noun (general preference)</vt:lpstr>
      <vt:lpstr>          would prefer + to -inf + (rather) than + inf without to (specific preference)</vt:lpstr>
      <vt:lpstr>would rather/sooner + inf without to + than + inf without to</vt:lpstr>
      <vt:lpstr>comedy • action • western • science fiction• mystery • adventure • romance • crime</vt:lpstr>
      <vt:lpstr>prefer/ would prefer/ would rather</vt:lpstr>
      <vt:lpstr>Workbook</vt:lpstr>
      <vt:lpstr>Film review</vt:lpstr>
      <vt:lpstr>Translate from Russian into English.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ботева</dc:creator>
  <cp:lastModifiedBy>User</cp:lastModifiedBy>
  <cp:revision>92</cp:revision>
  <dcterms:created xsi:type="dcterms:W3CDTF">2013-01-30T21:31:15Z</dcterms:created>
  <dcterms:modified xsi:type="dcterms:W3CDTF">2021-06-17T16:07:02Z</dcterms:modified>
</cp:coreProperties>
</file>