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0" r:id="rId1"/>
  </p:sldMasterIdLst>
  <p:notesMasterIdLst>
    <p:notesMasterId r:id="rId19"/>
  </p:notesMasterIdLst>
  <p:sldIdLst>
    <p:sldId id="286" r:id="rId2"/>
    <p:sldId id="285" r:id="rId3"/>
    <p:sldId id="283" r:id="rId4"/>
    <p:sldId id="282" r:id="rId5"/>
    <p:sldId id="272" r:id="rId6"/>
    <p:sldId id="280" r:id="rId7"/>
    <p:sldId id="256" r:id="rId8"/>
    <p:sldId id="257" r:id="rId9"/>
    <p:sldId id="273" r:id="rId10"/>
    <p:sldId id="274" r:id="rId11"/>
    <p:sldId id="275" r:id="rId12"/>
    <p:sldId id="258" r:id="rId13"/>
    <p:sldId id="276" r:id="rId14"/>
    <p:sldId id="279" r:id="rId15"/>
    <p:sldId id="277" r:id="rId16"/>
    <p:sldId id="278" r:id="rId17"/>
    <p:sldId id="261"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autoAdjust="0"/>
    <p:restoredTop sz="94707" autoAdjust="0"/>
  </p:normalViewPr>
  <p:slideViewPr>
    <p:cSldViewPr>
      <p:cViewPr varScale="1">
        <p:scale>
          <a:sx n="65" d="100"/>
          <a:sy n="65" d="100"/>
        </p:scale>
        <p:origin x="-150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119913-6950-43F2-9EA0-C2168A30DC3A}" type="datetimeFigureOut">
              <a:rPr lang="ru-RU" smtClean="0"/>
              <a:pPr/>
              <a:t>17.06.2021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E8C62FF-1E2C-471F-8FB3-F8036A82C07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7D64BB83-91E7-4F4F-AB2F-0FC6471F9679}" type="datetimeFigureOut">
              <a:rPr lang="ru-RU" smtClean="0"/>
              <a:pPr/>
              <a:t>17.06.2021</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2EEB4063-E674-4488-BD5C-675F5C230EFB}"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D64BB83-91E7-4F4F-AB2F-0FC6471F9679}" type="datetimeFigureOut">
              <a:rPr lang="ru-RU" smtClean="0"/>
              <a:pPr/>
              <a:t>17.06.2021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EB4063-E674-4488-BD5C-675F5C230EF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7D64BB83-91E7-4F4F-AB2F-0FC6471F9679}" type="datetimeFigureOut">
              <a:rPr lang="ru-RU" smtClean="0"/>
              <a:pPr/>
              <a:t>17.06.2021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EEB4063-E674-4488-BD5C-675F5C230EF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7D64BB83-91E7-4F4F-AB2F-0FC6471F9679}" type="datetimeFigureOut">
              <a:rPr lang="ru-RU" smtClean="0"/>
              <a:pPr/>
              <a:t>17.06.2021</a:t>
            </a:fld>
            <a:endParaRPr lang="ru-RU"/>
          </a:p>
        </p:txBody>
      </p:sp>
      <p:sp>
        <p:nvSpPr>
          <p:cNvPr id="9" name="Номер слайда 8"/>
          <p:cNvSpPr>
            <a:spLocks noGrp="1"/>
          </p:cNvSpPr>
          <p:nvPr>
            <p:ph type="sldNum" sz="quarter" idx="15"/>
          </p:nvPr>
        </p:nvSpPr>
        <p:spPr/>
        <p:txBody>
          <a:bodyPr rtlCol="0"/>
          <a:lstStyle/>
          <a:p>
            <a:fld id="{2EEB4063-E674-4488-BD5C-675F5C230EFB}"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7D64BB83-91E7-4F4F-AB2F-0FC6471F9679}" type="datetimeFigureOut">
              <a:rPr lang="ru-RU" smtClean="0"/>
              <a:pPr/>
              <a:t>17.06.2021</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2EEB4063-E674-4488-BD5C-675F5C230EFB}"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7D64BB83-91E7-4F4F-AB2F-0FC6471F9679}" type="datetimeFigureOut">
              <a:rPr lang="ru-RU" smtClean="0"/>
              <a:pPr/>
              <a:t>17.06.2021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EEB4063-E674-4488-BD5C-675F5C230EFB}"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7D64BB83-91E7-4F4F-AB2F-0FC6471F9679}" type="datetimeFigureOut">
              <a:rPr lang="ru-RU" smtClean="0"/>
              <a:pPr/>
              <a:t>17.06.2021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EEB4063-E674-4488-BD5C-675F5C230EFB}"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7D64BB83-91E7-4F4F-AB2F-0FC6471F9679}" type="datetimeFigureOut">
              <a:rPr lang="ru-RU" smtClean="0"/>
              <a:pPr/>
              <a:t>17.06.2021</a:t>
            </a:fld>
            <a:endParaRPr lang="ru-RU"/>
          </a:p>
        </p:txBody>
      </p:sp>
      <p:sp>
        <p:nvSpPr>
          <p:cNvPr id="7" name="Номер слайда 6"/>
          <p:cNvSpPr>
            <a:spLocks noGrp="1"/>
          </p:cNvSpPr>
          <p:nvPr>
            <p:ph type="sldNum" sz="quarter" idx="11"/>
          </p:nvPr>
        </p:nvSpPr>
        <p:spPr/>
        <p:txBody>
          <a:bodyPr rtlCol="0"/>
          <a:lstStyle/>
          <a:p>
            <a:fld id="{2EEB4063-E674-4488-BD5C-675F5C230EFB}"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D64BB83-91E7-4F4F-AB2F-0FC6471F9679}" type="datetimeFigureOut">
              <a:rPr lang="ru-RU" smtClean="0"/>
              <a:pPr/>
              <a:t>17.06.2021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EEB4063-E674-4488-BD5C-675F5C230EF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7D64BB83-91E7-4F4F-AB2F-0FC6471F9679}" type="datetimeFigureOut">
              <a:rPr lang="ru-RU" smtClean="0"/>
              <a:pPr/>
              <a:t>17.06.2021</a:t>
            </a:fld>
            <a:endParaRPr lang="ru-RU"/>
          </a:p>
        </p:txBody>
      </p:sp>
      <p:sp>
        <p:nvSpPr>
          <p:cNvPr id="22" name="Номер слайда 21"/>
          <p:cNvSpPr>
            <a:spLocks noGrp="1"/>
          </p:cNvSpPr>
          <p:nvPr>
            <p:ph type="sldNum" sz="quarter" idx="15"/>
          </p:nvPr>
        </p:nvSpPr>
        <p:spPr/>
        <p:txBody>
          <a:bodyPr rtlCol="0"/>
          <a:lstStyle/>
          <a:p>
            <a:fld id="{2EEB4063-E674-4488-BD5C-675F5C230EFB}"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7D64BB83-91E7-4F4F-AB2F-0FC6471F9679}" type="datetimeFigureOut">
              <a:rPr lang="ru-RU" smtClean="0"/>
              <a:pPr/>
              <a:t>17.06.2021</a:t>
            </a:fld>
            <a:endParaRPr lang="ru-RU"/>
          </a:p>
        </p:txBody>
      </p:sp>
      <p:sp>
        <p:nvSpPr>
          <p:cNvPr id="18" name="Номер слайда 17"/>
          <p:cNvSpPr>
            <a:spLocks noGrp="1"/>
          </p:cNvSpPr>
          <p:nvPr>
            <p:ph type="sldNum" sz="quarter" idx="11"/>
          </p:nvPr>
        </p:nvSpPr>
        <p:spPr/>
        <p:txBody>
          <a:bodyPr rtlCol="0"/>
          <a:lstStyle/>
          <a:p>
            <a:fld id="{2EEB4063-E674-4488-BD5C-675F5C230EFB}"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D64BB83-91E7-4F4F-AB2F-0FC6471F9679}" type="datetimeFigureOut">
              <a:rPr lang="ru-RU" smtClean="0"/>
              <a:pPr/>
              <a:t>17.06.2021</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2EEB4063-E674-4488-BD5C-675F5C230EF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 id="2147483910" r:id="rId10"/>
    <p:sldLayoutId id="214748391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pravagims.ru/images/clip_image019_0003.jpg" TargetMode="External"/><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2.gif"/><Relationship Id="rId5" Type="http://schemas.openxmlformats.org/officeDocument/2006/relationships/hyperlink" Target="http://www.morfish.ru/ums/Planshet/images/pl-f-st18.gif" TargetMode="Externa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hyperlink" Target="http://hardball-perm.narod.ru/Biblioteka/muhin_war2/098.jpg" TargetMode="External"/><Relationship Id="rId2" Type="http://schemas.openxmlformats.org/officeDocument/2006/relationships/image" Target="../media/image23.jpeg"/><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www.kolmogorov.info/images/k03.jpg" TargetMode="External"/><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3" Type="http://schemas.openxmlformats.org/officeDocument/2006/relationships/image" Target="../media/image32.gif"/><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jpeg"/><Relationship Id="rId7" Type="http://schemas.openxmlformats.org/officeDocument/2006/relationships/image" Target="../media/image7.jpeg"/><Relationship Id="rId2" Type="http://schemas.openxmlformats.org/officeDocument/2006/relationships/hyperlink" Target="http://ru.wikipedia.org/wiki/%D0%A4%D0%B0%D0%B9%D0%BB:Yakovlev_AS-2GST.jpg" TargetMode="External"/><Relationship Id="rId1" Type="http://schemas.openxmlformats.org/officeDocument/2006/relationships/slideLayout" Target="../slideLayouts/slideLayout7.xml"/><Relationship Id="rId6" Type="http://schemas.openxmlformats.org/officeDocument/2006/relationships/image" Target="../media/image6.jpeg"/><Relationship Id="rId5" Type="http://schemas.openxmlformats.org/officeDocument/2006/relationships/hyperlink" Target="http://www.kto-is-kto.ru/photo/tupolev1.jpg" TargetMode="External"/><Relationship Id="rId4" Type="http://schemas.openxmlformats.org/officeDocument/2006/relationships/image" Target="../media/image5.jpeg"/><Relationship Id="rId9" Type="http://schemas.openxmlformats.org/officeDocument/2006/relationships/image" Target="../media/image9.gif"/></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upload.wikimedia.org/wikipedia/ru/0/02/MVKeldish.jpg" TargetMode="External"/><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smtu.ru/korfak/smk/smk_images/history/krylov.jpg" TargetMode="External"/><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763688" y="1196752"/>
            <a:ext cx="7129165" cy="1800200"/>
          </a:xfrm>
        </p:spPr>
        <p:txBody>
          <a:bodyPr>
            <a:normAutofit fontScale="90000"/>
          </a:bodyPr>
          <a:lstStyle/>
          <a:p>
            <a:pPr algn="ctr">
              <a:defRPr/>
            </a:pPr>
            <a:r>
              <a:rPr lang="ru-RU" sz="4000" dirty="0" smtClean="0">
                <a:solidFill>
                  <a:schemeClr val="accent1">
                    <a:lumMod val="50000"/>
                  </a:schemeClr>
                </a:solidFill>
              </a:rPr>
              <a:t>Математика и математики в годы Великой Отечественной </a:t>
            </a:r>
            <a:r>
              <a:rPr lang="ru-RU" sz="4000" dirty="0" smtClean="0">
                <a:solidFill>
                  <a:schemeClr val="accent1">
                    <a:lumMod val="50000"/>
                  </a:schemeClr>
                </a:solidFill>
              </a:rPr>
              <a:t>войны </a:t>
            </a:r>
            <a:r>
              <a:rPr lang="ru-RU" sz="4000" b="1" dirty="0" smtClean="0">
                <a:solidFill>
                  <a:schemeClr val="tx2">
                    <a:satMod val="130000"/>
                  </a:schemeClr>
                </a:solidFill>
                <a:latin typeface="Monotype Corsiva" pitchFamily="66" charset="0"/>
              </a:rPr>
              <a:t/>
            </a:r>
            <a:br>
              <a:rPr lang="ru-RU" sz="4000" b="1" dirty="0" smtClean="0">
                <a:solidFill>
                  <a:schemeClr val="tx2">
                    <a:satMod val="130000"/>
                  </a:schemeClr>
                </a:solidFill>
                <a:latin typeface="Monotype Corsiva" pitchFamily="66" charset="0"/>
              </a:rPr>
            </a:br>
            <a:endParaRPr lang="ru-RU" sz="4000" b="1" dirty="0" smtClean="0">
              <a:solidFill>
                <a:schemeClr val="tx2">
                  <a:satMod val="130000"/>
                </a:schemeClr>
              </a:solidFill>
              <a:latin typeface="Monotype Corsiva" pitchFamily="66" charset="0"/>
            </a:endParaRPr>
          </a:p>
        </p:txBody>
      </p:sp>
      <p:sp>
        <p:nvSpPr>
          <p:cNvPr id="2056" name="Rectangle 8"/>
          <p:cNvSpPr>
            <a:spLocks noChangeArrowheads="1"/>
          </p:cNvSpPr>
          <p:nvPr/>
        </p:nvSpPr>
        <p:spPr bwMode="auto">
          <a:xfrm>
            <a:off x="6402388" y="3643313"/>
            <a:ext cx="2741612" cy="720725"/>
          </a:xfrm>
          <a:prstGeom prst="rect">
            <a:avLst/>
          </a:prstGeom>
          <a:noFill/>
          <a:ln w="9525">
            <a:noFill/>
            <a:miter lim="800000"/>
            <a:headEnd/>
            <a:tailEnd/>
          </a:ln>
          <a:effectLst/>
        </p:spPr>
        <p:txBody>
          <a:bodyPr anchor="b"/>
          <a:lstStyle/>
          <a:p>
            <a:pPr algn="ctr">
              <a:defRPr/>
            </a:pPr>
            <a:endParaRPr lang="ru-RU" dirty="0">
              <a:effectLst>
                <a:outerShdw blurRad="38100" dist="38100" dir="2700000" algn="tl">
                  <a:srgbClr val="000000"/>
                </a:outerShdw>
              </a:effectLst>
              <a:latin typeface="Arial" charset="0"/>
            </a:endParaRPr>
          </a:p>
        </p:txBody>
      </p:sp>
      <p:pic>
        <p:nvPicPr>
          <p:cNvPr id="9220" name="Picture 7" descr="http://www.bormental.ru/shared/uploads/forum/63-133649551365244.jpg"/>
          <p:cNvPicPr>
            <a:picLocks noChangeAspect="1" noChangeArrowheads="1"/>
          </p:cNvPicPr>
          <p:nvPr/>
        </p:nvPicPr>
        <p:blipFill>
          <a:blip r:embed="rId2" cstate="print"/>
          <a:srcRect/>
          <a:stretch>
            <a:fillRect/>
          </a:stretch>
        </p:blipFill>
        <p:spPr bwMode="auto">
          <a:xfrm>
            <a:off x="5436096" y="3140968"/>
            <a:ext cx="3360705" cy="2520280"/>
          </a:xfrm>
          <a:prstGeom prst="rect">
            <a:avLst/>
          </a:prstGeom>
          <a:noFill/>
          <a:ln w="9525">
            <a:noFill/>
            <a:miter lim="800000"/>
            <a:headEnd/>
            <a:tailEnd/>
          </a:ln>
        </p:spPr>
      </p:pic>
      <p:sp>
        <p:nvSpPr>
          <p:cNvPr id="9221" name="Прямоугольник 8"/>
          <p:cNvSpPr>
            <a:spLocks noChangeArrowheads="1"/>
          </p:cNvSpPr>
          <p:nvPr/>
        </p:nvSpPr>
        <p:spPr bwMode="auto">
          <a:xfrm>
            <a:off x="2411760" y="2564904"/>
            <a:ext cx="3168351" cy="3416320"/>
          </a:xfrm>
          <a:prstGeom prst="rect">
            <a:avLst/>
          </a:prstGeom>
          <a:noFill/>
          <a:ln w="9525">
            <a:noFill/>
            <a:miter lim="800000"/>
            <a:headEnd/>
            <a:tailEnd/>
          </a:ln>
        </p:spPr>
        <p:txBody>
          <a:bodyPr wrap="square">
            <a:spAutoFit/>
          </a:bodyPr>
          <a:lstStyle/>
          <a:p>
            <a:pPr marL="609600" indent="-609600"/>
            <a:r>
              <a:rPr lang="ru-RU" dirty="0" smtClean="0">
                <a:latin typeface="Times New Roman" pitchFamily="18" charset="0"/>
              </a:rPr>
              <a:t>Подготовил:    </a:t>
            </a:r>
          </a:p>
          <a:p>
            <a:pPr marL="609600" indent="-609600"/>
            <a:r>
              <a:rPr lang="ru-RU" dirty="0" smtClean="0">
                <a:latin typeface="Times New Roman" pitchFamily="18" charset="0"/>
              </a:rPr>
              <a:t>о</a:t>
            </a:r>
            <a:r>
              <a:rPr lang="ru-RU" dirty="0" smtClean="0">
                <a:latin typeface="Times New Roman" pitchFamily="18" charset="0"/>
              </a:rPr>
              <a:t>бучающийся  9А </a:t>
            </a:r>
            <a:r>
              <a:rPr lang="ru-RU" dirty="0">
                <a:latin typeface="Times New Roman" pitchFamily="18" charset="0"/>
              </a:rPr>
              <a:t>класс</a:t>
            </a:r>
          </a:p>
          <a:p>
            <a:pPr marL="609600" indent="-609600"/>
            <a:r>
              <a:rPr lang="ru-RU" dirty="0">
                <a:latin typeface="Times New Roman" pitchFamily="18" charset="0"/>
              </a:rPr>
              <a:t>МОУ </a:t>
            </a:r>
            <a:r>
              <a:rPr lang="ru-RU" dirty="0" smtClean="0">
                <a:latin typeface="Times New Roman" pitchFamily="18" charset="0"/>
              </a:rPr>
              <a:t>СОШ №2 г. Ртищево </a:t>
            </a:r>
          </a:p>
          <a:p>
            <a:pPr marL="609600" indent="-609600"/>
            <a:r>
              <a:rPr lang="ru-RU" dirty="0" smtClean="0">
                <a:latin typeface="Times New Roman" pitchFamily="18" charset="0"/>
              </a:rPr>
              <a:t>Саратовской области</a:t>
            </a:r>
          </a:p>
          <a:p>
            <a:pPr marL="609600" indent="-609600"/>
            <a:r>
              <a:rPr lang="ru-RU" dirty="0" smtClean="0">
                <a:latin typeface="Times New Roman" pitchFamily="18" charset="0"/>
              </a:rPr>
              <a:t>Кузин Алексей</a:t>
            </a:r>
            <a:endParaRPr lang="ru-RU" dirty="0">
              <a:latin typeface="Times New Roman" pitchFamily="18" charset="0"/>
            </a:endParaRPr>
          </a:p>
          <a:p>
            <a:pPr marL="609600" indent="-609600"/>
            <a:endParaRPr lang="ru-RU" dirty="0">
              <a:latin typeface="Times New Roman" pitchFamily="18" charset="0"/>
            </a:endParaRPr>
          </a:p>
          <a:p>
            <a:pPr marL="609600" indent="-609600"/>
            <a:r>
              <a:rPr lang="ru-RU" dirty="0" smtClean="0">
                <a:latin typeface="Times New Roman" pitchFamily="18" charset="0"/>
              </a:rPr>
              <a:t>Руководитель:</a:t>
            </a:r>
            <a:endParaRPr lang="ru-RU" dirty="0">
              <a:latin typeface="Times New Roman" pitchFamily="18" charset="0"/>
            </a:endParaRPr>
          </a:p>
          <a:p>
            <a:pPr marL="609600" indent="-609600"/>
            <a:r>
              <a:rPr lang="ru-RU" dirty="0" smtClean="0">
                <a:latin typeface="Times New Roman" pitchFamily="18" charset="0"/>
              </a:rPr>
              <a:t>учитель </a:t>
            </a:r>
            <a:r>
              <a:rPr lang="ru-RU" dirty="0">
                <a:latin typeface="Times New Roman" pitchFamily="18" charset="0"/>
              </a:rPr>
              <a:t>математики</a:t>
            </a:r>
          </a:p>
          <a:p>
            <a:pPr marL="609600" indent="-609600"/>
            <a:r>
              <a:rPr lang="ru-RU" dirty="0" smtClean="0">
                <a:latin typeface="Times New Roman" pitchFamily="18" charset="0"/>
              </a:rPr>
              <a:t>Федорова Наталья </a:t>
            </a:r>
          </a:p>
          <a:p>
            <a:pPr marL="609600" indent="-609600"/>
            <a:r>
              <a:rPr lang="ru-RU" dirty="0" smtClean="0">
                <a:latin typeface="Times New Roman" pitchFamily="18" charset="0"/>
              </a:rPr>
              <a:t>Геннадьевна</a:t>
            </a:r>
            <a:endParaRPr lang="ru-RU" dirty="0">
              <a:latin typeface="Times New Roman" pitchFamily="18" charset="0"/>
            </a:endParaRPr>
          </a:p>
          <a:p>
            <a:pPr marL="609600" indent="-609600"/>
            <a:endParaRPr lang="ru-RU" dirty="0" smtClean="0">
              <a:latin typeface="Times New Roman" pitchFamily="18" charset="0"/>
            </a:endParaRPr>
          </a:p>
          <a:p>
            <a:pPr marL="609600" indent="-609600"/>
            <a:r>
              <a:rPr lang="ru-RU" dirty="0" smtClean="0">
                <a:latin typeface="Times New Roman" pitchFamily="18" charset="0"/>
              </a:rPr>
              <a:t>2021 год</a:t>
            </a:r>
            <a:endParaRPr lang="ru-RU" dirty="0">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6" fill="hold" grpId="0" nodeType="clickEffect" nodePh="1">
                                  <p:stCondLst>
                                    <p:cond delay="0"/>
                                  </p:stCondLst>
                                  <p:endCondLst>
                                    <p:cond evt="begin" delay="0">
                                      <p:tn val="5"/>
                                    </p:cond>
                                  </p:endCondLst>
                                  <p:childTnLst>
                                    <p:set>
                                      <p:cBhvr>
                                        <p:cTn id="6" dur="1" fill="hold">
                                          <p:stCondLst>
                                            <p:cond delay="0"/>
                                          </p:stCondLst>
                                        </p:cTn>
                                        <p:tgtEl>
                                          <p:spTgt spid="2056"/>
                                        </p:tgtEl>
                                        <p:attrNameLst>
                                          <p:attrName>style.visibility</p:attrName>
                                        </p:attrNameLst>
                                      </p:cBhvr>
                                      <p:to>
                                        <p:strVal val="visible"/>
                                      </p:to>
                                    </p:set>
                                    <p:animEffect transition="in" filter="barn(inHorizontal)">
                                      <p:cBhvr>
                                        <p:cTn id="7" dur="500"/>
                                        <p:tgtEl>
                                          <p:spTgt spid="2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6"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3"/>
          <p:cNvSpPr txBox="1">
            <a:spLocks/>
          </p:cNvSpPr>
          <p:nvPr/>
        </p:nvSpPr>
        <p:spPr>
          <a:xfrm>
            <a:off x="251520" y="3573016"/>
            <a:ext cx="8424936" cy="1656184"/>
          </a:xfrm>
          <a:prstGeom prst="rect">
            <a:avLst/>
          </a:prstGeom>
          <a:noFill/>
          <a:effectLst/>
        </p:spPr>
        <p:txBody>
          <a:bodyPr>
            <a:normAutofit lnSpcReduction="10000"/>
          </a:bodyPr>
          <a:lstStyle/>
          <a:p>
            <a:pPr algn="just">
              <a:lnSpc>
                <a:spcPct val="90000"/>
              </a:lnSpc>
              <a:spcBef>
                <a:spcPct val="20000"/>
              </a:spcBef>
              <a:buClr>
                <a:schemeClr val="accent1"/>
              </a:buClr>
              <a:buSzPct val="70000"/>
            </a:pPr>
            <a:r>
              <a:rPr lang="ru-RU" sz="2000" b="1" dirty="0" smtClean="0">
                <a:latin typeface="Times New Roman" pitchFamily="18" charset="0"/>
                <a:cs typeface="Times New Roman" pitchFamily="18" charset="0"/>
              </a:rPr>
              <a:t>В апреле 1942 года коллектив математиков под руководством основателя конструктивной теории функции действительного переменного академика </a:t>
            </a:r>
            <a:r>
              <a:rPr lang="ru-RU" sz="2000" b="1" i="1" u="sng" dirty="0" smtClean="0">
                <a:solidFill>
                  <a:srgbClr val="0070C0"/>
                </a:solidFill>
                <a:latin typeface="Times New Roman" pitchFamily="18" charset="0"/>
                <a:cs typeface="Times New Roman" pitchFamily="18" charset="0"/>
              </a:rPr>
              <a:t>Сергея Натановича Бернштейна</a:t>
            </a:r>
            <a:r>
              <a:rPr lang="ru-RU" sz="2000" b="1" i="1" dirty="0" smtClean="0">
                <a:ln w="1905">
                  <a:solidFill>
                    <a:srgbClr val="800000"/>
                  </a:solidFill>
                </a:ln>
                <a:solidFill>
                  <a:srgbClr val="0070C0"/>
                </a:solidFill>
                <a:effectLst>
                  <a:innerShdw blurRad="69850" dist="43180" dir="5400000">
                    <a:srgbClr val="000000">
                      <a:alpha val="65000"/>
                    </a:srgbClr>
                  </a:innerShdw>
                </a:effectLst>
                <a:latin typeface="Times New Roman" pitchFamily="18" charset="0"/>
                <a:cs typeface="Times New Roman" pitchFamily="18" charset="0"/>
              </a:rPr>
              <a:t> </a:t>
            </a:r>
            <a:r>
              <a:rPr lang="ru-RU" sz="2000" b="1" dirty="0" smtClean="0">
                <a:latin typeface="Times New Roman" pitchFamily="18" charset="0"/>
                <a:cs typeface="Times New Roman" pitchFamily="18" charset="0"/>
              </a:rPr>
              <a:t>разработал  и вычислил таблицы для определения местонахождения судна по радиопеленгам. Таблицы ускоряли штурманские расчеты примерно в 10 раз</a:t>
            </a:r>
            <a:r>
              <a:rPr lang="ru-RU" sz="2000" b="1" dirty="0" smtClean="0">
                <a:latin typeface="Calibri" pitchFamily="34" charset="0"/>
              </a:rPr>
              <a:t>.                                                                                                             </a:t>
            </a:r>
            <a:endParaRPr kumimoji="0" lang="ru-RU" sz="2000" b="1" i="0" u="none" strike="noStrike" kern="1200" cap="none" spc="0" normalizeH="0" noProof="0" dirty="0">
              <a:ln>
                <a:noFill/>
              </a:ln>
              <a:solidFill>
                <a:schemeClr val="tx1"/>
              </a:solidFill>
              <a:effectLst/>
              <a:uLnTx/>
              <a:uFillTx/>
              <a:latin typeface="Calibri" pitchFamily="34" charset="0"/>
            </a:endParaRPr>
          </a:p>
        </p:txBody>
      </p:sp>
      <p:pic>
        <p:nvPicPr>
          <p:cNvPr id="9" name="Picture 3" descr="C:\Documents and Settings\Ирина\Рабочий стол\все по математике\математика все\математика и война\105_bernstein.jpg"/>
          <p:cNvPicPr>
            <a:picLocks noChangeAspect="1" noChangeArrowheads="1"/>
          </p:cNvPicPr>
          <p:nvPr/>
        </p:nvPicPr>
        <p:blipFill>
          <a:blip r:embed="rId2" cstate="print">
            <a:lum bright="-7000" contrast="-6000"/>
          </a:blip>
          <a:srcRect r="7274"/>
          <a:stretch>
            <a:fillRect/>
          </a:stretch>
        </p:blipFill>
        <p:spPr bwMode="auto">
          <a:xfrm>
            <a:off x="323528" y="188640"/>
            <a:ext cx="1944216" cy="2723013"/>
          </a:xfrm>
          <a:prstGeom prst="rect">
            <a:avLst/>
          </a:prstGeom>
          <a:ln>
            <a:solidFill>
              <a:schemeClr val="accent1"/>
            </a:solidFill>
          </a:ln>
          <a:effectLst>
            <a:outerShdw blurRad="292100" dist="139700" dir="2700000" algn="tl" rotWithShape="0">
              <a:srgbClr val="333333">
                <a:alpha val="65000"/>
              </a:srgbClr>
            </a:outerShdw>
          </a:effectLst>
        </p:spPr>
      </p:pic>
      <p:pic>
        <p:nvPicPr>
          <p:cNvPr id="76804" name="Picture 4" descr="Картинка 2 из 23">
            <a:hlinkClick r:id="rId3"/>
          </p:cNvPr>
          <p:cNvPicPr>
            <a:picLocks noChangeAspect="1" noChangeArrowheads="1"/>
          </p:cNvPicPr>
          <p:nvPr/>
        </p:nvPicPr>
        <p:blipFill>
          <a:blip r:embed="rId4" cstate="print"/>
          <a:srcRect b="5501"/>
          <a:stretch>
            <a:fillRect/>
          </a:stretch>
        </p:blipFill>
        <p:spPr bwMode="auto">
          <a:xfrm>
            <a:off x="2771800" y="404664"/>
            <a:ext cx="2232248" cy="2410794"/>
          </a:xfrm>
          <a:prstGeom prst="rect">
            <a:avLst/>
          </a:prstGeom>
          <a:ln>
            <a:solidFill>
              <a:schemeClr val="accent1"/>
            </a:solidFill>
          </a:ln>
          <a:effectLst>
            <a:outerShdw blurRad="292100" dist="139700" dir="2700000" algn="tl" rotWithShape="0">
              <a:srgbClr val="333333">
                <a:alpha val="65000"/>
              </a:srgbClr>
            </a:outerShdw>
          </a:effectLst>
        </p:spPr>
      </p:pic>
      <p:pic>
        <p:nvPicPr>
          <p:cNvPr id="76808" name="Picture 8" descr="Картинка 6 из 23">
            <a:hlinkClick r:id="rId5"/>
          </p:cNvPr>
          <p:cNvPicPr>
            <a:picLocks noChangeAspect="1" noChangeArrowheads="1"/>
          </p:cNvPicPr>
          <p:nvPr/>
        </p:nvPicPr>
        <p:blipFill>
          <a:blip r:embed="rId6" cstate="print"/>
          <a:srcRect/>
          <a:stretch>
            <a:fillRect/>
          </a:stretch>
        </p:blipFill>
        <p:spPr bwMode="auto">
          <a:xfrm>
            <a:off x="5364088" y="332656"/>
            <a:ext cx="3272404" cy="2520280"/>
          </a:xfrm>
          <a:prstGeom prst="rect">
            <a:avLst/>
          </a:prstGeom>
          <a:ln>
            <a:solidFill>
              <a:schemeClr val="accent1"/>
            </a:solidFill>
          </a:ln>
          <a:effectLst>
            <a:outerShdw blurRad="292100" dist="139700" dir="2700000" algn="tl" rotWithShape="0">
              <a:srgbClr val="333333">
                <a:alpha val="65000"/>
              </a:srgbClr>
            </a:outerShdw>
          </a:effectLst>
        </p:spPr>
      </p:pic>
      <p:sp useBgFill="1">
        <p:nvSpPr>
          <p:cNvPr id="14" name="Содержимое 3"/>
          <p:cNvSpPr txBox="1">
            <a:spLocks/>
          </p:cNvSpPr>
          <p:nvPr/>
        </p:nvSpPr>
        <p:spPr>
          <a:xfrm>
            <a:off x="251520" y="5085184"/>
            <a:ext cx="8461448" cy="1584176"/>
          </a:xfrm>
          <a:prstGeom prst="rect">
            <a:avLst/>
          </a:prstGeom>
          <a:effectLst/>
        </p:spPr>
        <p:txBody>
          <a:bodyPr>
            <a:normAutofit fontScale="92500" lnSpcReduction="10000"/>
          </a:bodyPr>
          <a:lstStyle/>
          <a:p>
            <a:pPr algn="just">
              <a:lnSpc>
                <a:spcPct val="90000"/>
              </a:lnSpc>
              <a:spcBef>
                <a:spcPct val="20000"/>
              </a:spcBef>
              <a:buClr>
                <a:schemeClr val="accent1"/>
              </a:buClr>
              <a:buSzPct val="70000"/>
            </a:pPr>
            <a:r>
              <a:rPr lang="ru-RU" sz="2200" b="1" dirty="0" smtClean="0">
                <a:latin typeface="Times New Roman" pitchFamily="18" charset="0"/>
                <a:cs typeface="Times New Roman" pitchFamily="18" charset="0"/>
              </a:rPr>
              <a:t>В 1943 г были подготовлены штурманские таблицы, которые  нашли широкое применение в боевых действиях дальней авиации, значительно повысили точность самолетовождения. Штаб авиации дальнего действия, дал высокую оценку работе математиков, отметив, что ни в одной стране мира не были известны таблицы, равные этим по простоте и оригинальности</a:t>
            </a:r>
            <a:r>
              <a:rPr lang="ru-RU" sz="2400" b="1" dirty="0" smtClean="0">
                <a:latin typeface="Calibri" pitchFamily="34" charset="0"/>
              </a:rPr>
              <a:t>.</a:t>
            </a:r>
          </a:p>
        </p:txBody>
      </p:sp>
      <p:sp>
        <p:nvSpPr>
          <p:cNvPr id="7" name="Содержимое 3"/>
          <p:cNvSpPr txBox="1">
            <a:spLocks/>
          </p:cNvSpPr>
          <p:nvPr/>
        </p:nvSpPr>
        <p:spPr>
          <a:xfrm>
            <a:off x="323528" y="2924944"/>
            <a:ext cx="1944216" cy="432048"/>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55000" lnSpcReduction="20000"/>
          </a:bodyPr>
          <a:lstStyle/>
          <a:p>
            <a:pPr lvl="0" algn="ctr">
              <a:buClr>
                <a:schemeClr val="accent1"/>
              </a:buClr>
              <a:buSzPct val="70000"/>
              <a:defRPr/>
            </a:pPr>
            <a:r>
              <a:rPr lang="ru-RU" sz="2500" b="1" dirty="0" smtClean="0">
                <a:latin typeface="Calibri" pitchFamily="34" charset="0"/>
              </a:rPr>
              <a:t>Бернштейн</a:t>
            </a:r>
            <a:r>
              <a:rPr lang="ru-RU" sz="2000" b="1" dirty="0" smtClean="0">
                <a:latin typeface="Calibri" pitchFamily="34" charset="0"/>
              </a:rPr>
              <a:t> </a:t>
            </a:r>
            <a:r>
              <a:rPr lang="ru-RU" sz="2200" b="1" dirty="0" smtClean="0">
                <a:latin typeface="Calibri" pitchFamily="34" charset="0"/>
              </a:rPr>
              <a:t>Сергей</a:t>
            </a:r>
          </a:p>
          <a:p>
            <a:pPr lvl="0" algn="ctr">
              <a:buClr>
                <a:schemeClr val="accent1"/>
              </a:buClr>
              <a:buSzPct val="70000"/>
              <a:defRPr/>
            </a:pPr>
            <a:r>
              <a:rPr lang="ru-RU" sz="2200" b="1" dirty="0" smtClean="0">
                <a:latin typeface="Calibri" pitchFamily="34" charset="0"/>
              </a:rPr>
              <a:t> Натанович</a:t>
            </a:r>
          </a:p>
          <a:p>
            <a:pPr lvl="0" algn="just">
              <a:spcBef>
                <a:spcPct val="20000"/>
              </a:spcBef>
              <a:buClr>
                <a:schemeClr val="accent1"/>
              </a:buClr>
              <a:buSzPct val="70000"/>
              <a:defRPr/>
            </a:pPr>
            <a:endParaRPr lang="ru-RU" sz="2400" b="1" dirty="0" smtClean="0">
              <a:latin typeface="Calibri"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7" descr="63[1]"/>
          <p:cNvPicPr>
            <a:picLocks noChangeAspect="1" noChangeArrowheads="1"/>
          </p:cNvPicPr>
          <p:nvPr/>
        </p:nvPicPr>
        <p:blipFill>
          <a:blip r:embed="rId2" cstate="print"/>
          <a:srcRect/>
          <a:stretch>
            <a:fillRect/>
          </a:stretch>
        </p:blipFill>
        <p:spPr bwMode="auto">
          <a:xfrm>
            <a:off x="827584" y="404664"/>
            <a:ext cx="4104456" cy="2563177"/>
          </a:xfrm>
          <a:prstGeom prst="rect">
            <a:avLst/>
          </a:prstGeom>
          <a:solidFill>
            <a:srgbClr val="FFFFFF">
              <a:shade val="85000"/>
            </a:srgbClr>
          </a:solidFill>
          <a:ln w="254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Прямоугольник 2"/>
          <p:cNvSpPr/>
          <p:nvPr/>
        </p:nvSpPr>
        <p:spPr>
          <a:xfrm>
            <a:off x="5364088" y="548680"/>
            <a:ext cx="3078088" cy="2246769"/>
          </a:xfrm>
          <a:prstGeom prst="rect">
            <a:avLst/>
          </a:prstGeom>
        </p:spPr>
        <p:txBody>
          <a:bodyPr wrap="square">
            <a:spAutoFit/>
          </a:bodyPr>
          <a:lstStyle/>
          <a:p>
            <a:r>
              <a:rPr lang="ru-RU" sz="2000" b="1" dirty="0" smtClean="0">
                <a:latin typeface="Times New Roman" pitchFamily="18" charset="0"/>
                <a:cs typeface="Times New Roman" pitchFamily="18" charset="0"/>
              </a:rPr>
              <a:t>Проблемы  пристрелки, в связи с  появлением  новых типов артиллерии потребовали дополнительных  исследований и  составления таблиц.</a:t>
            </a:r>
            <a:endParaRPr lang="ru-RU" sz="2000" b="1" dirty="0">
              <a:latin typeface="Times New Roman" pitchFamily="18" charset="0"/>
              <a:cs typeface="Times New Roman" pitchFamily="18" charset="0"/>
            </a:endParaRPr>
          </a:p>
        </p:txBody>
      </p:sp>
      <p:pic>
        <p:nvPicPr>
          <p:cNvPr id="4" name="Picture 7" descr="Картинка 18 из 17816">
            <a:hlinkClick r:id="rId3"/>
          </p:cNvPr>
          <p:cNvPicPr>
            <a:picLocks noChangeAspect="1" noChangeArrowheads="1"/>
          </p:cNvPicPr>
          <p:nvPr/>
        </p:nvPicPr>
        <p:blipFill>
          <a:blip r:embed="rId4" cstate="print"/>
          <a:srcRect/>
          <a:stretch>
            <a:fillRect/>
          </a:stretch>
        </p:blipFill>
        <p:spPr bwMode="auto">
          <a:xfrm>
            <a:off x="3707904" y="3717032"/>
            <a:ext cx="4935317" cy="2592288"/>
          </a:xfrm>
          <a:prstGeom prst="rect">
            <a:avLst/>
          </a:prstGeom>
          <a:solidFill>
            <a:srgbClr val="FFFFFF">
              <a:shade val="85000"/>
            </a:srgbClr>
          </a:solidFill>
          <a:ln w="254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Прямоугольник 4"/>
          <p:cNvSpPr/>
          <p:nvPr/>
        </p:nvSpPr>
        <p:spPr>
          <a:xfrm>
            <a:off x="395536" y="4005064"/>
            <a:ext cx="3096344" cy="1938992"/>
          </a:xfrm>
          <a:prstGeom prst="rect">
            <a:avLst/>
          </a:prstGeom>
        </p:spPr>
        <p:txBody>
          <a:bodyPr wrap="square">
            <a:spAutoFit/>
          </a:bodyPr>
          <a:lstStyle/>
          <a:p>
            <a:r>
              <a:rPr lang="ru-RU" sz="2000" b="1" dirty="0" smtClean="0">
                <a:latin typeface="Times New Roman" pitchFamily="18" charset="0"/>
                <a:cs typeface="Times New Roman" pitchFamily="18" charset="0"/>
              </a:rPr>
              <a:t>Стрельба с самолета по самолету и по наземным целям также привела к математическим задачам, которые нужно было срочно решать.</a:t>
            </a:r>
            <a:endParaRPr lang="ru-RU" sz="2000" b="1" dirty="0">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Содержимое 10" descr="chetaev.jpg"/>
          <p:cNvPicPr>
            <a:picLocks noChangeAspect="1"/>
          </p:cNvPicPr>
          <p:nvPr/>
        </p:nvPicPr>
        <p:blipFill>
          <a:blip r:embed="rId2" cstate="print"/>
          <a:stretch>
            <a:fillRect/>
          </a:stretch>
        </p:blipFill>
        <p:spPr>
          <a:xfrm>
            <a:off x="827584" y="404664"/>
            <a:ext cx="2232248" cy="3188927"/>
          </a:xfrm>
          <a:prstGeom prst="rect">
            <a:avLst/>
          </a:prstGeom>
          <a:solidFill>
            <a:srgbClr val="FFFFFF">
              <a:shade val="85000"/>
            </a:srgbClr>
          </a:solidFill>
          <a:ln w="254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Прямоугольник 5"/>
          <p:cNvSpPr>
            <a:spLocks noChangeArrowheads="1"/>
          </p:cNvSpPr>
          <p:nvPr/>
        </p:nvSpPr>
        <p:spPr bwMode="auto">
          <a:xfrm>
            <a:off x="251520" y="4221088"/>
            <a:ext cx="8208912" cy="2246769"/>
          </a:xfrm>
          <a:prstGeom prst="rect">
            <a:avLst/>
          </a:prstGeom>
          <a:noFill/>
          <a:ln w="15875">
            <a:solidFill>
              <a:schemeClr val="accent1">
                <a:lumMod val="75000"/>
              </a:schemeClr>
            </a:solidFill>
            <a:miter lim="800000"/>
            <a:headEnd/>
            <a:tailEnd/>
          </a:ln>
        </p:spPr>
        <p:txBody>
          <a:bodyPr wrap="square">
            <a:spAutoFit/>
          </a:bodyPr>
          <a:lstStyle/>
          <a:p>
            <a:r>
              <a:rPr lang="ru-RU" sz="2000" b="1" dirty="0">
                <a:latin typeface="Times New Roman" pitchFamily="18" charset="0"/>
                <a:cs typeface="Times New Roman" pitchFamily="18" charset="0"/>
              </a:rPr>
              <a:t>Во время Великой Отечественной войны появилась и такая важная проблема, как обеспечение кучности стрельбы и устойчивости снарядов при полёте. Эту сложную математическую задачу решил член-корреспондент АН СССР </a:t>
            </a:r>
            <a:r>
              <a:rPr lang="ru-RU" sz="2000" b="1" i="1" u="sng" dirty="0" smtClean="0">
                <a:solidFill>
                  <a:srgbClr val="002060"/>
                </a:solidFill>
                <a:latin typeface="Times New Roman" pitchFamily="18" charset="0"/>
                <a:cs typeface="Times New Roman" pitchFamily="18" charset="0"/>
              </a:rPr>
              <a:t>Николай  </a:t>
            </a:r>
            <a:r>
              <a:rPr lang="ru-RU" sz="2000" b="1" i="1" u="sng" dirty="0" err="1" smtClean="0">
                <a:solidFill>
                  <a:srgbClr val="002060"/>
                </a:solidFill>
                <a:latin typeface="Times New Roman" pitchFamily="18" charset="0"/>
                <a:cs typeface="Times New Roman" pitchFamily="18" charset="0"/>
              </a:rPr>
              <a:t>Гурьевич</a:t>
            </a:r>
            <a:r>
              <a:rPr lang="ru-RU" sz="2000" b="1" i="1" u="sng" dirty="0" smtClean="0">
                <a:solidFill>
                  <a:srgbClr val="002060"/>
                </a:solidFill>
                <a:latin typeface="Times New Roman" pitchFamily="18" charset="0"/>
                <a:cs typeface="Times New Roman" pitchFamily="18" charset="0"/>
              </a:rPr>
              <a:t> </a:t>
            </a:r>
            <a:r>
              <a:rPr lang="ru-RU" sz="2000" b="1" i="1" u="sng" dirty="0" err="1" smtClean="0">
                <a:solidFill>
                  <a:srgbClr val="002060"/>
                </a:solidFill>
                <a:latin typeface="Times New Roman" pitchFamily="18" charset="0"/>
                <a:cs typeface="Times New Roman" pitchFamily="18" charset="0"/>
              </a:rPr>
              <a:t>Четаев</a:t>
            </a:r>
            <a:r>
              <a:rPr lang="ru-RU" sz="2000" b="1" dirty="0">
                <a:solidFill>
                  <a:srgbClr val="C00000"/>
                </a:solidFill>
                <a:latin typeface="Times New Roman" pitchFamily="18" charset="0"/>
                <a:cs typeface="Times New Roman" pitchFamily="18" charset="0"/>
              </a:rPr>
              <a:t>. </a:t>
            </a:r>
            <a:endParaRPr lang="ru-RU" sz="2000" b="1" dirty="0" smtClean="0">
              <a:solidFill>
                <a:srgbClr val="C00000"/>
              </a:solidFill>
              <a:latin typeface="Times New Roman" pitchFamily="18" charset="0"/>
              <a:cs typeface="Times New Roman" pitchFamily="18" charset="0"/>
            </a:endParaRPr>
          </a:p>
          <a:p>
            <a:r>
              <a:rPr lang="ru-RU" sz="2000" b="1" dirty="0" smtClean="0">
                <a:latin typeface="Times New Roman" pitchFamily="18" charset="0"/>
                <a:cs typeface="Times New Roman" pitchFamily="18" charset="0"/>
              </a:rPr>
              <a:t>Он </a:t>
            </a:r>
            <a:r>
              <a:rPr lang="ru-RU" sz="2000" b="1" dirty="0">
                <a:latin typeface="Times New Roman" pitchFamily="18" charset="0"/>
                <a:cs typeface="Times New Roman" pitchFamily="18" charset="0"/>
              </a:rPr>
              <a:t>рассчитал </a:t>
            </a:r>
            <a:r>
              <a:rPr lang="ru-RU" sz="2000" b="1" dirty="0" smtClean="0">
                <a:latin typeface="Times New Roman" pitchFamily="18" charset="0"/>
                <a:cs typeface="Times New Roman" pitchFamily="18" charset="0"/>
              </a:rPr>
              <a:t>наиболее выгодную </a:t>
            </a:r>
            <a:r>
              <a:rPr lang="ru-RU" sz="2000" b="1" dirty="0">
                <a:latin typeface="Times New Roman" pitchFamily="18" charset="0"/>
                <a:cs typeface="Times New Roman" pitchFamily="18" charset="0"/>
              </a:rPr>
              <a:t>крутизну нарезки стволов орудий, что позволило обеспечить кучность и устойчивость снарядов пи </a:t>
            </a:r>
            <a:r>
              <a:rPr lang="ru-RU" sz="2000" b="1" dirty="0" smtClean="0">
                <a:latin typeface="Times New Roman" pitchFamily="18" charset="0"/>
                <a:cs typeface="Times New Roman" pitchFamily="18" charset="0"/>
              </a:rPr>
              <a:t>полёт</a:t>
            </a:r>
            <a:r>
              <a:rPr lang="ru-RU" sz="2000" b="1" dirty="0">
                <a:latin typeface="Times New Roman" pitchFamily="18" charset="0"/>
                <a:cs typeface="Times New Roman" pitchFamily="18" charset="0"/>
              </a:rPr>
              <a:t>е</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p:txBody>
      </p:sp>
      <p:sp>
        <p:nvSpPr>
          <p:cNvPr id="5" name="TextBox 4"/>
          <p:cNvSpPr txBox="1"/>
          <p:nvPr/>
        </p:nvSpPr>
        <p:spPr>
          <a:xfrm>
            <a:off x="2987824" y="4509120"/>
            <a:ext cx="184731" cy="369332"/>
          </a:xfrm>
          <a:prstGeom prst="rect">
            <a:avLst/>
          </a:prstGeom>
          <a:noFill/>
        </p:spPr>
        <p:txBody>
          <a:bodyPr wrap="none" rtlCol="0">
            <a:spAutoFit/>
          </a:bodyPr>
          <a:lstStyle/>
          <a:p>
            <a:endParaRPr lang="ru-RU" dirty="0"/>
          </a:p>
        </p:txBody>
      </p:sp>
      <p:sp>
        <p:nvSpPr>
          <p:cNvPr id="7" name="Содержимое 3"/>
          <p:cNvSpPr txBox="1">
            <a:spLocks/>
          </p:cNvSpPr>
          <p:nvPr/>
        </p:nvSpPr>
        <p:spPr>
          <a:xfrm>
            <a:off x="827584" y="3573016"/>
            <a:ext cx="2232248" cy="432048"/>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55000" lnSpcReduction="20000"/>
          </a:bodyPr>
          <a:lstStyle/>
          <a:p>
            <a:pPr lvl="0" algn="ctr">
              <a:buClr>
                <a:schemeClr val="accent1"/>
              </a:buClr>
              <a:buSzPct val="70000"/>
              <a:defRPr/>
            </a:pPr>
            <a:r>
              <a:rPr lang="ru-RU" sz="2500" b="1" dirty="0" err="1" smtClean="0">
                <a:latin typeface="Calibri" pitchFamily="34" charset="0"/>
              </a:rPr>
              <a:t>Четаев</a:t>
            </a:r>
            <a:r>
              <a:rPr lang="ru-RU" sz="2000" b="1" dirty="0" smtClean="0">
                <a:latin typeface="Calibri" pitchFamily="34" charset="0"/>
              </a:rPr>
              <a:t> </a:t>
            </a:r>
            <a:r>
              <a:rPr lang="ru-RU" sz="2200" b="1" dirty="0" smtClean="0">
                <a:latin typeface="Calibri" pitchFamily="34" charset="0"/>
              </a:rPr>
              <a:t>Николай</a:t>
            </a:r>
          </a:p>
          <a:p>
            <a:pPr lvl="0" algn="ctr">
              <a:buClr>
                <a:schemeClr val="accent1"/>
              </a:buClr>
              <a:buSzPct val="70000"/>
              <a:defRPr/>
            </a:pPr>
            <a:r>
              <a:rPr lang="ru-RU" sz="2200" b="1" dirty="0" err="1" smtClean="0">
                <a:latin typeface="Calibri" pitchFamily="34" charset="0"/>
              </a:rPr>
              <a:t>Гурьевич</a:t>
            </a:r>
            <a:endParaRPr lang="ru-RU" sz="22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pic>
        <p:nvPicPr>
          <p:cNvPr id="9" name="Picture 8"/>
          <p:cNvPicPr>
            <a:picLocks noChangeAspect="1" noChangeArrowheads="1"/>
          </p:cNvPicPr>
          <p:nvPr/>
        </p:nvPicPr>
        <p:blipFill>
          <a:blip r:embed="rId3" cstate="print"/>
          <a:srcRect/>
          <a:stretch>
            <a:fillRect/>
          </a:stretch>
        </p:blipFill>
        <p:spPr bwMode="auto">
          <a:xfrm>
            <a:off x="4788024" y="764704"/>
            <a:ext cx="3125713" cy="298962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C:\Documents and Settings\Ирина\Рабочий стол\все по математике\математика все\математика и война\8415333010ff.jpg"/>
          <p:cNvPicPr>
            <a:picLocks noChangeAspect="1" noChangeArrowheads="1"/>
          </p:cNvPicPr>
          <p:nvPr/>
        </p:nvPicPr>
        <p:blipFill>
          <a:blip r:embed="rId2" cstate="print"/>
          <a:srcRect/>
          <a:stretch>
            <a:fillRect/>
          </a:stretch>
        </p:blipFill>
        <p:spPr bwMode="auto">
          <a:xfrm>
            <a:off x="323528" y="2924944"/>
            <a:ext cx="4752528" cy="2956442"/>
          </a:xfrm>
          <a:prstGeom prst="rect">
            <a:avLst/>
          </a:prstGeom>
          <a:ln>
            <a:solidFill>
              <a:schemeClr val="accent1"/>
            </a:solidFill>
          </a:ln>
          <a:effectLst>
            <a:outerShdw blurRad="292100" dist="139700" dir="2700000" algn="tl" rotWithShape="0">
              <a:srgbClr val="333333">
                <a:alpha val="65000"/>
              </a:srgbClr>
            </a:outerShdw>
          </a:effectLst>
        </p:spPr>
      </p:pic>
      <p:sp>
        <p:nvSpPr>
          <p:cNvPr id="6" name="Содержимое 10"/>
          <p:cNvSpPr txBox="1">
            <a:spLocks/>
          </p:cNvSpPr>
          <p:nvPr/>
        </p:nvSpPr>
        <p:spPr>
          <a:xfrm>
            <a:off x="251520" y="404664"/>
            <a:ext cx="8496944" cy="1944216"/>
          </a:xfrm>
          <a:prstGeom prst="rect">
            <a:avLst/>
          </a:prstGeom>
          <a:noFill/>
          <a:effectLst/>
        </p:spPr>
        <p:txBody>
          <a:bodyPr>
            <a:normAutofit/>
          </a:bodyPr>
          <a:lstStyle/>
          <a:p>
            <a:pPr marR="0" lvl="0" indent="177800" algn="just" defTabSz="914400" rtl="0" eaLnBrk="1" fontAlgn="auto" latinLnBrk="0" hangingPunct="1">
              <a:lnSpc>
                <a:spcPct val="160000"/>
              </a:lnSpc>
              <a:spcBef>
                <a:spcPct val="20000"/>
              </a:spcBef>
              <a:spcAft>
                <a:spcPts val="0"/>
              </a:spcAft>
              <a:buClr>
                <a:schemeClr val="accent1"/>
              </a:buClr>
              <a:buSzPct val="70000"/>
              <a:buFont typeface="Wingdings 2"/>
              <a:buNone/>
              <a:tabLst/>
              <a:defRPr/>
            </a:pPr>
            <a:r>
              <a:rPr kumimoji="0" lang="ru-RU" sz="20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На кафедре теории вероятностей МГУ были рассчитаны таблицы бомбометания с малых высот при малых скоростях самолета. Они оказали несомненную помощь нашим летчикам и  летчицам.</a:t>
            </a:r>
          </a:p>
        </p:txBody>
      </p:sp>
      <p:pic>
        <p:nvPicPr>
          <p:cNvPr id="7" name="Picture 2" descr="C:\Documents and Settings\Ирина\Рабочий стол\все по математике\математика все\математика и война\st-4.jpg"/>
          <p:cNvPicPr>
            <a:picLocks noChangeAspect="1" noChangeArrowheads="1"/>
          </p:cNvPicPr>
          <p:nvPr/>
        </p:nvPicPr>
        <p:blipFill>
          <a:blip r:embed="rId3" cstate="print"/>
          <a:srcRect l="1890" t="2774" b="5675"/>
          <a:stretch>
            <a:fillRect/>
          </a:stretch>
        </p:blipFill>
        <p:spPr bwMode="auto">
          <a:xfrm>
            <a:off x="5508104" y="2636912"/>
            <a:ext cx="3240360" cy="3767425"/>
          </a:xfrm>
          <a:prstGeom prst="rect">
            <a:avLst/>
          </a:prstGeom>
          <a:ln>
            <a:solidFill>
              <a:schemeClr val="accent1"/>
            </a:solid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Картинка 2 из 2532">
            <a:hlinkClick r:id="rId2"/>
          </p:cNvPr>
          <p:cNvPicPr>
            <a:picLocks noChangeAspect="1" noChangeArrowheads="1"/>
          </p:cNvPicPr>
          <p:nvPr/>
        </p:nvPicPr>
        <p:blipFill>
          <a:blip r:embed="rId3" cstate="print"/>
          <a:srcRect/>
          <a:stretch>
            <a:fillRect/>
          </a:stretch>
        </p:blipFill>
        <p:spPr bwMode="auto">
          <a:xfrm>
            <a:off x="755577" y="260648"/>
            <a:ext cx="2592288" cy="3334132"/>
          </a:xfrm>
          <a:prstGeom prst="rect">
            <a:avLst/>
          </a:prstGeom>
          <a:solidFill>
            <a:srgbClr val="FFFFFF">
              <a:shade val="85000"/>
            </a:srgbClr>
          </a:solidFill>
          <a:ln w="254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Прямоугольник 2"/>
          <p:cNvSpPr/>
          <p:nvPr/>
        </p:nvSpPr>
        <p:spPr>
          <a:xfrm>
            <a:off x="3923928" y="332656"/>
            <a:ext cx="4572000" cy="3477875"/>
          </a:xfrm>
          <a:prstGeom prst="rect">
            <a:avLst/>
          </a:prstGeom>
        </p:spPr>
        <p:txBody>
          <a:bodyPr>
            <a:spAutoFit/>
          </a:bodyPr>
          <a:lstStyle/>
          <a:p>
            <a:pPr fontAlgn="auto">
              <a:spcBef>
                <a:spcPts val="0"/>
              </a:spcBef>
              <a:spcAft>
                <a:spcPts val="0"/>
              </a:spcAft>
              <a:defRPr/>
            </a:pPr>
            <a:r>
              <a:rPr lang="ru-RU" sz="2000" b="1" dirty="0">
                <a:latin typeface="Times New Roman" pitchFamily="18" charset="0"/>
                <a:cs typeface="Times New Roman" pitchFamily="18" charset="0"/>
              </a:rPr>
              <a:t>Фронт требует увеличения эффективности огня артиллерии, повышения меткости стрельбы. Проблему решает академик </a:t>
            </a:r>
            <a:r>
              <a:rPr lang="ru-RU" sz="2000" b="1" i="1" u="sng" dirty="0" smtClean="0">
                <a:solidFill>
                  <a:schemeClr val="accent2">
                    <a:lumMod val="75000"/>
                  </a:schemeClr>
                </a:solidFill>
                <a:latin typeface="Times New Roman" pitchFamily="18" charset="0"/>
                <a:cs typeface="Times New Roman" pitchFamily="18" charset="0"/>
              </a:rPr>
              <a:t>Андрей Николаевич Колмогоров</a:t>
            </a:r>
            <a:r>
              <a:rPr lang="ru-RU" sz="2000" b="1" i="1" u="sng" dirty="0">
                <a:solidFill>
                  <a:schemeClr val="accent2">
                    <a:lumMod val="75000"/>
                  </a:schemeClr>
                </a:solidFill>
                <a:latin typeface="Times New Roman" pitchFamily="18" charset="0"/>
                <a:cs typeface="Times New Roman" pitchFamily="18" charset="0"/>
              </a:rPr>
              <a:t>. </a:t>
            </a:r>
            <a:r>
              <a:rPr lang="ru-RU" sz="2000" b="1" dirty="0">
                <a:latin typeface="Times New Roman" pitchFamily="18" charset="0"/>
                <a:cs typeface="Times New Roman" pitchFamily="18" charset="0"/>
              </a:rPr>
              <a:t>По заданию Главного артиллерийского управления он, используя свои работы по математике в области теории вероятностей, дал определение наиболее выгодного рассеяния артиллерийских снарядов. </a:t>
            </a:r>
          </a:p>
        </p:txBody>
      </p:sp>
      <p:sp>
        <p:nvSpPr>
          <p:cNvPr id="4" name="Прямоугольник 3"/>
          <p:cNvSpPr>
            <a:spLocks noChangeArrowheads="1"/>
          </p:cNvSpPr>
          <p:nvPr/>
        </p:nvSpPr>
        <p:spPr bwMode="auto">
          <a:xfrm>
            <a:off x="467544" y="4149080"/>
            <a:ext cx="5184576" cy="2554545"/>
          </a:xfrm>
          <a:prstGeom prst="rect">
            <a:avLst/>
          </a:prstGeom>
          <a:noFill/>
          <a:ln w="9525">
            <a:noFill/>
            <a:miter lim="800000"/>
            <a:headEnd/>
            <a:tailEnd/>
          </a:ln>
        </p:spPr>
        <p:txBody>
          <a:bodyPr wrap="square">
            <a:spAutoFit/>
          </a:bodyPr>
          <a:lstStyle/>
          <a:p>
            <a:r>
              <a:rPr lang="ru-RU" sz="2000" b="1" dirty="0" smtClean="0">
                <a:latin typeface="Times New Roman" pitchFamily="18" charset="0"/>
                <a:cs typeface="Times New Roman" pitchFamily="18" charset="0"/>
              </a:rPr>
              <a:t>Математическая </a:t>
            </a:r>
            <a:r>
              <a:rPr lang="ru-RU" sz="2000" b="1" dirty="0">
                <a:latin typeface="Times New Roman" pitchFamily="18" charset="0"/>
                <a:cs typeface="Times New Roman" pitchFamily="18" charset="0"/>
              </a:rPr>
              <a:t>теория вероятностей </a:t>
            </a:r>
            <a:r>
              <a:rPr lang="ru-RU" sz="2000" b="1" dirty="0" smtClean="0">
                <a:latin typeface="Times New Roman" pitchFamily="18" charset="0"/>
                <a:cs typeface="Times New Roman" pitchFamily="18" charset="0"/>
              </a:rPr>
              <a:t>использовалась </a:t>
            </a:r>
            <a:r>
              <a:rPr lang="ru-RU" sz="2000" b="1" dirty="0">
                <a:latin typeface="Times New Roman" pitchFamily="18" charset="0"/>
                <a:cs typeface="Times New Roman" pitchFamily="18" charset="0"/>
              </a:rPr>
              <a:t>во время Великой Отечественной войны и для </a:t>
            </a:r>
            <a:r>
              <a:rPr lang="ru-RU" sz="2000" b="1" dirty="0" smtClean="0">
                <a:latin typeface="Times New Roman" pitchFamily="18" charset="0"/>
                <a:cs typeface="Times New Roman" pitchFamily="18" charset="0"/>
              </a:rPr>
              <a:t>определения наилучших </a:t>
            </a:r>
            <a:r>
              <a:rPr lang="ru-RU" sz="2000" b="1" dirty="0">
                <a:latin typeface="Times New Roman" pitchFamily="18" charset="0"/>
                <a:cs typeface="Times New Roman" pitchFamily="18" charset="0"/>
              </a:rPr>
              <a:t>методов нахождения самолётов, подводных лодок противника, и для указания путей, позволяющих избежать встречи с подводными лодками врага. </a:t>
            </a:r>
          </a:p>
        </p:txBody>
      </p:sp>
      <p:sp>
        <p:nvSpPr>
          <p:cNvPr id="5" name="Прямоугольник 4"/>
          <p:cNvSpPr/>
          <p:nvPr/>
        </p:nvSpPr>
        <p:spPr>
          <a:xfrm>
            <a:off x="827584" y="3645024"/>
            <a:ext cx="2448272" cy="461665"/>
          </a:xfrm>
          <a:prstGeom prst="rect">
            <a:avLst/>
          </a:prstGeom>
        </p:spPr>
        <p:txBody>
          <a:bodyPr wrap="square">
            <a:spAutoFit/>
          </a:bodyPr>
          <a:lstStyle/>
          <a:p>
            <a:pPr algn="ctr"/>
            <a:r>
              <a:rPr lang="ru-RU" sz="1200" dirty="0" smtClean="0">
                <a:ln w="11430"/>
                <a:effectLst/>
                <a:latin typeface="Times New Roman" pitchFamily="18" charset="0"/>
                <a:cs typeface="Times New Roman" pitchFamily="18" charset="0"/>
              </a:rPr>
              <a:t>Андрей Николаевич Колмогоров</a:t>
            </a:r>
          </a:p>
          <a:p>
            <a:pPr algn="ctr"/>
            <a:r>
              <a:rPr lang="ru-RU" sz="1200" dirty="0" smtClean="0">
                <a:ln w="11430"/>
                <a:effectLst/>
                <a:latin typeface="Times New Roman" pitchFamily="18" charset="0"/>
                <a:cs typeface="Times New Roman" pitchFamily="18" charset="0"/>
              </a:rPr>
              <a:t> (1903 - 1987г)</a:t>
            </a:r>
            <a:endParaRPr lang="ru-RU" sz="1200" dirty="0">
              <a:latin typeface="Times New Roman" pitchFamily="18" charset="0"/>
              <a:cs typeface="Times New Roman" pitchFamily="18" charset="0"/>
            </a:endParaRPr>
          </a:p>
        </p:txBody>
      </p:sp>
      <p:pic>
        <p:nvPicPr>
          <p:cNvPr id="6" name="Picture 9"/>
          <p:cNvPicPr>
            <a:picLocks noChangeAspect="1" noChangeArrowheads="1"/>
          </p:cNvPicPr>
          <p:nvPr/>
        </p:nvPicPr>
        <p:blipFill>
          <a:blip r:embed="rId4" cstate="print"/>
          <a:srcRect/>
          <a:stretch>
            <a:fillRect/>
          </a:stretch>
        </p:blipFill>
        <p:spPr bwMode="auto">
          <a:xfrm>
            <a:off x="5940152" y="4509120"/>
            <a:ext cx="2520280" cy="168129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animEffect transition="in" filter="fade">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476672"/>
            <a:ext cx="7560840" cy="2016224"/>
          </a:xfrm>
          <a:prstGeom prst="rect">
            <a:avLst/>
          </a:prstGeom>
        </p:spPr>
        <p:txBody>
          <a:bodyPr wrap="square">
            <a:spAutoFit/>
          </a:bodyPr>
          <a:lstStyle/>
          <a:p>
            <a:pPr>
              <a:lnSpc>
                <a:spcPct val="150000"/>
              </a:lnSpc>
            </a:pPr>
            <a:r>
              <a:rPr lang="ru-RU" sz="2000" b="1" dirty="0" smtClean="0">
                <a:latin typeface="Times New Roman" pitchFamily="18" charset="0"/>
                <a:cs typeface="Times New Roman" pitchFamily="18" charset="0"/>
              </a:rPr>
              <a:t>Возникла задача </a:t>
            </a:r>
            <a:r>
              <a:rPr lang="ru-RU" sz="2000" b="1" i="1" u="sng" dirty="0" smtClean="0">
                <a:solidFill>
                  <a:srgbClr val="0070C0"/>
                </a:solidFill>
                <a:latin typeface="Times New Roman" pitchFamily="18" charset="0"/>
                <a:cs typeface="Times New Roman" pitchFamily="18" charset="0"/>
              </a:rPr>
              <a:t>о максимальной дальности полета снаряда</a:t>
            </a:r>
            <a:r>
              <a:rPr lang="ru-RU" sz="2000" b="1" u="sng" dirty="0" smtClean="0">
                <a:solidFill>
                  <a:srgbClr val="0070C0"/>
                </a:solidFill>
                <a:latin typeface="Times New Roman" pitchFamily="18" charset="0"/>
                <a:cs typeface="Times New Roman" pitchFamily="18" charset="0"/>
              </a:rPr>
              <a:t> </a:t>
            </a:r>
            <a:r>
              <a:rPr lang="ru-RU" sz="2000" b="1" dirty="0" smtClean="0">
                <a:latin typeface="Times New Roman" pitchFamily="18" charset="0"/>
                <a:cs typeface="Times New Roman" pitchFamily="18" charset="0"/>
              </a:rPr>
              <a:t>. Было доказано, что линией траектории снаряда является парабола, а на дальность полёта влияет лишь угол стрельбы  </a:t>
            </a:r>
            <a:r>
              <a:rPr lang="ru-RU" sz="2000" b="1" dirty="0" err="1" smtClean="0">
                <a:latin typeface="Times New Roman" pitchFamily="18" charset="0"/>
                <a:cs typeface="Times New Roman" pitchFamily="18" charset="0"/>
              </a:rPr>
              <a:t>α</a:t>
            </a:r>
            <a:r>
              <a:rPr lang="ru-RU" sz="2000" b="1" dirty="0" smtClean="0">
                <a:latin typeface="Times New Roman" pitchFamily="18" charset="0"/>
                <a:cs typeface="Times New Roman" pitchFamily="18" charset="0"/>
              </a:rPr>
              <a:t>. Угол наибольшей дальности полёта снаряда равен </a:t>
            </a:r>
            <a:r>
              <a:rPr lang="ru-RU" sz="2000" b="1" i="1" dirty="0" smtClean="0">
                <a:latin typeface="Times New Roman" pitchFamily="18" charset="0"/>
                <a:cs typeface="Times New Roman" pitchFamily="18" charset="0"/>
              </a:rPr>
              <a:t>45</a:t>
            </a:r>
            <a:r>
              <a:rPr lang="ru-RU" sz="2000" b="1" dirty="0" smtClean="0">
                <a:latin typeface="Times New Roman" pitchFamily="18" charset="0"/>
                <a:cs typeface="Times New Roman" pitchFamily="18" charset="0"/>
              </a:rPr>
              <a:t> градусам.</a:t>
            </a:r>
            <a:endParaRPr lang="ru-RU" sz="2000" dirty="0">
              <a:latin typeface="Times New Roman" pitchFamily="18" charset="0"/>
              <a:cs typeface="Times New Roman" pitchFamily="18" charset="0"/>
            </a:endParaRPr>
          </a:p>
        </p:txBody>
      </p:sp>
      <p:pic>
        <p:nvPicPr>
          <p:cNvPr id="3" name="Рисунок 2"/>
          <p:cNvPicPr/>
          <p:nvPr/>
        </p:nvPicPr>
        <p:blipFill>
          <a:blip r:embed="rId2" cstate="print"/>
          <a:srcRect r="955" b="12057"/>
          <a:stretch>
            <a:fillRect/>
          </a:stretch>
        </p:blipFill>
        <p:spPr bwMode="auto">
          <a:xfrm>
            <a:off x="539552" y="2564904"/>
            <a:ext cx="3851920" cy="2088232"/>
          </a:xfrm>
          <a:prstGeom prst="rect">
            <a:avLst/>
          </a:prstGeom>
          <a:solidFill>
            <a:srgbClr val="FFFFFF"/>
          </a:solidFill>
          <a:ln w="9525">
            <a:noFill/>
            <a:miter lim="800000"/>
            <a:headEnd/>
            <a:tailEnd/>
          </a:ln>
        </p:spPr>
      </p:pic>
      <p:pic>
        <p:nvPicPr>
          <p:cNvPr id="4" name="Рисунок 3" descr="http://armor.kiev.ua/lib/artilery/06/161.gif"/>
          <p:cNvPicPr/>
          <p:nvPr/>
        </p:nvPicPr>
        <p:blipFill>
          <a:blip r:embed="rId3" cstate="print"/>
          <a:srcRect r="-1015" b="8584"/>
          <a:stretch>
            <a:fillRect/>
          </a:stretch>
        </p:blipFill>
        <p:spPr bwMode="auto">
          <a:xfrm>
            <a:off x="4644008" y="4221088"/>
            <a:ext cx="3939474" cy="213285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ppt_x</p:attrName>
                                        </p:attrNameLst>
                                      </p:cBhvr>
                                      <p:tavLst>
                                        <p:tav tm="0">
                                          <p:val>
                                            <p:strVal val="#ppt_x-.2"/>
                                          </p:val>
                                        </p:tav>
                                        <p:tav tm="100000">
                                          <p:val>
                                            <p:strVal val="#ppt_x"/>
                                          </p:val>
                                        </p:tav>
                                      </p:tavLst>
                                    </p:anim>
                                    <p:anim calcmode="lin" valueType="num">
                                      <p:cBhvr>
                                        <p:cTn id="8" dur="3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3000" fill="hold"/>
                                        <p:tgtEl>
                                          <p:spTgt spid="4"/>
                                        </p:tgtEl>
                                        <p:attrNameLst>
                                          <p:attrName>ppt_x</p:attrName>
                                        </p:attrNameLst>
                                      </p:cBhvr>
                                      <p:tavLst>
                                        <p:tav tm="0">
                                          <p:val>
                                            <p:strVal val="#ppt_x-.2"/>
                                          </p:val>
                                        </p:tav>
                                        <p:tav tm="100000">
                                          <p:val>
                                            <p:strVal val="#ppt_x"/>
                                          </p:val>
                                        </p:tav>
                                      </p:tavLst>
                                    </p:anim>
                                    <p:anim calcmode="lin" valueType="num">
                                      <p:cBhvr>
                                        <p:cTn id="15" dur="3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548680"/>
            <a:ext cx="7272808" cy="2862322"/>
          </a:xfrm>
          <a:prstGeom prst="rect">
            <a:avLst/>
          </a:prstGeom>
        </p:spPr>
        <p:txBody>
          <a:bodyPr wrap="square">
            <a:spAutoFit/>
          </a:bodyPr>
          <a:lstStyle/>
          <a:p>
            <a:pPr>
              <a:lnSpc>
                <a:spcPct val="150000"/>
              </a:lnSpc>
            </a:pPr>
            <a:r>
              <a:rPr lang="ru-RU" sz="2000" b="1" dirty="0" smtClean="0">
                <a:latin typeface="Times New Roman" pitchFamily="18" charset="0"/>
                <a:cs typeface="Times New Roman" pitchFamily="18" charset="0"/>
              </a:rPr>
              <a:t> Было выведено уравнение семейства парабол и параболы безопасности. Параболы этого  семейства  касаются одной  параболы. Она называется </a:t>
            </a:r>
            <a:r>
              <a:rPr lang="ru-RU" sz="2000" b="1" i="1" u="sng" dirty="0" smtClean="0">
                <a:solidFill>
                  <a:srgbClr val="0070C0"/>
                </a:solidFill>
                <a:latin typeface="Times New Roman" pitchFamily="18" charset="0"/>
                <a:cs typeface="Times New Roman" pitchFamily="18" charset="0"/>
              </a:rPr>
              <a:t>параболой  безопасности.</a:t>
            </a:r>
            <a:r>
              <a:rPr lang="ru-RU" sz="2000" b="1" dirty="0" smtClean="0">
                <a:latin typeface="Times New Roman" pitchFamily="18" charset="0"/>
                <a:cs typeface="Times New Roman" pitchFamily="18" charset="0"/>
              </a:rPr>
              <a:t> Выше неё самолетам летать безопасно (снаряды, выпущенные под любым углом из пушки, поднимутся  не  выше вершины  параболы безопасности).</a:t>
            </a:r>
            <a:endParaRPr lang="ru-RU" sz="2000" b="1" dirty="0">
              <a:latin typeface="Times New Roman" pitchFamily="18" charset="0"/>
              <a:cs typeface="Times New Roman" pitchFamily="18" charset="0"/>
            </a:endParaRPr>
          </a:p>
        </p:txBody>
      </p:sp>
      <p:pic>
        <p:nvPicPr>
          <p:cNvPr id="3" name="Рисунок 2" descr="http://fiz.1september.ru/2008/12/06-08.gif"/>
          <p:cNvPicPr/>
          <p:nvPr/>
        </p:nvPicPr>
        <p:blipFill>
          <a:blip r:embed="rId2" cstate="print"/>
          <a:srcRect/>
          <a:stretch>
            <a:fillRect/>
          </a:stretch>
        </p:blipFill>
        <p:spPr bwMode="auto">
          <a:xfrm>
            <a:off x="3923928" y="4005064"/>
            <a:ext cx="4124325" cy="2097815"/>
          </a:xfrm>
          <a:prstGeom prst="rect">
            <a:avLst/>
          </a:prstGeom>
          <a:noFill/>
          <a:ln w="9525">
            <a:noFill/>
            <a:miter lim="800000"/>
            <a:headEnd/>
            <a:tailEnd/>
          </a:ln>
        </p:spPr>
      </p:pic>
      <p:pic>
        <p:nvPicPr>
          <p:cNvPr id="4" name="Рисунок 3"/>
          <p:cNvPicPr/>
          <p:nvPr/>
        </p:nvPicPr>
        <p:blipFill>
          <a:blip r:embed="rId3" cstate="print"/>
          <a:srcRect l="55793" t="7320" r="28105" b="73362"/>
          <a:stretch>
            <a:fillRect/>
          </a:stretch>
        </p:blipFill>
        <p:spPr bwMode="auto">
          <a:xfrm>
            <a:off x="6444208" y="4221088"/>
            <a:ext cx="809625" cy="619125"/>
          </a:xfrm>
          <a:prstGeom prst="rect">
            <a:avLst/>
          </a:prstGeom>
          <a:solidFill>
            <a:srgbClr val="FFFFFF"/>
          </a:solidFill>
          <a:ln w="9525">
            <a:noFill/>
            <a:miter lim="800000"/>
            <a:headEnd/>
            <a:tailEnd/>
          </a:ln>
        </p:spPr>
      </p:pic>
      <p:sp>
        <p:nvSpPr>
          <p:cNvPr id="5" name="Прямоугольник 4"/>
          <p:cNvSpPr/>
          <p:nvPr/>
        </p:nvSpPr>
        <p:spPr>
          <a:xfrm>
            <a:off x="4427984" y="3645024"/>
            <a:ext cx="2836482" cy="40011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2000" b="1" cap="none" spc="0" dirty="0" smtClean="0">
                <a:ln w="50800"/>
                <a:solidFill>
                  <a:srgbClr val="C00000"/>
                </a:solidFill>
                <a:effectLst/>
              </a:rPr>
              <a:t>Парабола безопасности</a:t>
            </a:r>
            <a:endParaRPr lang="ru-RU" sz="2000" b="1" cap="none" spc="0" dirty="0">
              <a:ln w="50800"/>
              <a:solidFill>
                <a:srgbClr val="C00000"/>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3000" fill="hold"/>
                                        <p:tgtEl>
                                          <p:spTgt spid="3"/>
                                        </p:tgtEl>
                                        <p:attrNameLst>
                                          <p:attrName>ppt_x</p:attrName>
                                        </p:attrNameLst>
                                      </p:cBhvr>
                                      <p:tavLst>
                                        <p:tav tm="0">
                                          <p:val>
                                            <p:strVal val="#ppt_x-.2"/>
                                          </p:val>
                                        </p:tav>
                                        <p:tav tm="100000">
                                          <p:val>
                                            <p:strVal val="#ppt_x"/>
                                          </p:val>
                                        </p:tav>
                                      </p:tavLst>
                                    </p:anim>
                                    <p:anim calcmode="lin" valueType="num">
                                      <p:cBhvr>
                                        <p:cTn id="8" dur="3000" fill="hold"/>
                                        <p:tgtEl>
                                          <p:spTgt spid="3"/>
                                        </p:tgtEl>
                                        <p:attrNameLst>
                                          <p:attrName>ppt_y</p:attrName>
                                        </p:attrNameLst>
                                      </p:cBhvr>
                                      <p:tavLst>
                                        <p:tav tm="0">
                                          <p:val>
                                            <p:strVal val="#ppt_y"/>
                                          </p:val>
                                        </p:tav>
                                        <p:tav tm="100000">
                                          <p:val>
                                            <p:strVal val="#ppt_y"/>
                                          </p:val>
                                        </p:tav>
                                      </p:tavLst>
                                    </p:anim>
                                    <p:animEffect transition="in" filter="wipe(right)" prLst="gradientSize: 0.1">
                                      <p:cBhvr>
                                        <p:cTn id="9" dur="30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2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3000" fill="hold"/>
                                        <p:tgtEl>
                                          <p:spTgt spid="5"/>
                                        </p:tgtEl>
                                        <p:attrNameLst>
                                          <p:attrName>ppt_x</p:attrName>
                                        </p:attrNameLst>
                                      </p:cBhvr>
                                      <p:tavLst>
                                        <p:tav tm="0">
                                          <p:val>
                                            <p:strVal val="#ppt_x-.2"/>
                                          </p:val>
                                        </p:tav>
                                        <p:tav tm="100000">
                                          <p:val>
                                            <p:strVal val="#ppt_x"/>
                                          </p:val>
                                        </p:tav>
                                      </p:tavLst>
                                    </p:anim>
                                    <p:anim calcmode="lin" valueType="num">
                                      <p:cBhvr>
                                        <p:cTn id="20" dur="3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21"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20688"/>
            <a:ext cx="4392488" cy="5324535"/>
          </a:xfrm>
          <a:prstGeom prst="rect">
            <a:avLst/>
          </a:prstGeom>
        </p:spPr>
        <p:txBody>
          <a:bodyPr wrap="square">
            <a:spAutoFit/>
          </a:bodyPr>
          <a:lstStyle/>
          <a:p>
            <a:pPr algn="just"/>
            <a:r>
              <a:rPr lang="ru-RU" sz="2000" b="1" dirty="0" smtClean="0">
                <a:latin typeface="Times New Roman" pitchFamily="18" charset="0"/>
                <a:cs typeface="Times New Roman" pitchFamily="18" charset="0"/>
              </a:rPr>
              <a:t>Со времени Победы прошло </a:t>
            </a:r>
            <a:r>
              <a:rPr lang="ru-RU" sz="2000" b="1" dirty="0" smtClean="0">
                <a:latin typeface="Times New Roman" pitchFamily="18" charset="0"/>
                <a:cs typeface="Times New Roman" pitchFamily="18" charset="0"/>
              </a:rPr>
              <a:t>76 </a:t>
            </a:r>
            <a:r>
              <a:rPr lang="ru-RU" sz="2000" b="1" dirty="0" smtClean="0">
                <a:latin typeface="Times New Roman" pitchFamily="18" charset="0"/>
                <a:cs typeface="Times New Roman" pitchFamily="18" charset="0"/>
              </a:rPr>
              <a:t>лет. Вторая мировая война оказалась, прежде всего войной танков, соревнования моторов, огня и брони, и от того, чья конструкторская мысль оказывалась точнее и глубже, зависел исход многих сражений. За годы войны, в нечеловеческих условиях, наблюдался прогресс в теоретической математике. До сих пор нет сводного труда, который бы показал, как много математики дали фронту для победы, как их исследования помогали совершенствовать оружие, которое использовали воины в боях.</a:t>
            </a:r>
            <a:endParaRPr lang="ru-RU" sz="2000" b="1" dirty="0">
              <a:latin typeface="Times New Roman" pitchFamily="18" charset="0"/>
              <a:cs typeface="Times New Roman" pitchFamily="18" charset="0"/>
            </a:endParaRPr>
          </a:p>
        </p:txBody>
      </p:sp>
      <p:pic>
        <p:nvPicPr>
          <p:cNvPr id="4" name="Содержимое 4" descr="250px-Il2_sturmovik.jpg"/>
          <p:cNvPicPr>
            <a:picLocks noChangeAspect="1"/>
          </p:cNvPicPr>
          <p:nvPr/>
        </p:nvPicPr>
        <p:blipFill>
          <a:blip r:embed="rId2" cstate="print"/>
          <a:stretch>
            <a:fillRect/>
          </a:stretch>
        </p:blipFill>
        <p:spPr>
          <a:xfrm>
            <a:off x="5076056" y="404664"/>
            <a:ext cx="3000333" cy="1080120"/>
          </a:xfrm>
          <a:prstGeom prst="rect">
            <a:avLst/>
          </a:prstGeom>
          <a:solidFill>
            <a:srgbClr val="FFFFFF">
              <a:shade val="85000"/>
            </a:srgbClr>
          </a:solidFill>
          <a:ln w="254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364088" y="1844824"/>
            <a:ext cx="3417520" cy="1850029"/>
          </a:xfrm>
          <a:prstGeom prst="rect">
            <a:avLst/>
          </a:prstGeom>
          <a:noFill/>
          <a:ln w="25400">
            <a:solidFill>
              <a:schemeClr val="accent1">
                <a:lumMod val="75000"/>
              </a:schemeClr>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5076056" y="3933056"/>
            <a:ext cx="3387942" cy="1728192"/>
          </a:xfrm>
          <a:prstGeom prst="rect">
            <a:avLst/>
          </a:prstGeom>
          <a:noFill/>
          <a:ln w="25400">
            <a:solidFill>
              <a:schemeClr val="accent1">
                <a:lumMod val="75000"/>
              </a:schemeClr>
            </a:solid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4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7"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9552" y="764704"/>
            <a:ext cx="7920880" cy="4370427"/>
          </a:xfrm>
          <a:prstGeom prst="rect">
            <a:avLst/>
          </a:prstGeom>
          <a:noFill/>
        </p:spPr>
        <p:txBody>
          <a:bodyPr wrap="square" rtlCol="0">
            <a:spAutoFit/>
          </a:bodyPr>
          <a:lstStyle/>
          <a:p>
            <a:pPr algn="just"/>
            <a:r>
              <a:rPr lang="ru-RU" sz="2000" b="1" dirty="0" smtClean="0">
                <a:latin typeface="Times New Roman" pitchFamily="18" charset="0"/>
                <a:cs typeface="Times New Roman" pitchFamily="18" charset="0"/>
              </a:rPr>
              <a:t>Прошло </a:t>
            </a:r>
            <a:r>
              <a:rPr lang="ru-RU" sz="2000" b="1" dirty="0" smtClean="0">
                <a:latin typeface="Times New Roman" pitchFamily="18" charset="0"/>
                <a:cs typeface="Times New Roman" pitchFamily="18" charset="0"/>
              </a:rPr>
              <a:t>76 </a:t>
            </a:r>
            <a:r>
              <a:rPr lang="ru-RU" sz="2000" b="1" dirty="0" smtClean="0">
                <a:latin typeface="Times New Roman" pitchFamily="18" charset="0"/>
                <a:cs typeface="Times New Roman" pitchFamily="18" charset="0"/>
              </a:rPr>
              <a:t>лет со дня победы советского народа в Великой Отечественной войне. Неисчислимые жертвы понесла наша страна: миллионы погибших и раненых, страдания от голода, тысячи разрушенных городов и деревень, сотни тысяч угнанных на фашистскую каторгу.  Несмотря ни на что советский народ выстоял и победил.</a:t>
            </a:r>
          </a:p>
          <a:p>
            <a:pPr algn="just"/>
            <a:r>
              <a:rPr lang="ru-RU" sz="2000" b="1" dirty="0" smtClean="0">
                <a:latin typeface="Times New Roman" pitchFamily="18" charset="0"/>
                <a:cs typeface="Times New Roman" pitchFamily="18" charset="0"/>
              </a:rPr>
              <a:t>Огромная роль в победе нашего народа принадлежит науке, в частности математике. Одновременно с развертыванием фронтов действующей армии советские математики в научно-исследовательских институтах, лабораториях, конструкторских бюро открыли невидимый для непосвящённых фронт борьбы против фашизма и с честью вышли победителями в этом поединке с врагом. </a:t>
            </a:r>
          </a:p>
          <a:p>
            <a:endParaRPr lang="ru-RU" dirty="0"/>
          </a:p>
        </p:txBody>
      </p:sp>
      <p:pic>
        <p:nvPicPr>
          <p:cNvPr id="3" name="Picture 4" descr="Avalon Textile, Ekaterinburg"/>
          <p:cNvPicPr>
            <a:picLocks noChangeAspect="1" noChangeArrowheads="1"/>
          </p:cNvPicPr>
          <p:nvPr/>
        </p:nvPicPr>
        <p:blipFill>
          <a:blip r:embed="rId2" cstate="print"/>
          <a:srcRect/>
          <a:stretch>
            <a:fillRect/>
          </a:stretch>
        </p:blipFill>
        <p:spPr bwMode="auto">
          <a:xfrm>
            <a:off x="1907704" y="5085184"/>
            <a:ext cx="5357813" cy="112395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620688"/>
            <a:ext cx="7848872" cy="1296144"/>
          </a:xfrm>
        </p:spPr>
        <p:txBody>
          <a:bodyPr>
            <a:normAutofit fontScale="92500" lnSpcReduction="20000"/>
          </a:bodyPr>
          <a:lstStyle/>
          <a:p>
            <a:pPr marL="109728" indent="0" algn="just">
              <a:buNone/>
            </a:pPr>
            <a:r>
              <a:rPr lang="ru-RU" sz="1800" b="1" i="1" dirty="0" smtClean="0">
                <a:solidFill>
                  <a:srgbClr val="FFC000"/>
                </a:solidFill>
                <a:latin typeface="Times New Roman" pitchFamily="18" charset="0"/>
                <a:cs typeface="Times New Roman" pitchFamily="18" charset="0"/>
              </a:rPr>
              <a:t>Актуальность исследования: </a:t>
            </a:r>
          </a:p>
          <a:p>
            <a:pPr marL="109728" indent="0" algn="just">
              <a:buNone/>
            </a:pPr>
            <a:r>
              <a:rPr lang="ru-RU" sz="1900" dirty="0" smtClean="0">
                <a:latin typeface="Times New Roman" pitchFamily="18" charset="0"/>
                <a:cs typeface="Times New Roman" pitchFamily="18" charset="0"/>
              </a:rPr>
              <a:t>Актуальность </a:t>
            </a:r>
            <a:r>
              <a:rPr lang="ru-RU" sz="1900" dirty="0" smtClean="0">
                <a:latin typeface="Times New Roman" pitchFamily="18" charset="0"/>
                <a:cs typeface="Times New Roman" pitchFamily="18" charset="0"/>
              </a:rPr>
              <a:t>данного исследования состоит в том, что участников реальных событий тех далеких лет уже почти не осталось в живых. Наши ровесники знают о войне лишь из книг и кинофильмов. Поэтому, следует восполнить такие пробелы в знаниях как можно скорее.</a:t>
            </a:r>
          </a:p>
          <a:p>
            <a:pPr>
              <a:buNone/>
            </a:pPr>
            <a:endParaRPr lang="ru-RU" dirty="0"/>
          </a:p>
        </p:txBody>
      </p:sp>
      <p:sp>
        <p:nvSpPr>
          <p:cNvPr id="4" name="Содержимое 4"/>
          <p:cNvSpPr txBox="1">
            <a:spLocks/>
          </p:cNvSpPr>
          <p:nvPr/>
        </p:nvSpPr>
        <p:spPr>
          <a:xfrm>
            <a:off x="611560" y="1916832"/>
            <a:ext cx="7848872" cy="3348608"/>
          </a:xfrm>
          <a:prstGeom prst="rect">
            <a:avLst/>
          </a:prstGeom>
        </p:spPr>
        <p:txBody>
          <a:bodyPr vert="horz">
            <a:normAutofit fontScale="25000" lnSpcReduction="20000"/>
          </a:bodyPr>
          <a:lstStyle/>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1" i="1" u="none" strike="noStrike" kern="1200" cap="none" spc="0" normalizeH="0" baseline="0" noProof="0" dirty="0" smtClean="0">
                <a:ln>
                  <a:noFill/>
                </a:ln>
                <a:solidFill>
                  <a:srgbClr val="FFC000"/>
                </a:solidFill>
                <a:effectLst/>
                <a:uLnTx/>
                <a:uFillTx/>
                <a:latin typeface="Times New Roman" pitchFamily="18" charset="0"/>
                <a:cs typeface="Times New Roman" pitchFamily="18" charset="0"/>
              </a:rPr>
              <a:t>   Цель:</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Определить вклад математики и математиков в победу в Великой Отечественной войне.</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ru-RU" sz="7200" b="1" i="1" u="none" strike="noStrike" kern="1200" cap="none" spc="0" normalizeH="0" baseline="0" noProof="0" dirty="0" smtClean="0">
                <a:ln>
                  <a:noFill/>
                </a:ln>
                <a:solidFill>
                  <a:srgbClr val="FFC000"/>
                </a:solidFill>
                <a:effectLst/>
                <a:uLnTx/>
                <a:uFillTx/>
                <a:latin typeface="Times New Roman" pitchFamily="18" charset="0"/>
                <a:cs typeface="Times New Roman" pitchFamily="18" charset="0"/>
              </a:rPr>
              <a:t>Задачи:</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1.Изучить теоретический материал по данной теме;</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2.Раскрыть роль науки математики в  научных изобретениях для превосходства армии;</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3.Раскрыть личный вклад математиков, внесенный в Победу в ВОВ;</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ru-RU" sz="7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ru-RU" sz="7200" b="1" i="1" u="none" strike="noStrike" kern="1200" cap="none" spc="0" normalizeH="0" baseline="0" noProof="0" dirty="0" smtClean="0">
                <a:ln>
                  <a:noFill/>
                </a:ln>
                <a:solidFill>
                  <a:srgbClr val="FFC000"/>
                </a:solidFill>
                <a:effectLst/>
                <a:uLnTx/>
                <a:uFillTx/>
                <a:latin typeface="Times New Roman" pitchFamily="18" charset="0"/>
                <a:cs typeface="Times New Roman" pitchFamily="18" charset="0"/>
              </a:rPr>
              <a:t>Гипотеза:</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Мы предполагаем, что математики  внесли огромный вклад в победу  в Великой Отечественной войне;</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ru-RU" sz="7200" b="1" i="1" u="none" strike="noStrike" kern="1200" cap="none" spc="0" normalizeH="0" baseline="0" noProof="0" dirty="0" smtClean="0">
                <a:ln>
                  <a:noFill/>
                </a:ln>
                <a:solidFill>
                  <a:srgbClr val="FFC000"/>
                </a:solidFill>
                <a:effectLst/>
                <a:uLnTx/>
                <a:uFillTx/>
                <a:latin typeface="Times New Roman" pitchFamily="18" charset="0"/>
                <a:cs typeface="Times New Roman" pitchFamily="18" charset="0"/>
              </a:rPr>
              <a:t>Объект исследования:</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Великая Отечественная война;</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ru-RU" sz="7200" b="1" i="1" u="none" strike="noStrike" kern="1200" cap="none" spc="0" normalizeH="0" baseline="0" noProof="0" dirty="0" smtClean="0">
                <a:ln>
                  <a:noFill/>
                </a:ln>
                <a:solidFill>
                  <a:srgbClr val="FFC000"/>
                </a:solidFill>
                <a:effectLst/>
                <a:uLnTx/>
                <a:uFillTx/>
                <a:latin typeface="Times New Roman" pitchFamily="18" charset="0"/>
                <a:cs typeface="Times New Roman" pitchFamily="18" charset="0"/>
              </a:rPr>
              <a:t>Предмет исследования:</a:t>
            </a:r>
          </a:p>
          <a:p>
            <a:pPr marL="109728" marR="0" lvl="0" indent="0" algn="just" defTabSz="914400" rtl="0" eaLnBrk="1" fontAlgn="auto" latinLnBrk="0" hangingPunct="1">
              <a:lnSpc>
                <a:spcPct val="100000"/>
              </a:lnSpc>
              <a:spcBef>
                <a:spcPts val="600"/>
              </a:spcBef>
              <a:spcAft>
                <a:spcPts val="0"/>
              </a:spcAft>
              <a:buClr>
                <a:schemeClr val="accent1"/>
              </a:buClr>
              <a:buSzPct val="70000"/>
              <a:buFont typeface="Wingdings"/>
              <a:buNone/>
              <a:tabLst/>
              <a:defRPr/>
            </a:pPr>
            <a:r>
              <a:rPr kumimoji="0" lang="ru-RU" sz="72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Математики и математика в Великой Отечественной войне.</a:t>
            </a:r>
          </a:p>
          <a:p>
            <a:pPr marL="109728"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ru-RU" sz="2000" b="0" i="0" u="none" strike="noStrike" kern="1200" cap="none" spc="0" normalizeH="0" baseline="0" noProof="0" dirty="0" smtClean="0">
              <a:ln>
                <a:noFill/>
              </a:ln>
              <a:solidFill>
                <a:schemeClr val="tx1"/>
              </a:solidFill>
              <a:effectLst/>
              <a:uLnTx/>
              <a:uFillTx/>
              <a:latin typeface="+mn-lt"/>
              <a:ea typeface="+mn-ea"/>
              <a:cs typeface="+mn-cs"/>
            </a:endParaRPr>
          </a:p>
          <a:p>
            <a:pPr marL="109728" marR="0" lvl="0" indent="0" algn="l" defTabSz="914400" rtl="0" eaLnBrk="1" fontAlgn="auto" latinLnBrk="0" hangingPunct="1">
              <a:lnSpc>
                <a:spcPct val="100000"/>
              </a:lnSpc>
              <a:spcBef>
                <a:spcPts val="600"/>
              </a:spcBef>
              <a:spcAft>
                <a:spcPts val="0"/>
              </a:spcAft>
              <a:buClr>
                <a:schemeClr val="accent1"/>
              </a:buClr>
              <a:buSzPct val="70000"/>
              <a:buFont typeface="Wingdings"/>
              <a:buNone/>
              <a:tabLst/>
              <a:defRPr/>
            </a:pPr>
            <a:endParaRPr kumimoji="0" lang="ru-RU" sz="24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Содержимое 3"/>
          <p:cNvSpPr txBox="1">
            <a:spLocks/>
          </p:cNvSpPr>
          <p:nvPr/>
        </p:nvSpPr>
        <p:spPr>
          <a:xfrm>
            <a:off x="251520" y="620688"/>
            <a:ext cx="5112568" cy="3096344"/>
          </a:xfrm>
          <a:prstGeom prst="rect">
            <a:avLst/>
          </a:prstGeom>
          <a:noFill/>
        </p:spPr>
        <p:txBody>
          <a:bodyPr vert="horz">
            <a:normAutofit fontScale="25000" lnSpcReduction="20000"/>
          </a:bodyPr>
          <a:lstStyle/>
          <a:p>
            <a:pPr lvl="0" algn="just">
              <a:lnSpc>
                <a:spcPct val="120000"/>
              </a:lnSpc>
              <a:spcBef>
                <a:spcPct val="20000"/>
              </a:spcBef>
              <a:buClr>
                <a:schemeClr val="accent1"/>
              </a:buClr>
              <a:buSzPct val="70000"/>
              <a:defRPr/>
            </a:pPr>
            <a:r>
              <a:rPr lang="ru-RU" sz="8000" b="1" dirty="0" smtClean="0">
                <a:latin typeface="Times New Roman" pitchFamily="18" charset="0"/>
                <a:cs typeface="Times New Roman" pitchFamily="18" charset="0"/>
              </a:rPr>
              <a:t>Советские авиаконструкторы достигли блестящих результатов в совершенствовании боевых самолетов, что позволило А.С.Яковлеву и С.А.Лавочкину создать грозные истребители, С.В.Ильюшину – неуязвимые штурмовики, А.Н.Туполеву, Н.Н.Поликарпову и </a:t>
            </a:r>
            <a:r>
              <a:rPr lang="ru-RU" sz="8000" b="1" dirty="0" err="1" smtClean="0">
                <a:latin typeface="Times New Roman" pitchFamily="18" charset="0"/>
                <a:cs typeface="Times New Roman" pitchFamily="18" charset="0"/>
              </a:rPr>
              <a:t>В.М.Петлякову</a:t>
            </a:r>
            <a:r>
              <a:rPr lang="ru-RU" sz="8000" b="1" dirty="0" smtClean="0">
                <a:latin typeface="Times New Roman" pitchFamily="18" charset="0"/>
                <a:cs typeface="Times New Roman" pitchFamily="18" charset="0"/>
              </a:rPr>
              <a:t> – мощные бомбардировщики.</a:t>
            </a: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grpSp>
        <p:nvGrpSpPr>
          <p:cNvPr id="2" name="Группа 13"/>
          <p:cNvGrpSpPr>
            <a:grpSpLocks noChangeAspect="1"/>
          </p:cNvGrpSpPr>
          <p:nvPr/>
        </p:nvGrpSpPr>
        <p:grpSpPr>
          <a:xfrm>
            <a:off x="4355976" y="3933056"/>
            <a:ext cx="1691447" cy="2472114"/>
            <a:chOff x="251520" y="3284985"/>
            <a:chExt cx="1872208" cy="2736304"/>
          </a:xfrm>
        </p:grpSpPr>
        <p:pic>
          <p:nvPicPr>
            <p:cNvPr id="58370" name="Picture 2" descr="Yakovlev AS-2GST.jpg">
              <a:hlinkClick r:id="rId2"/>
            </p:cNvPr>
            <p:cNvPicPr>
              <a:picLocks noChangeAspect="1" noChangeArrowheads="1"/>
            </p:cNvPicPr>
            <p:nvPr/>
          </p:nvPicPr>
          <p:blipFill>
            <a:blip r:embed="rId3" cstate="print"/>
            <a:srcRect/>
            <a:stretch>
              <a:fillRect/>
            </a:stretch>
          </p:blipFill>
          <p:spPr bwMode="auto">
            <a:xfrm>
              <a:off x="251521" y="3284985"/>
              <a:ext cx="1845044" cy="2592287"/>
            </a:xfrm>
            <a:prstGeom prst="rect">
              <a:avLst/>
            </a:prstGeom>
            <a:ln>
              <a:solidFill>
                <a:schemeClr val="accent1"/>
              </a:solidFill>
            </a:ln>
            <a:effectLst>
              <a:outerShdw blurRad="292100" dist="139700" dir="2700000" algn="tl" rotWithShape="0">
                <a:srgbClr val="333333">
                  <a:alpha val="65000"/>
                </a:srgbClr>
              </a:outerShdw>
            </a:effectLst>
          </p:spPr>
        </p:pic>
        <p:sp>
          <p:nvSpPr>
            <p:cNvPr id="9" name="Содержимое 3"/>
            <p:cNvSpPr txBox="1">
              <a:spLocks/>
            </p:cNvSpPr>
            <p:nvPr/>
          </p:nvSpPr>
          <p:spPr>
            <a:xfrm>
              <a:off x="251520" y="5517233"/>
              <a:ext cx="1872208" cy="504056"/>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92500" lnSpcReduction="10000"/>
            </a:bodyPr>
            <a:lstStyle/>
            <a:p>
              <a:pPr lvl="0" algn="ctr">
                <a:lnSpc>
                  <a:spcPct val="90000"/>
                </a:lnSpc>
                <a:buClr>
                  <a:schemeClr val="accent1"/>
                </a:buClr>
                <a:buSzPct val="70000"/>
                <a:defRPr/>
              </a:pPr>
              <a:r>
                <a:rPr lang="ru-RU" sz="1600" b="1" dirty="0" smtClean="0">
                  <a:latin typeface="Calibri" pitchFamily="34" charset="0"/>
                </a:rPr>
                <a:t>Яковлев </a:t>
              </a:r>
              <a:r>
                <a:rPr lang="ru-RU" sz="1400" b="1" dirty="0" smtClean="0">
                  <a:latin typeface="Calibri" pitchFamily="34" charset="0"/>
                </a:rPr>
                <a:t>Александр Сергеевич</a:t>
              </a:r>
              <a:endParaRPr lang="ru-RU" sz="16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grpSp>
      <p:grpSp>
        <p:nvGrpSpPr>
          <p:cNvPr id="3" name="Группа 31"/>
          <p:cNvGrpSpPr>
            <a:grpSpLocks noChangeAspect="1"/>
          </p:cNvGrpSpPr>
          <p:nvPr/>
        </p:nvGrpSpPr>
        <p:grpSpPr>
          <a:xfrm>
            <a:off x="5436096" y="692696"/>
            <a:ext cx="1584000" cy="2300274"/>
            <a:chOff x="2843807" y="3933056"/>
            <a:chExt cx="1865188" cy="2708615"/>
          </a:xfrm>
        </p:grpSpPr>
        <p:pic>
          <p:nvPicPr>
            <p:cNvPr id="28" name="Picture 20" descr="http://www.biografguru.ru/img/5204.jpg"/>
            <p:cNvPicPr>
              <a:picLocks noChangeAspect="1" noChangeArrowheads="1"/>
            </p:cNvPicPr>
            <p:nvPr/>
          </p:nvPicPr>
          <p:blipFill>
            <a:blip r:embed="rId4" cstate="print"/>
            <a:srcRect/>
            <a:stretch>
              <a:fillRect/>
            </a:stretch>
          </p:blipFill>
          <p:spPr bwMode="auto">
            <a:xfrm>
              <a:off x="2843810" y="3933056"/>
              <a:ext cx="1850617" cy="2467490"/>
            </a:xfrm>
            <a:prstGeom prst="rect">
              <a:avLst/>
            </a:prstGeom>
            <a:ln>
              <a:solidFill>
                <a:schemeClr val="accent1"/>
              </a:solidFill>
            </a:ln>
            <a:effectLst>
              <a:outerShdw blurRad="292100" dist="139700" dir="2700000" algn="tl" rotWithShape="0">
                <a:srgbClr val="333333">
                  <a:alpha val="65000"/>
                </a:srgbClr>
              </a:outerShdw>
            </a:effectLst>
          </p:spPr>
        </p:pic>
        <p:sp>
          <p:nvSpPr>
            <p:cNvPr id="30" name="Содержимое 3"/>
            <p:cNvSpPr txBox="1">
              <a:spLocks/>
            </p:cNvSpPr>
            <p:nvPr/>
          </p:nvSpPr>
          <p:spPr>
            <a:xfrm>
              <a:off x="2843807" y="6137615"/>
              <a:ext cx="1865188" cy="504056"/>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25000" lnSpcReduction="20000"/>
            </a:bodyPr>
            <a:lstStyle/>
            <a:p>
              <a:pPr lvl="0" algn="ctr">
                <a:buClr>
                  <a:schemeClr val="accent1"/>
                </a:buClr>
                <a:buSzPct val="70000"/>
                <a:defRPr/>
              </a:pPr>
              <a:r>
                <a:rPr lang="ru-RU" sz="5600" b="1" dirty="0" smtClean="0">
                  <a:latin typeface="Calibri" pitchFamily="34" charset="0"/>
                </a:rPr>
                <a:t>Поликарпов</a:t>
              </a:r>
              <a:r>
                <a:rPr lang="ru-RU" sz="4400" b="1" dirty="0" smtClean="0">
                  <a:latin typeface="Calibri" pitchFamily="34" charset="0"/>
                </a:rPr>
                <a:t> Николай Николаевич</a:t>
              </a:r>
            </a:p>
            <a:p>
              <a:pPr lvl="0" algn="just">
                <a:spcBef>
                  <a:spcPct val="20000"/>
                </a:spcBef>
                <a:buClr>
                  <a:schemeClr val="accent1"/>
                </a:buClr>
                <a:buSzPct val="70000"/>
                <a:defRPr/>
              </a:pPr>
              <a:endParaRPr lang="ru-RU" sz="2400" b="1" dirty="0" smtClean="0">
                <a:latin typeface="Calibri" pitchFamily="34" charset="0"/>
              </a:endParaRPr>
            </a:p>
          </p:txBody>
        </p:sp>
      </p:grpSp>
      <p:grpSp>
        <p:nvGrpSpPr>
          <p:cNvPr id="4" name="Группа 34"/>
          <p:cNvGrpSpPr>
            <a:grpSpLocks noChangeAspect="1"/>
          </p:cNvGrpSpPr>
          <p:nvPr/>
        </p:nvGrpSpPr>
        <p:grpSpPr>
          <a:xfrm>
            <a:off x="2339752" y="4077072"/>
            <a:ext cx="1756503" cy="2520281"/>
            <a:chOff x="6876256" y="3861047"/>
            <a:chExt cx="1944216" cy="2789617"/>
          </a:xfrm>
        </p:grpSpPr>
        <p:pic>
          <p:nvPicPr>
            <p:cNvPr id="33" name="Picture 18" descr="Картинка 9 из 59825">
              <a:hlinkClick r:id="rId5"/>
            </p:cNvPr>
            <p:cNvPicPr>
              <a:picLocks noChangeAspect="1" noChangeArrowheads="1"/>
            </p:cNvPicPr>
            <p:nvPr/>
          </p:nvPicPr>
          <p:blipFill>
            <a:blip r:embed="rId6" cstate="print"/>
            <a:srcRect l="6461" r="7958"/>
            <a:stretch>
              <a:fillRect/>
            </a:stretch>
          </p:blipFill>
          <p:spPr bwMode="auto">
            <a:xfrm>
              <a:off x="6876256" y="3861047"/>
              <a:ext cx="1907704" cy="2592000"/>
            </a:xfrm>
            <a:prstGeom prst="rect">
              <a:avLst/>
            </a:prstGeom>
            <a:ln>
              <a:solidFill>
                <a:schemeClr val="accent1"/>
              </a:solidFill>
            </a:ln>
            <a:effectLst>
              <a:outerShdw blurRad="292100" dist="139700" dir="2700000" algn="tl" rotWithShape="0">
                <a:srgbClr val="333333">
                  <a:alpha val="65000"/>
                </a:srgbClr>
              </a:outerShdw>
            </a:effectLst>
          </p:spPr>
        </p:pic>
        <p:sp>
          <p:nvSpPr>
            <p:cNvPr id="34" name="Содержимое 3"/>
            <p:cNvSpPr txBox="1">
              <a:spLocks/>
            </p:cNvSpPr>
            <p:nvPr/>
          </p:nvSpPr>
          <p:spPr>
            <a:xfrm>
              <a:off x="6876256" y="6172444"/>
              <a:ext cx="1944216" cy="478220"/>
            </a:xfrm>
            <a:prstGeom prst="rect">
              <a:avLst/>
            </a:prstGeom>
            <a:ln>
              <a:solidFill>
                <a:schemeClr val="accent1"/>
              </a:solidFill>
            </a:ln>
          </p:spPr>
          <p:style>
            <a:lnRef idx="1">
              <a:schemeClr val="accent3"/>
            </a:lnRef>
            <a:fillRef idx="2">
              <a:schemeClr val="accent3"/>
            </a:fillRef>
            <a:effectRef idx="1">
              <a:schemeClr val="accent3"/>
            </a:effectRef>
            <a:fontRef idx="minor">
              <a:schemeClr val="dk1"/>
            </a:fontRef>
          </p:style>
          <p:txBody>
            <a:bodyPr vert="horz" anchor="t">
              <a:normAutofit fontScale="25000" lnSpcReduction="20000"/>
            </a:bodyPr>
            <a:lstStyle/>
            <a:p>
              <a:pPr lvl="0" algn="ctr">
                <a:buClr>
                  <a:schemeClr val="accent1"/>
                </a:buClr>
                <a:buSzPct val="70000"/>
                <a:defRPr/>
              </a:pPr>
              <a:r>
                <a:rPr lang="ru-RU" sz="6400" b="1" dirty="0" smtClean="0">
                  <a:latin typeface="Calibri" pitchFamily="34" charset="0"/>
                </a:rPr>
                <a:t>Туполев  </a:t>
              </a:r>
              <a:r>
                <a:rPr lang="ru-RU" sz="5600" b="1" dirty="0" smtClean="0">
                  <a:latin typeface="Calibri" pitchFamily="34" charset="0"/>
                </a:rPr>
                <a:t>Андрей </a:t>
              </a:r>
            </a:p>
            <a:p>
              <a:pPr lvl="0" algn="ctr">
                <a:buClr>
                  <a:schemeClr val="accent1"/>
                </a:buClr>
                <a:buSzPct val="70000"/>
                <a:defRPr/>
              </a:pPr>
              <a:r>
                <a:rPr lang="ru-RU" sz="5600" b="1" dirty="0" smtClean="0">
                  <a:latin typeface="Calibri" pitchFamily="34" charset="0"/>
                </a:rPr>
                <a:t>Николаевич</a:t>
              </a: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grpSp>
      <p:grpSp>
        <p:nvGrpSpPr>
          <p:cNvPr id="5" name="Группа 14"/>
          <p:cNvGrpSpPr>
            <a:grpSpLocks noChangeAspect="1"/>
          </p:cNvGrpSpPr>
          <p:nvPr/>
        </p:nvGrpSpPr>
        <p:grpSpPr>
          <a:xfrm>
            <a:off x="395536" y="3933056"/>
            <a:ext cx="1691447" cy="2342004"/>
            <a:chOff x="6516216" y="3284984"/>
            <a:chExt cx="1872208" cy="2592288"/>
          </a:xfrm>
        </p:grpSpPr>
        <p:pic>
          <p:nvPicPr>
            <p:cNvPr id="58372" name="Picture 4" descr="http://www.fototerra.ru/image.html?id=102327&amp;size=medium"/>
            <p:cNvPicPr>
              <a:picLocks noChangeAspect="1" noChangeArrowheads="1"/>
            </p:cNvPicPr>
            <p:nvPr/>
          </p:nvPicPr>
          <p:blipFill>
            <a:blip r:embed="rId7" cstate="print"/>
            <a:srcRect l="27854" r="34226" b="30001"/>
            <a:stretch>
              <a:fillRect/>
            </a:stretch>
          </p:blipFill>
          <p:spPr bwMode="auto">
            <a:xfrm>
              <a:off x="6516216" y="3284984"/>
              <a:ext cx="1872208" cy="2592000"/>
            </a:xfrm>
            <a:prstGeom prst="rect">
              <a:avLst/>
            </a:prstGeom>
            <a:ln>
              <a:solidFill>
                <a:schemeClr val="accent1"/>
              </a:solidFill>
            </a:ln>
            <a:effectLst>
              <a:outerShdw blurRad="292100" dist="139700" dir="2700000" algn="tl" rotWithShape="0">
                <a:srgbClr val="333333">
                  <a:alpha val="65000"/>
                </a:srgbClr>
              </a:outerShdw>
            </a:effectLst>
          </p:spPr>
        </p:pic>
        <p:sp>
          <p:nvSpPr>
            <p:cNvPr id="11" name="Содержимое 3"/>
            <p:cNvSpPr txBox="1">
              <a:spLocks/>
            </p:cNvSpPr>
            <p:nvPr/>
          </p:nvSpPr>
          <p:spPr>
            <a:xfrm>
              <a:off x="6516216" y="5373216"/>
              <a:ext cx="1872208" cy="504056"/>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92500" lnSpcReduction="10000"/>
            </a:bodyPr>
            <a:lstStyle/>
            <a:p>
              <a:pPr lvl="0" algn="ctr">
                <a:lnSpc>
                  <a:spcPct val="90000"/>
                </a:lnSpc>
                <a:spcBef>
                  <a:spcPct val="20000"/>
                </a:spcBef>
                <a:buClr>
                  <a:schemeClr val="accent1"/>
                </a:buClr>
                <a:buSzPct val="70000"/>
                <a:defRPr/>
              </a:pPr>
              <a:r>
                <a:rPr lang="ru-RU" sz="1600" b="1" dirty="0" smtClean="0">
                  <a:latin typeface="Calibri" pitchFamily="34" charset="0"/>
                </a:rPr>
                <a:t>Лавочкин </a:t>
              </a:r>
              <a:r>
                <a:rPr lang="ru-RU" sz="1400" b="1" dirty="0" smtClean="0">
                  <a:latin typeface="Calibri" pitchFamily="34" charset="0"/>
                </a:rPr>
                <a:t>Семен Алексеевич</a:t>
              </a:r>
              <a:endParaRPr lang="ru-RU" sz="20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grpSp>
      <p:grpSp>
        <p:nvGrpSpPr>
          <p:cNvPr id="6" name="Группа 41"/>
          <p:cNvGrpSpPr/>
          <p:nvPr/>
        </p:nvGrpSpPr>
        <p:grpSpPr>
          <a:xfrm>
            <a:off x="7236296" y="1268760"/>
            <a:ext cx="1692000" cy="2304256"/>
            <a:chOff x="0" y="908720"/>
            <a:chExt cx="1692000" cy="2304256"/>
          </a:xfrm>
        </p:grpSpPr>
        <p:pic>
          <p:nvPicPr>
            <p:cNvPr id="40" name="Picture 10" descr="http://www.e-prof.ru/imgb/3140.jpg"/>
            <p:cNvPicPr>
              <a:picLocks noChangeAspect="1" noChangeArrowheads="1"/>
            </p:cNvPicPr>
            <p:nvPr/>
          </p:nvPicPr>
          <p:blipFill>
            <a:blip r:embed="rId8" cstate="print"/>
            <a:srcRect/>
            <a:stretch>
              <a:fillRect/>
            </a:stretch>
          </p:blipFill>
          <p:spPr bwMode="auto">
            <a:xfrm>
              <a:off x="0" y="908720"/>
              <a:ext cx="1689465" cy="2233848"/>
            </a:xfrm>
            <a:prstGeom prst="rect">
              <a:avLst/>
            </a:prstGeom>
            <a:ln>
              <a:solidFill>
                <a:schemeClr val="accent1"/>
              </a:solidFill>
            </a:ln>
            <a:effectLst>
              <a:outerShdw blurRad="292100" dist="139700" dir="2700000" algn="tl" rotWithShape="0">
                <a:srgbClr val="333333">
                  <a:alpha val="65000"/>
                </a:srgbClr>
              </a:outerShdw>
            </a:effectLst>
          </p:spPr>
        </p:pic>
        <p:sp>
          <p:nvSpPr>
            <p:cNvPr id="41" name="Содержимое 3"/>
            <p:cNvSpPr txBox="1">
              <a:spLocks/>
            </p:cNvSpPr>
            <p:nvPr/>
          </p:nvSpPr>
          <p:spPr>
            <a:xfrm>
              <a:off x="0" y="2780928"/>
              <a:ext cx="1692000" cy="432048"/>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25000" lnSpcReduction="20000"/>
            </a:bodyPr>
            <a:lstStyle/>
            <a:p>
              <a:pPr lvl="0" algn="ctr">
                <a:buClr>
                  <a:schemeClr val="accent1"/>
                </a:buClr>
                <a:buSzPct val="70000"/>
                <a:defRPr/>
              </a:pPr>
              <a:r>
                <a:rPr lang="ru-RU" sz="5600" b="1" dirty="0" smtClean="0">
                  <a:latin typeface="Calibri" pitchFamily="34" charset="0"/>
                </a:rPr>
                <a:t>Ильюшин</a:t>
              </a:r>
            </a:p>
            <a:p>
              <a:pPr lvl="0" algn="ctr">
                <a:buClr>
                  <a:schemeClr val="accent1"/>
                </a:buClr>
                <a:buSzPct val="70000"/>
                <a:defRPr/>
              </a:pPr>
              <a:r>
                <a:rPr lang="ru-RU" sz="4800" b="1" dirty="0" smtClean="0">
                  <a:latin typeface="Calibri" pitchFamily="34" charset="0"/>
                </a:rPr>
                <a:t>Сергей Владимирович</a:t>
              </a:r>
              <a:endParaRPr lang="ru-RU" sz="36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grpSp>
      <p:grpSp>
        <p:nvGrpSpPr>
          <p:cNvPr id="7" name="Группа 36"/>
          <p:cNvGrpSpPr>
            <a:grpSpLocks noChangeAspect="1"/>
          </p:cNvGrpSpPr>
          <p:nvPr/>
        </p:nvGrpSpPr>
        <p:grpSpPr>
          <a:xfrm>
            <a:off x="6444208" y="4149080"/>
            <a:ext cx="1749985" cy="2333573"/>
            <a:chOff x="251519" y="1052736"/>
            <a:chExt cx="1944001" cy="2592288"/>
          </a:xfrm>
        </p:grpSpPr>
        <p:pic>
          <p:nvPicPr>
            <p:cNvPr id="38" name="Picture 16" descr="В.М. Петляков"/>
            <p:cNvPicPr>
              <a:picLocks noChangeAspect="1" noChangeArrowheads="1"/>
            </p:cNvPicPr>
            <p:nvPr/>
          </p:nvPicPr>
          <p:blipFill>
            <a:blip r:embed="rId9" cstate="print"/>
            <a:srcRect/>
            <a:stretch>
              <a:fillRect/>
            </a:stretch>
          </p:blipFill>
          <p:spPr bwMode="auto">
            <a:xfrm>
              <a:off x="251519" y="1052736"/>
              <a:ext cx="1944000" cy="2552122"/>
            </a:xfrm>
            <a:prstGeom prst="rect">
              <a:avLst/>
            </a:prstGeom>
            <a:ln>
              <a:solidFill>
                <a:schemeClr val="accent1"/>
              </a:solidFill>
            </a:ln>
            <a:effectLst>
              <a:outerShdw blurRad="292100" dist="139700" dir="2700000" algn="tl" rotWithShape="0">
                <a:srgbClr val="333333">
                  <a:alpha val="65000"/>
                </a:srgbClr>
              </a:outerShdw>
            </a:effectLst>
          </p:spPr>
        </p:pic>
        <p:sp>
          <p:nvSpPr>
            <p:cNvPr id="39" name="Содержимое 3"/>
            <p:cNvSpPr txBox="1">
              <a:spLocks/>
            </p:cNvSpPr>
            <p:nvPr/>
          </p:nvSpPr>
          <p:spPr>
            <a:xfrm>
              <a:off x="251520" y="3212976"/>
              <a:ext cx="1944000" cy="432048"/>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25000" lnSpcReduction="20000"/>
            </a:bodyPr>
            <a:lstStyle/>
            <a:p>
              <a:pPr lvl="0" algn="ctr">
                <a:buClr>
                  <a:schemeClr val="accent1"/>
                </a:buClr>
                <a:buSzPct val="70000"/>
                <a:defRPr/>
              </a:pPr>
              <a:r>
                <a:rPr lang="ru-RU" sz="5600" b="1" dirty="0" err="1" smtClean="0">
                  <a:latin typeface="Calibri" pitchFamily="34" charset="0"/>
                </a:rPr>
                <a:t>Петляков</a:t>
              </a:r>
              <a:r>
                <a:rPr lang="ru-RU" sz="5600" b="1" dirty="0" smtClean="0">
                  <a:latin typeface="Calibri" pitchFamily="34" charset="0"/>
                </a:rPr>
                <a:t> </a:t>
              </a:r>
              <a:r>
                <a:rPr lang="ru-RU" sz="4800" b="1" dirty="0" smtClean="0">
                  <a:latin typeface="Calibri" pitchFamily="34" charset="0"/>
                </a:rPr>
                <a:t>Владимир Михайлович</a:t>
              </a:r>
              <a:endParaRPr lang="ru-RU" sz="4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gr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0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3000"/>
                            </p:stCondLst>
                            <p:childTnLst>
                              <p:par>
                                <p:cTn id="9" presetID="10" presetClass="entr" presetSubtype="0" fill="hold" nodeType="afterEffect">
                                  <p:stCondLst>
                                    <p:cond delay="100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000"/>
                                        <p:tgtEl>
                                          <p:spTgt spid="5"/>
                                        </p:tgtEl>
                                      </p:cBhvr>
                                    </p:animEffect>
                                  </p:childTnLst>
                                </p:cTn>
                              </p:par>
                            </p:childTnLst>
                          </p:cTn>
                        </p:par>
                        <p:par>
                          <p:cTn id="12" fill="hold">
                            <p:stCondLst>
                              <p:cond delay="6000"/>
                            </p:stCondLst>
                            <p:childTnLst>
                              <p:par>
                                <p:cTn id="13" presetID="10" presetClass="entr" presetSubtype="0" fill="hold" nodeType="afterEffect">
                                  <p:stCondLst>
                                    <p:cond delay="10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9000"/>
                            </p:stCondLst>
                            <p:childTnLst>
                              <p:par>
                                <p:cTn id="17" presetID="10" presetClass="entr" presetSubtype="0" fill="hold" nodeType="afterEffect">
                                  <p:stCondLst>
                                    <p:cond delay="100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par>
                          <p:cTn id="20" fill="hold">
                            <p:stCondLst>
                              <p:cond delay="12000"/>
                            </p:stCondLst>
                            <p:childTnLst>
                              <p:par>
                                <p:cTn id="21" presetID="10" presetClass="entr" presetSubtype="0" fill="hold" nodeType="afterEffect">
                                  <p:stCondLst>
                                    <p:cond delay="100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2000"/>
                                        <p:tgtEl>
                                          <p:spTgt spid="3"/>
                                        </p:tgtEl>
                                      </p:cBhvr>
                                    </p:animEffect>
                                  </p:childTnLst>
                                </p:cTn>
                              </p:par>
                            </p:childTnLst>
                          </p:cTn>
                        </p:par>
                        <p:par>
                          <p:cTn id="24" fill="hold">
                            <p:stCondLst>
                              <p:cond delay="15000"/>
                            </p:stCondLst>
                            <p:childTnLst>
                              <p:par>
                                <p:cTn id="25" presetID="10" presetClass="entr" presetSubtype="0" fill="hold" nodeType="afterEffect">
                                  <p:stCondLst>
                                    <p:cond delay="10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4"/>
          <p:cNvSpPr>
            <a:spLocks noGrp="1"/>
          </p:cNvSpPr>
          <p:nvPr>
            <p:ph idx="4294967295"/>
          </p:nvPr>
        </p:nvSpPr>
        <p:spPr>
          <a:xfrm>
            <a:off x="611560" y="764704"/>
            <a:ext cx="7704856" cy="2232025"/>
          </a:xfrm>
        </p:spPr>
        <p:txBody>
          <a:bodyPr>
            <a:noAutofit/>
          </a:bodyPr>
          <a:lstStyle/>
          <a:p>
            <a:pPr marL="0" indent="0" algn="just">
              <a:buNone/>
            </a:pPr>
            <a:r>
              <a:rPr lang="ru-RU" sz="2000" b="1" dirty="0" smtClean="0">
                <a:solidFill>
                  <a:schemeClr val="tx1"/>
                </a:solidFill>
                <a:latin typeface="Times New Roman" pitchFamily="18" charset="0"/>
                <a:cs typeface="Times New Roman" pitchFamily="18" charset="0"/>
              </a:rPr>
              <a:t>В период Великой Отечественной войны техника была разнообразной и сложной. Она требовала широкого использования математических расчетов для ее изготовления и эксплуатации.                                                                                                                                                          Увеличение скорости полета самолетов требовало не только повышения мощности двигателей, но  выбора оптимального профиля фюзеляжа и крыльев, а также решения многих других вопросов. </a:t>
            </a:r>
            <a:endParaRPr lang="ru-RU" sz="2000" b="1" dirty="0">
              <a:solidFill>
                <a:schemeClr val="tx1"/>
              </a:solidFill>
              <a:latin typeface="Times New Roman" pitchFamily="18" charset="0"/>
              <a:cs typeface="Times New Roman" pitchFamily="18" charset="0"/>
            </a:endParaRPr>
          </a:p>
        </p:txBody>
      </p:sp>
      <p:pic>
        <p:nvPicPr>
          <p:cNvPr id="5" name="Picture 10" descr="C:\Documents and Settings\Ирина\Рабочий стол\все по математике\математика все\математика и война\yak_01.jpg"/>
          <p:cNvPicPr>
            <a:picLocks noChangeAspect="1" noChangeArrowheads="1"/>
          </p:cNvPicPr>
          <p:nvPr/>
        </p:nvPicPr>
        <p:blipFill>
          <a:blip r:embed="rId2" cstate="print"/>
          <a:srcRect/>
          <a:stretch>
            <a:fillRect/>
          </a:stretch>
        </p:blipFill>
        <p:spPr bwMode="auto">
          <a:xfrm>
            <a:off x="251520" y="3789040"/>
            <a:ext cx="4525234" cy="2437162"/>
          </a:xfrm>
          <a:prstGeom prst="rect">
            <a:avLst/>
          </a:prstGeom>
          <a:ln w="12700">
            <a:solidFill>
              <a:schemeClr val="accent1"/>
            </a:solidFill>
          </a:ln>
          <a:effectLst>
            <a:outerShdw blurRad="292100" dist="139700" dir="2700000" algn="tl" rotWithShape="0">
              <a:srgbClr val="333333">
                <a:alpha val="65000"/>
              </a:srgbClr>
            </a:outerShdw>
          </a:effectLst>
        </p:spPr>
      </p:pic>
      <p:pic>
        <p:nvPicPr>
          <p:cNvPr id="14" name="Picture 3" descr="C:\Documents and Settings\Ирина\Рабочий стол\все по математике\математика все\математика и война\88cbc18fa4715ec0-original.jpg"/>
          <p:cNvPicPr>
            <a:picLocks noChangeAspect="1" noChangeArrowheads="1"/>
          </p:cNvPicPr>
          <p:nvPr/>
        </p:nvPicPr>
        <p:blipFill>
          <a:blip r:embed="rId3" cstate="print"/>
          <a:srcRect t="7325"/>
          <a:stretch>
            <a:fillRect/>
          </a:stretch>
        </p:blipFill>
        <p:spPr bwMode="auto">
          <a:xfrm>
            <a:off x="4860032" y="4221088"/>
            <a:ext cx="4032448" cy="2410399"/>
          </a:xfrm>
          <a:prstGeom prst="rect">
            <a:avLst/>
          </a:prstGeom>
          <a:ln w="12700">
            <a:solidFill>
              <a:schemeClr val="accent1"/>
            </a:solidFill>
          </a:ln>
          <a:effectLst>
            <a:outerShdw blurRad="292100" dist="139700" dir="2700000" algn="tl" rotWithShape="0">
              <a:srgbClr val="333333">
                <a:alpha val="65000"/>
              </a:srgbClr>
            </a:outerShdw>
          </a:effectLst>
        </p:spPr>
      </p:pic>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9"/>
          <p:cNvPicPr>
            <a:picLocks noChangeAspect="1" noChangeArrowheads="1"/>
          </p:cNvPicPr>
          <p:nvPr/>
        </p:nvPicPr>
        <p:blipFill>
          <a:blip r:embed="rId2" cstate="print"/>
          <a:srcRect l="3125" t="3125" r="3125" b="5471"/>
          <a:stretch>
            <a:fillRect/>
          </a:stretch>
        </p:blipFill>
        <p:spPr bwMode="auto">
          <a:xfrm>
            <a:off x="5868144" y="548680"/>
            <a:ext cx="2318306" cy="3168352"/>
          </a:xfrm>
          <a:prstGeom prst="rect">
            <a:avLst/>
          </a:prstGeom>
          <a:noFill/>
          <a:ln w="25400">
            <a:solidFill>
              <a:schemeClr val="accent1">
                <a:lumMod val="75000"/>
              </a:schemeClr>
            </a:solidFill>
            <a:miter lim="800000"/>
            <a:headEnd/>
            <a:tailEnd/>
          </a:ln>
        </p:spPr>
      </p:pic>
      <p:pic>
        <p:nvPicPr>
          <p:cNvPr id="3" name="Рисунок 1"/>
          <p:cNvPicPr>
            <a:picLocks noChangeAspect="1"/>
          </p:cNvPicPr>
          <p:nvPr/>
        </p:nvPicPr>
        <p:blipFill>
          <a:blip r:embed="rId3" cstate="print"/>
          <a:srcRect/>
          <a:stretch>
            <a:fillRect/>
          </a:stretch>
        </p:blipFill>
        <p:spPr bwMode="auto">
          <a:xfrm>
            <a:off x="4716016" y="4365104"/>
            <a:ext cx="4163554" cy="1728192"/>
          </a:xfrm>
          <a:prstGeom prst="rect">
            <a:avLst/>
          </a:prstGeom>
          <a:noFill/>
          <a:ln w="9525">
            <a:noFill/>
            <a:miter lim="800000"/>
            <a:headEnd/>
            <a:tailEnd/>
          </a:ln>
        </p:spPr>
      </p:pic>
      <p:sp>
        <p:nvSpPr>
          <p:cNvPr id="4" name="Прямоугольник 3"/>
          <p:cNvSpPr/>
          <p:nvPr/>
        </p:nvSpPr>
        <p:spPr>
          <a:xfrm>
            <a:off x="467544" y="620688"/>
            <a:ext cx="4680520" cy="5401479"/>
          </a:xfrm>
          <a:prstGeom prst="rect">
            <a:avLst/>
          </a:prstGeom>
        </p:spPr>
        <p:txBody>
          <a:bodyPr wrap="square">
            <a:spAutoFit/>
          </a:bodyPr>
          <a:lstStyle/>
          <a:p>
            <a:pPr algn="just">
              <a:spcAft>
                <a:spcPts val="600"/>
              </a:spcAft>
              <a:defRPr/>
            </a:pPr>
            <a:r>
              <a:rPr lang="ru-RU" sz="2000" b="1" dirty="0" smtClean="0">
                <a:latin typeface="Times New Roman" pitchFamily="18" charset="0"/>
                <a:cs typeface="Times New Roman" pitchFamily="18" charset="0"/>
              </a:rPr>
              <a:t>Исследования академика </a:t>
            </a:r>
            <a:r>
              <a:rPr lang="ru-RU" sz="2000" b="1" i="1" u="sng" dirty="0" smtClean="0">
                <a:solidFill>
                  <a:srgbClr val="0070C0"/>
                </a:solidFill>
                <a:latin typeface="Times New Roman" pitchFamily="18" charset="0"/>
                <a:cs typeface="Times New Roman" pitchFamily="18" charset="0"/>
              </a:rPr>
              <a:t>Н. Е. </a:t>
            </a:r>
            <a:r>
              <a:rPr lang="ru-RU" sz="2000" b="1" i="1" u="sng" dirty="0" err="1" smtClean="0">
                <a:solidFill>
                  <a:srgbClr val="0070C0"/>
                </a:solidFill>
                <a:latin typeface="Times New Roman" pitchFamily="18" charset="0"/>
                <a:cs typeface="Times New Roman" pitchFamily="18" charset="0"/>
              </a:rPr>
              <a:t>Кочина</a:t>
            </a:r>
            <a:r>
              <a:rPr lang="ru-RU" sz="2000" b="1" i="1" u="sng" dirty="0" smtClean="0">
                <a:solidFill>
                  <a:srgbClr val="0070C0"/>
                </a:solidFill>
                <a:latin typeface="Times New Roman" pitchFamily="18" charset="0"/>
                <a:cs typeface="Times New Roman" pitchFamily="18" charset="0"/>
              </a:rPr>
              <a:t> </a:t>
            </a:r>
            <a:r>
              <a:rPr lang="ru-RU" sz="2000" b="1" dirty="0" smtClean="0">
                <a:latin typeface="Times New Roman" pitchFamily="18" charset="0"/>
                <a:cs typeface="Times New Roman" pitchFamily="18" charset="0"/>
              </a:rPr>
              <a:t>оказали большую помощь авиаконструкторам, что явилось значительным вкладом академика  в победу в Великой Отечественной войне. Это  разработка в 1941 – 1944 годах и решение комплекса задач «теории круглого крыла», в которых впервые было дано строгое решение для крыла конечного размаха, что давало возможность точно рассчитывать силы, действующие на крыло самолета во время полета. </a:t>
            </a:r>
          </a:p>
          <a:p>
            <a:pPr algn="just">
              <a:spcAft>
                <a:spcPts val="600"/>
              </a:spcAft>
              <a:defRPr/>
            </a:pPr>
            <a:r>
              <a:rPr lang="ru-RU" sz="2000" b="1" dirty="0" smtClean="0">
                <a:latin typeface="Times New Roman" pitchFamily="18" charset="0"/>
                <a:cs typeface="Times New Roman" pitchFamily="18" charset="0"/>
              </a:rPr>
              <a:t>Н. Е. </a:t>
            </a:r>
            <a:r>
              <a:rPr lang="ru-RU" sz="2000" b="1" dirty="0" err="1" smtClean="0">
                <a:latin typeface="Times New Roman" pitchFamily="18" charset="0"/>
                <a:cs typeface="Times New Roman" pitchFamily="18" charset="0"/>
              </a:rPr>
              <a:t>Кочин</a:t>
            </a:r>
            <a:r>
              <a:rPr lang="ru-RU" sz="2000" b="1" dirty="0" smtClean="0">
                <a:latin typeface="Times New Roman" pitchFamily="18" charset="0"/>
                <a:cs typeface="Times New Roman" pitchFamily="18" charset="0"/>
              </a:rPr>
              <a:t> академик мехмата МГУ дал практическое решение задачи по теории полетов самолетов на малой высоте</a:t>
            </a:r>
          </a:p>
        </p:txBody>
      </p:sp>
      <p:sp>
        <p:nvSpPr>
          <p:cNvPr id="5" name="Содержимое 3"/>
          <p:cNvSpPr txBox="1">
            <a:spLocks/>
          </p:cNvSpPr>
          <p:nvPr/>
        </p:nvSpPr>
        <p:spPr>
          <a:xfrm>
            <a:off x="5868144" y="3717032"/>
            <a:ext cx="2376264" cy="432048"/>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55000" lnSpcReduction="20000"/>
          </a:bodyPr>
          <a:lstStyle/>
          <a:p>
            <a:pPr lvl="0" algn="ctr">
              <a:buClr>
                <a:schemeClr val="accent1"/>
              </a:buClr>
              <a:buSzPct val="70000"/>
              <a:defRPr/>
            </a:pPr>
            <a:r>
              <a:rPr lang="ru-RU" sz="2500" b="1" dirty="0" err="1" smtClean="0">
                <a:latin typeface="Calibri" pitchFamily="34" charset="0"/>
              </a:rPr>
              <a:t>Кочин</a:t>
            </a:r>
            <a:r>
              <a:rPr lang="ru-RU" sz="2200" b="1" dirty="0" smtClean="0">
                <a:latin typeface="Calibri" pitchFamily="34" charset="0"/>
              </a:rPr>
              <a:t> Николай</a:t>
            </a:r>
          </a:p>
          <a:p>
            <a:pPr lvl="0" algn="ctr">
              <a:buClr>
                <a:schemeClr val="accent1"/>
              </a:buClr>
              <a:buSzPct val="70000"/>
              <a:defRPr/>
            </a:pPr>
            <a:r>
              <a:rPr lang="ru-RU" sz="2200" b="1" dirty="0" smtClean="0">
                <a:latin typeface="Calibri" pitchFamily="34" charset="0"/>
              </a:rPr>
              <a:t> </a:t>
            </a:r>
            <a:r>
              <a:rPr lang="ru-RU" sz="2200" b="1" dirty="0" err="1" smtClean="0">
                <a:latin typeface="Calibri" pitchFamily="34" charset="0"/>
              </a:rPr>
              <a:t>Евграфович</a:t>
            </a:r>
            <a:endParaRPr lang="ru-RU" sz="2000" b="1" dirty="0" smtClean="0">
              <a:latin typeface="Calibri" pitchFamily="34" charset="0"/>
            </a:endParaRPr>
          </a:p>
          <a:p>
            <a:pPr lvl="0" algn="just">
              <a:spcBef>
                <a:spcPct val="20000"/>
              </a:spcBef>
              <a:buClr>
                <a:schemeClr val="accent1"/>
              </a:buClr>
              <a:buSzPct val="70000"/>
              <a:defRPr/>
            </a:pPr>
            <a:endParaRPr lang="ru-RU" sz="2400" b="1" dirty="0" smtClean="0">
              <a:latin typeface="Calibri"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Файл:MVKeldish.jpg">
            <a:hlinkClick r:id="rId2"/>
          </p:cNvPr>
          <p:cNvPicPr>
            <a:picLocks noChangeAspect="1" noChangeArrowheads="1"/>
          </p:cNvPicPr>
          <p:nvPr/>
        </p:nvPicPr>
        <p:blipFill>
          <a:blip r:embed="rId3" cstate="print"/>
          <a:srcRect/>
          <a:stretch>
            <a:fillRect/>
          </a:stretch>
        </p:blipFill>
        <p:spPr bwMode="auto">
          <a:xfrm>
            <a:off x="611560" y="332656"/>
            <a:ext cx="2232248" cy="3289561"/>
          </a:xfrm>
          <a:prstGeom prst="rect">
            <a:avLst/>
          </a:prstGeom>
          <a:solidFill>
            <a:srgbClr val="FFFFFF">
              <a:shade val="85000"/>
            </a:srgbClr>
          </a:solidFill>
          <a:ln w="254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Прямоугольник 2"/>
          <p:cNvSpPr>
            <a:spLocks noChangeArrowheads="1"/>
          </p:cNvSpPr>
          <p:nvPr/>
        </p:nvSpPr>
        <p:spPr bwMode="auto">
          <a:xfrm>
            <a:off x="3635896" y="260648"/>
            <a:ext cx="4680520" cy="4708981"/>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wrap="square">
            <a:spAutoFit/>
          </a:bodyPr>
          <a:lstStyle/>
          <a:p>
            <a:pPr>
              <a:defRPr/>
            </a:pPr>
            <a:r>
              <a:rPr lang="ru-RU" sz="2000" b="1" dirty="0">
                <a:latin typeface="Times New Roman" pitchFamily="18" charset="0"/>
                <a:cs typeface="Times New Roman" pitchFamily="18" charset="0"/>
              </a:rPr>
              <a:t>Война требовала от авиации больших скоростей самолётов, но увы! </a:t>
            </a:r>
            <a:endParaRPr lang="ru-RU" sz="2000" b="1" dirty="0" smtClean="0">
              <a:latin typeface="Times New Roman" pitchFamily="18" charset="0"/>
              <a:cs typeface="Times New Roman" pitchFamily="18" charset="0"/>
            </a:endParaRPr>
          </a:p>
          <a:p>
            <a:pPr>
              <a:defRPr/>
            </a:pPr>
            <a:r>
              <a:rPr lang="ru-RU" sz="2000" b="1" dirty="0" smtClean="0">
                <a:latin typeface="Times New Roman" pitchFamily="18" charset="0"/>
                <a:cs typeface="Times New Roman" pitchFamily="18" charset="0"/>
              </a:rPr>
              <a:t>При </a:t>
            </a:r>
            <a:r>
              <a:rPr lang="ru-RU" sz="2000" b="1" dirty="0">
                <a:latin typeface="Times New Roman" pitchFamily="18" charset="0"/>
                <a:cs typeface="Times New Roman" pitchFamily="18" charset="0"/>
              </a:rPr>
              <a:t>освоении больших скоростей авиация столкнулась с внезапным разрушением самолётов от вибрации особого рода – флаттера. </a:t>
            </a:r>
            <a:endParaRPr lang="ru-RU" sz="2000" b="1" dirty="0" smtClean="0">
              <a:latin typeface="Times New Roman" pitchFamily="18" charset="0"/>
              <a:cs typeface="Times New Roman" pitchFamily="18" charset="0"/>
            </a:endParaRPr>
          </a:p>
          <a:p>
            <a:pPr>
              <a:defRPr/>
            </a:pPr>
            <a:r>
              <a:rPr lang="ru-RU" sz="2000" b="1" dirty="0" smtClean="0">
                <a:latin typeface="Times New Roman" pitchFamily="18" charset="0"/>
                <a:cs typeface="Times New Roman" pitchFamily="18" charset="0"/>
              </a:rPr>
              <a:t> </a:t>
            </a:r>
            <a:r>
              <a:rPr lang="ru-RU" sz="2000" b="1" dirty="0">
                <a:latin typeface="Times New Roman" pitchFamily="18" charset="0"/>
                <a:cs typeface="Times New Roman" pitchFamily="18" charset="0"/>
              </a:rPr>
              <a:t>И тут на помощь приходят математики. За решение данной задачи берётся группа учёных во главе с </a:t>
            </a:r>
            <a:r>
              <a:rPr lang="ru-RU" sz="2000" b="1" u="sng" dirty="0" smtClean="0">
                <a:solidFill>
                  <a:schemeClr val="accent2">
                    <a:lumMod val="75000"/>
                  </a:schemeClr>
                </a:solidFill>
                <a:latin typeface="Times New Roman" pitchFamily="18" charset="0"/>
                <a:cs typeface="Times New Roman" pitchFamily="18" charset="0"/>
              </a:rPr>
              <a:t>Мстиславом Всеволодовичем Келдышем</a:t>
            </a:r>
            <a:r>
              <a:rPr lang="ru-RU" sz="2000" b="1" dirty="0">
                <a:latin typeface="Times New Roman" pitchFamily="18" charset="0"/>
                <a:cs typeface="Times New Roman" pitchFamily="18" charset="0"/>
              </a:rPr>
              <a:t>, она разработала сложную математическую теорию флаттера. Сделано большое дело: самолёты обеспечены защитой от появления вибраций</a:t>
            </a:r>
            <a:r>
              <a:rPr lang="ru-RU" sz="2000" b="1" dirty="0" smtClean="0">
                <a:latin typeface="Times New Roman" pitchFamily="18" charset="0"/>
                <a:cs typeface="Times New Roman" pitchFamily="18" charset="0"/>
              </a:rPr>
              <a:t>.</a:t>
            </a:r>
            <a:endParaRPr lang="ru-RU" sz="2000" b="1" dirty="0">
              <a:latin typeface="Times New Roman" pitchFamily="18" charset="0"/>
              <a:cs typeface="Times New Roman" pitchFamily="18" charset="0"/>
            </a:endParaRPr>
          </a:p>
        </p:txBody>
      </p:sp>
      <p:pic>
        <p:nvPicPr>
          <p:cNvPr id="7" name="Содержимое 4" descr="250px-Il2_sturmovik.jpg"/>
          <p:cNvPicPr>
            <a:picLocks noChangeAspect="1"/>
          </p:cNvPicPr>
          <p:nvPr/>
        </p:nvPicPr>
        <p:blipFill>
          <a:blip r:embed="rId4" cstate="print"/>
          <a:stretch>
            <a:fillRect/>
          </a:stretch>
        </p:blipFill>
        <p:spPr>
          <a:xfrm>
            <a:off x="467544" y="5053500"/>
            <a:ext cx="3888432" cy="1399835"/>
          </a:xfrm>
          <a:prstGeom prst="rect">
            <a:avLst/>
          </a:prstGeom>
          <a:solidFill>
            <a:srgbClr val="FFFFFF">
              <a:shade val="85000"/>
            </a:srgbClr>
          </a:solidFill>
          <a:ln w="25400" cap="sq">
            <a:solidFill>
              <a:schemeClr val="accent1">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8" name="Содержимое 3"/>
          <p:cNvSpPr txBox="1">
            <a:spLocks/>
          </p:cNvSpPr>
          <p:nvPr/>
        </p:nvSpPr>
        <p:spPr>
          <a:xfrm>
            <a:off x="539552" y="3645024"/>
            <a:ext cx="2304256" cy="432048"/>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62500" lnSpcReduction="20000"/>
          </a:bodyPr>
          <a:lstStyle/>
          <a:p>
            <a:pPr lvl="0" algn="ctr">
              <a:buClr>
                <a:schemeClr val="accent1"/>
              </a:buClr>
              <a:buSzPct val="70000"/>
              <a:defRPr/>
            </a:pPr>
            <a:r>
              <a:rPr lang="ru-RU" sz="2200" b="1" dirty="0" smtClean="0">
                <a:latin typeface="Calibri" pitchFamily="34" charset="0"/>
              </a:rPr>
              <a:t>Келдыш</a:t>
            </a:r>
            <a:r>
              <a:rPr lang="ru-RU" sz="1700" b="1" dirty="0" smtClean="0">
                <a:latin typeface="Calibri" pitchFamily="34" charset="0"/>
              </a:rPr>
              <a:t> </a:t>
            </a:r>
            <a:r>
              <a:rPr lang="ru-RU" sz="2000" b="1" dirty="0" smtClean="0">
                <a:latin typeface="Calibri" pitchFamily="34" charset="0"/>
              </a:rPr>
              <a:t>Мстислав Всеволодович </a:t>
            </a:r>
          </a:p>
          <a:p>
            <a:pPr lvl="0" algn="just">
              <a:spcBef>
                <a:spcPct val="20000"/>
              </a:spcBef>
              <a:buClr>
                <a:schemeClr val="accent1"/>
              </a:buClr>
              <a:buSzPct val="70000"/>
              <a:defRPr/>
            </a:pPr>
            <a:endParaRPr lang="ru-RU" sz="2400" b="1" dirty="0" smtClean="0">
              <a:latin typeface="Calibri"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1"/>
          <p:cNvSpPr>
            <a:spLocks noChangeArrowheads="1"/>
          </p:cNvSpPr>
          <p:nvPr/>
        </p:nvSpPr>
        <p:spPr bwMode="auto">
          <a:xfrm>
            <a:off x="251520" y="3933056"/>
            <a:ext cx="8424862" cy="2554545"/>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a:spAutoFit/>
          </a:bodyPr>
          <a:lstStyle/>
          <a:p>
            <a:pPr>
              <a:defRPr/>
            </a:pPr>
            <a:r>
              <a:rPr lang="ru-RU" sz="2000" u="sng" dirty="0" smtClean="0">
                <a:solidFill>
                  <a:schemeClr val="accent2">
                    <a:lumMod val="75000"/>
                  </a:schemeClr>
                </a:solidFill>
                <a:latin typeface="Times New Roman" pitchFamily="18" charset="0"/>
                <a:cs typeface="Times New Roman" pitchFamily="18" charset="0"/>
              </a:rPr>
              <a:t>Алексей Николаевич Крылов</a:t>
            </a:r>
            <a:r>
              <a:rPr lang="ru-RU" sz="2000" dirty="0">
                <a:latin typeface="Times New Roman" pitchFamily="18" charset="0"/>
                <a:cs typeface="Times New Roman" pitchFamily="18" charset="0"/>
              </a:rPr>
              <a:t>, чьи труды по теории непотопляемости и качки корабля были использованы нашими славными Военно-Морскими Силами. Он создал таблицы непотопляемости, в которых было рассчитано, как повлияет на корабль затопление тех или других отсеков, какие номера отсеков нужно затопить, чтобы ликвидировать крен, и насколько это затопление может улучшить состояние корабля. Эти таблицы дали возможность спасти жизнь многих людей, сберечь большие материальные ценности</a:t>
            </a:r>
            <a:r>
              <a:rPr lang="ru-RU" dirty="0">
                <a:latin typeface="Constantia" pitchFamily="18" charset="0"/>
              </a:rPr>
              <a:t>.</a:t>
            </a:r>
          </a:p>
        </p:txBody>
      </p:sp>
      <p:pic>
        <p:nvPicPr>
          <p:cNvPr id="5" name="Picture 2" descr="Картинка 4 из 12169">
            <a:hlinkClick r:id="rId2"/>
          </p:cNvPr>
          <p:cNvPicPr>
            <a:picLocks noChangeAspect="1" noChangeArrowheads="1"/>
          </p:cNvPicPr>
          <p:nvPr/>
        </p:nvPicPr>
        <p:blipFill>
          <a:blip r:embed="rId3" cstate="print"/>
          <a:srcRect b="8391"/>
          <a:stretch>
            <a:fillRect/>
          </a:stretch>
        </p:blipFill>
        <p:spPr bwMode="auto">
          <a:xfrm>
            <a:off x="611560" y="476672"/>
            <a:ext cx="2304256" cy="2952328"/>
          </a:xfrm>
          <a:prstGeom prst="rect">
            <a:avLst/>
          </a:prstGeom>
          <a:ln>
            <a:solidFill>
              <a:schemeClr val="accent1"/>
            </a:solidFill>
          </a:ln>
          <a:effectLst>
            <a:outerShdw blurRad="292100" dist="139700" dir="2700000" algn="tl" rotWithShape="0">
              <a:srgbClr val="333333">
                <a:alpha val="65000"/>
              </a:srgbClr>
            </a:outerShdw>
          </a:effectLst>
        </p:spPr>
      </p:pic>
      <p:pic>
        <p:nvPicPr>
          <p:cNvPr id="7" name="Picture 12"/>
          <p:cNvPicPr>
            <a:picLocks noChangeAspect="1" noChangeArrowheads="1"/>
          </p:cNvPicPr>
          <p:nvPr/>
        </p:nvPicPr>
        <p:blipFill>
          <a:blip r:embed="rId4" cstate="print"/>
          <a:srcRect/>
          <a:stretch>
            <a:fillRect/>
          </a:stretch>
        </p:blipFill>
        <p:spPr bwMode="auto">
          <a:xfrm>
            <a:off x="4283968" y="332656"/>
            <a:ext cx="4176464" cy="2088232"/>
          </a:xfrm>
          <a:prstGeom prst="rect">
            <a:avLst/>
          </a:prstGeom>
          <a:noFill/>
          <a:ln w="9525">
            <a:noFill/>
            <a:miter lim="800000"/>
            <a:headEnd/>
            <a:tailEnd/>
          </a:ln>
        </p:spPr>
      </p:pic>
      <p:sp>
        <p:nvSpPr>
          <p:cNvPr id="8" name="Прямоугольник 7"/>
          <p:cNvSpPr/>
          <p:nvPr/>
        </p:nvSpPr>
        <p:spPr>
          <a:xfrm>
            <a:off x="4572000" y="2492896"/>
            <a:ext cx="3635896" cy="923330"/>
          </a:xfrm>
          <a:prstGeom prst="rect">
            <a:avLst/>
          </a:prstGeom>
        </p:spPr>
        <p:txBody>
          <a:bodyPr wrap="square">
            <a:spAutoFit/>
          </a:bodyPr>
          <a:lstStyle/>
          <a:p>
            <a:pPr algn="just"/>
            <a:r>
              <a:rPr lang="ru-RU" altLang="ru-RU" dirty="0" smtClean="0">
                <a:latin typeface="Times New Roman" pitchFamily="18" charset="0"/>
                <a:cs typeface="Times New Roman" pitchFamily="18" charset="0"/>
              </a:rPr>
              <a:t>Схема затопления отсеков в аварийной посадки крейсера «Красный Кавказ»</a:t>
            </a:r>
            <a:endParaRPr lang="en-US" altLang="ru-RU"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p:cNvPicPr>
            <a:picLocks noChangeAspect="1" noChangeArrowheads="1"/>
          </p:cNvPicPr>
          <p:nvPr/>
        </p:nvPicPr>
        <p:blipFill>
          <a:blip r:embed="rId2" cstate="print"/>
          <a:srcRect/>
          <a:stretch>
            <a:fillRect/>
          </a:stretch>
        </p:blipFill>
        <p:spPr bwMode="auto">
          <a:xfrm>
            <a:off x="683568" y="260648"/>
            <a:ext cx="2304256" cy="3154975"/>
          </a:xfrm>
          <a:prstGeom prst="rect">
            <a:avLst/>
          </a:prstGeom>
          <a:noFill/>
          <a:ln w="25400">
            <a:solidFill>
              <a:schemeClr val="accent1">
                <a:lumMod val="75000"/>
              </a:schemeClr>
            </a:solidFill>
            <a:round/>
            <a:headEnd/>
            <a:tailEnd/>
          </a:ln>
        </p:spPr>
      </p:pic>
      <p:sp>
        <p:nvSpPr>
          <p:cNvPr id="3" name="Text Box 3"/>
          <p:cNvSpPr txBox="1">
            <a:spLocks noChangeArrowheads="1"/>
          </p:cNvSpPr>
          <p:nvPr/>
        </p:nvSpPr>
        <p:spPr bwMode="auto">
          <a:xfrm>
            <a:off x="3851920" y="548681"/>
            <a:ext cx="4751982" cy="3024336"/>
          </a:xfrm>
          <a:prstGeom prst="rect">
            <a:avLst/>
          </a:prstGeom>
          <a:noFill/>
          <a:ln w="9525">
            <a:noFill/>
            <a:round/>
            <a:headEnd/>
            <a:tailEnd/>
          </a:ln>
        </p:spPr>
        <p:txBody>
          <a:bodyPr lIns="90000" tIns="45000" rIns="90000" bIns="45000"/>
          <a:lstStyle/>
          <a:p>
            <a:pPr>
              <a:buClrTx/>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ru-RU" altLang="ru-RU" sz="2000" b="1" dirty="0" smtClean="0"/>
              <a:t> </a:t>
            </a:r>
            <a:r>
              <a:rPr lang="ru-RU" altLang="ru-RU" sz="2000" b="1" dirty="0" smtClean="0">
                <a:solidFill>
                  <a:srgbClr val="333333"/>
                </a:solidFill>
                <a:latin typeface="Times New Roman" pitchFamily="18" charset="0"/>
                <a:cs typeface="Times New Roman" pitchFamily="18" charset="0"/>
              </a:rPr>
              <a:t>Труды академика  А. П. Александрова позволили разработать методы размагничивания боевых кораблей. Группа Александрова выехала на Балтику, где срочно занялась размагничиванием кораблей, что являлось надежной защитой их от неконтактных мин. Ученые вели свои работы непосредственно в районе боевых действий, и вскоре проблема защиты кораблей от такого типа мин была полностью решена. Все боевые корабли подвергались в портах «антимагнитной» обработке. Тем самым были спасены многие тысячи жизней наших военных моряков. </a:t>
            </a:r>
            <a:endParaRPr lang="ru-RU" sz="2000" b="1" dirty="0">
              <a:solidFill>
                <a:srgbClr val="1C1C1C"/>
              </a:solidFill>
              <a:latin typeface="Times New Roman" pitchFamily="18" charset="0"/>
              <a:cs typeface="Times New Roman" pitchFamily="18" charset="0"/>
            </a:endParaRPr>
          </a:p>
        </p:txBody>
      </p:sp>
      <p:pic>
        <p:nvPicPr>
          <p:cNvPr id="5" name="Picture 1"/>
          <p:cNvPicPr>
            <a:picLocks noChangeAspect="1" noChangeArrowheads="1"/>
          </p:cNvPicPr>
          <p:nvPr/>
        </p:nvPicPr>
        <p:blipFill>
          <a:blip r:embed="rId3" cstate="print"/>
          <a:srcRect/>
          <a:stretch>
            <a:fillRect/>
          </a:stretch>
        </p:blipFill>
        <p:spPr bwMode="auto">
          <a:xfrm>
            <a:off x="539552" y="4149080"/>
            <a:ext cx="3240360" cy="2430270"/>
          </a:xfrm>
          <a:prstGeom prst="rect">
            <a:avLst/>
          </a:prstGeom>
          <a:noFill/>
          <a:ln w="25400">
            <a:solidFill>
              <a:schemeClr val="accent1">
                <a:lumMod val="75000"/>
              </a:schemeClr>
            </a:solidFill>
            <a:round/>
            <a:headEnd/>
            <a:tailEnd/>
          </a:ln>
        </p:spPr>
      </p:pic>
      <p:sp>
        <p:nvSpPr>
          <p:cNvPr id="7" name="Содержимое 3"/>
          <p:cNvSpPr txBox="1">
            <a:spLocks/>
          </p:cNvSpPr>
          <p:nvPr/>
        </p:nvSpPr>
        <p:spPr>
          <a:xfrm>
            <a:off x="683568" y="3429000"/>
            <a:ext cx="2304256" cy="432048"/>
          </a:xfrm>
          <a:prstGeom prst="rect">
            <a:avLst/>
          </a:prstGeom>
        </p:spPr>
        <p:style>
          <a:lnRef idx="1">
            <a:schemeClr val="accent3"/>
          </a:lnRef>
          <a:fillRef idx="2">
            <a:schemeClr val="accent3"/>
          </a:fillRef>
          <a:effectRef idx="1">
            <a:schemeClr val="accent3"/>
          </a:effectRef>
          <a:fontRef idx="minor">
            <a:schemeClr val="dk1"/>
          </a:fontRef>
        </p:style>
        <p:txBody>
          <a:bodyPr vert="horz">
            <a:normAutofit fontScale="62500" lnSpcReduction="20000"/>
          </a:bodyPr>
          <a:lstStyle/>
          <a:p>
            <a:pPr lvl="0" algn="ctr">
              <a:buClr>
                <a:schemeClr val="accent1"/>
              </a:buClr>
              <a:buSzPct val="70000"/>
              <a:defRPr/>
            </a:pPr>
            <a:r>
              <a:rPr lang="ru-RU" sz="2200" b="1" dirty="0" smtClean="0">
                <a:latin typeface="Calibri" pitchFamily="34" charset="0"/>
              </a:rPr>
              <a:t>Александров</a:t>
            </a:r>
            <a:r>
              <a:rPr lang="ru-RU" sz="1700" b="1" dirty="0" smtClean="0">
                <a:latin typeface="Calibri" pitchFamily="34" charset="0"/>
              </a:rPr>
              <a:t> </a:t>
            </a:r>
            <a:r>
              <a:rPr lang="ru-RU" sz="2000" b="1" dirty="0" smtClean="0">
                <a:latin typeface="Calibri" pitchFamily="34" charset="0"/>
              </a:rPr>
              <a:t>Анатолий Петрович </a:t>
            </a:r>
          </a:p>
          <a:p>
            <a:pPr lvl="0" algn="just">
              <a:spcBef>
                <a:spcPct val="20000"/>
              </a:spcBef>
              <a:buClr>
                <a:schemeClr val="accent1"/>
              </a:buClr>
              <a:buSzPct val="70000"/>
              <a:defRPr/>
            </a:pPr>
            <a:endParaRPr lang="ru-RU" sz="2400" b="1" dirty="0" smtClean="0">
              <a:latin typeface="Calibri"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207</TotalTime>
  <Words>1108</Words>
  <Application>Microsoft Office PowerPoint</Application>
  <PresentationFormat>Экран (4:3)</PresentationFormat>
  <Paragraphs>77</Paragraphs>
  <Slides>17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Эркер</vt:lpstr>
      <vt:lpstr>Математика и математики в годы Великой Отечественной войны  </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admin</cp:lastModifiedBy>
  <cp:revision>23</cp:revision>
  <dcterms:created xsi:type="dcterms:W3CDTF">2020-03-14T17:44:32Z</dcterms:created>
  <dcterms:modified xsi:type="dcterms:W3CDTF">2021-06-17T12:30:22Z</dcterms:modified>
</cp:coreProperties>
</file>