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4" r:id="rId3"/>
    <p:sldId id="265" r:id="rId4"/>
    <p:sldId id="267" r:id="rId5"/>
    <p:sldId id="257" r:id="rId6"/>
    <p:sldId id="268" r:id="rId7"/>
    <p:sldId id="269" r:id="rId8"/>
    <p:sldId id="274" r:id="rId9"/>
    <p:sldId id="273" r:id="rId10"/>
    <p:sldId id="277" r:id="rId11"/>
    <p:sldId id="275" r:id="rId12"/>
    <p:sldId id="27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9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6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pPr/>
              <a:t>6/17/2021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381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761" y="103031"/>
            <a:ext cx="10122793" cy="1577601"/>
          </a:xfrm>
        </p:spPr>
        <p:txBody>
          <a:bodyPr/>
          <a:lstStyle/>
          <a:p>
            <a:r>
              <a:rPr lang="ru-RU" b="1" dirty="0" smtClean="0"/>
              <a:t>Иллюстрации художника М. </a:t>
            </a:r>
            <a:r>
              <a:rPr lang="ru-RU" b="1" dirty="0" err="1" smtClean="0"/>
              <a:t>Клодта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26524"/>
            <a:ext cx="6104586" cy="5531476"/>
          </a:xfrm>
          <a:prstGeom prst="rect">
            <a:avLst/>
          </a:prstGeom>
        </p:spPr>
      </p:pic>
      <p:pic>
        <p:nvPicPr>
          <p:cNvPr id="4" name="Picture 2" descr="http://cdn01.ru/files/users/images/a5/a2/a5a2208a961d1bd803409e1c381349ff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586" y="1227908"/>
            <a:ext cx="6259132" cy="59327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2276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s://i.pinimg.com/736x/63/84/ea/6384ea6a06c18651d7d76a2d4d307f6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3193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лад , подкинутый нечистой силой, призрачен: он обращается в сор и не приносит человеку счастья . Жажда обогащения , губительная страсть к деньгам воплощены Гоголем в сказочных образах. 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4251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2581" y="759854"/>
            <a:ext cx="7289442" cy="3786387"/>
          </a:xfrm>
        </p:spPr>
        <p:txBody>
          <a:bodyPr/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Повесть Н. В. Гоголя «Заколдованное место»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загруженно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1654" y="1466353"/>
            <a:ext cx="3261753" cy="3741737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49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183" y="58847"/>
            <a:ext cx="1186144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Восстановите </a:t>
            </a:r>
            <a:r>
              <a:rPr lang="ru-RU" sz="24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потерянные </a:t>
            </a:r>
            <a:r>
              <a:rPr lang="ru-RU" sz="24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r>
              <a:rPr lang="ru-RU" sz="24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Николай Васильевич Гоголь родился в местечке______________________ Миргородского уезда ______________ губернии в семье_________________. Ещё подростком он познакомился с __________жизнью и бытом украинской _____________, горячо любил украинские ________, _________, __________ .</a:t>
            </a:r>
            <a:endParaRPr lang="ru-RU" sz="2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В 1818 году поступил в </a:t>
            </a:r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________________________, 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затем  был принят в 1821 году в ______________________________ </a:t>
            </a:r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1828 году он переехал в __________________ 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1829 году начал работать над книгой</a:t>
            </a:r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______________________________ 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879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0244" name="Picture 4" descr="svetlo-korichnevyj_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загруженное (1)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3" y="1844676"/>
            <a:ext cx="3192462" cy="3814763"/>
          </a:xfrm>
          <a:prstGeom prst="rect">
            <a:avLst/>
          </a:prstGeom>
          <a:noFill/>
          <a:ln w="25400">
            <a:solidFill>
              <a:srgbClr val="9966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2424113" y="1700213"/>
            <a:ext cx="3600450" cy="463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000" b="1" dirty="0">
                <a:latin typeface="Bookman Old Style" panose="02050604050505020204" pitchFamily="18" charset="0"/>
              </a:rPr>
              <a:t>«</a:t>
            </a:r>
            <a:r>
              <a:rPr lang="ru-RU" altLang="ru-RU" sz="2000" dirty="0">
                <a:latin typeface="Bookman Old Style" panose="02050604050505020204" pitchFamily="18" charset="0"/>
              </a:rPr>
              <a:t>Сейчас прочёл «Вечера близ Диканьки». Они изумили меня.       Вот настоящая весёлость, искренняя, непринуждён- </a:t>
            </a:r>
            <a:r>
              <a:rPr lang="ru-RU" altLang="ru-RU" sz="2000" dirty="0" err="1">
                <a:latin typeface="Bookman Old Style" panose="02050604050505020204" pitchFamily="18" charset="0"/>
              </a:rPr>
              <a:t>ная</a:t>
            </a:r>
            <a:r>
              <a:rPr lang="ru-RU" altLang="ru-RU" sz="2000" dirty="0">
                <a:latin typeface="Bookman Old Style" panose="02050604050505020204" pitchFamily="18" charset="0"/>
              </a:rPr>
              <a:t>, без жеманства, без чопорности. А местами какая поэзия!.. Всё это так необыкновенно в нашей нынешней литературе, что я доселе не образумился…»  </a:t>
            </a:r>
          </a:p>
          <a:p>
            <a:r>
              <a:rPr lang="ru-RU" altLang="ru-RU" sz="1800" dirty="0"/>
              <a:t>                      </a:t>
            </a:r>
            <a:r>
              <a:rPr lang="ru-RU" altLang="ru-RU" sz="1800" dirty="0" err="1">
                <a:latin typeface="Bookman Old Style" panose="02050604050505020204" pitchFamily="18" charset="0"/>
              </a:rPr>
              <a:t>А.С.Пушкин</a:t>
            </a:r>
            <a:endParaRPr lang="ru-RU" altLang="ru-RU" sz="1800" dirty="0">
              <a:latin typeface="Bookman Old Style" panose="02050604050505020204" pitchFamily="18" charset="0"/>
            </a:endParaRPr>
          </a:p>
          <a:p>
            <a:endParaRPr lang="ru-RU" altLang="ru-RU" sz="2000" dirty="0">
              <a:latin typeface="Bookman Old Style" panose="02050604050505020204" pitchFamily="18" charset="0"/>
            </a:endParaRPr>
          </a:p>
          <a:p>
            <a:r>
              <a:rPr lang="ru-RU" altLang="ru-RU" sz="2000" dirty="0">
                <a:latin typeface="Bookman Old Style" panose="02050604050505020204" pitchFamily="18" charset="0"/>
              </a:rPr>
              <a:t>                                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2135188" y="476250"/>
            <a:ext cx="7416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3600">
                <a:solidFill>
                  <a:schemeClr val="tx2"/>
                </a:solidFill>
                <a:latin typeface="Bookman Old Style" panose="02050604050505020204" pitchFamily="18" charset="0"/>
              </a:rPr>
              <a:t>Отзывы о первой книге Гоголя</a:t>
            </a:r>
          </a:p>
        </p:txBody>
      </p:sp>
    </p:spTree>
    <p:extLst>
      <p:ext uri="{BB962C8B-B14F-4D97-AF65-F5344CB8AC3E}">
        <p14:creationId xmlns="" xmlns:p14="http://schemas.microsoft.com/office/powerpoint/2010/main" val="33705578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09508250"/>
              </p:ext>
            </p:extLst>
          </p:nvPr>
        </p:nvGraphicFramePr>
        <p:xfrm>
          <a:off x="0" y="-3"/>
          <a:ext cx="12192000" cy="67485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3091"/>
                <a:gridCol w="3147910"/>
                <a:gridCol w="8550999"/>
              </a:tblGrid>
              <a:tr h="963428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</a:rPr>
                        <a:t>Задание: соотнеси слово и лексическое значение</a:t>
                      </a:r>
                      <a:endParaRPr lang="ru-RU" sz="2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41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1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Люлька –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</a:rPr>
                        <a:t>арбуз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  <a:tr h="9641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2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Кавун –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</a:rPr>
                        <a:t>место, засеянное арбузами и дынями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  <a:tr h="9641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3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Чумаки –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</a:rPr>
                        <a:t>трубка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  <a:tr h="9641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4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Баштан –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</a:rPr>
                        <a:t>обозники, едущие в Крым за солью и рыбой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  <a:tr h="9641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5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Свитка –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</a:rPr>
                        <a:t>соломенный шалаш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  <a:tr h="9641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6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Курень –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</a:rPr>
                        <a:t>род полукафтанья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1659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Найдите «лишнее слово»: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78039" y="3234652"/>
            <a:ext cx="10019764" cy="1036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6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Пищик – </a:t>
            </a:r>
            <a:r>
              <a:rPr lang="ru-RU" sz="6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сопилка</a:t>
            </a:r>
            <a:r>
              <a:rPr lang="ru-RU" sz="6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6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гетьман</a:t>
            </a:r>
            <a:r>
              <a:rPr lang="ru-RU" sz="6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6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845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821" y="605307"/>
            <a:ext cx="11861442" cy="5614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4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пищик </a:t>
            </a:r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пищалка</a:t>
            </a:r>
            <a:r>
              <a:rPr lang="ru-RU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дудка</a:t>
            </a:r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небольшая свирель</a:t>
            </a:r>
            <a:r>
              <a:rPr lang="ru-RU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4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сопилка</a:t>
            </a:r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род флейты</a:t>
            </a:r>
            <a:r>
              <a:rPr lang="ru-RU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4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гетьман</a:t>
            </a:r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в старину начальник казачьего войска и правитель Украины.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980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0484" name="Picture 4" descr="svetlo-korichnevyj_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gog0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176339"/>
            <a:ext cx="5113338" cy="313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2351089" y="260350"/>
            <a:ext cx="7273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3600">
                <a:solidFill>
                  <a:schemeClr val="tx2"/>
                </a:solidFill>
                <a:latin typeface="Bookman Old Style" panose="02050604050505020204" pitchFamily="18" charset="0"/>
              </a:rPr>
              <a:t>«Заколдованное место»</a:t>
            </a:r>
          </a:p>
        </p:txBody>
      </p:sp>
    </p:spTree>
    <p:extLst>
      <p:ext uri="{BB962C8B-B14F-4D97-AF65-F5344CB8AC3E}">
        <p14:creationId xmlns="" xmlns:p14="http://schemas.microsoft.com/office/powerpoint/2010/main" val="32973016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82953619"/>
              </p:ext>
            </p:extLst>
          </p:nvPr>
        </p:nvGraphicFramePr>
        <p:xfrm>
          <a:off x="0" y="2"/>
          <a:ext cx="12093261" cy="6857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8535"/>
                <a:gridCol w="3816203"/>
                <a:gridCol w="5898523"/>
              </a:tblGrid>
              <a:tr h="11784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</a:rPr>
                        <a:t>Материал для сравнения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</a:rPr>
                        <a:t>Н.В. Гоголь «Заколдованное место»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Волшебные сказки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784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Место действия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</a:rPr>
                        <a:t>Украина 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В некотором царстве…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840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Время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</a:rPr>
                        <a:t>Однажды весной, когда рассказчик был маленький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</a:rPr>
                        <a:t>Давным-давно</a:t>
                      </a:r>
                      <a:r>
                        <a:rPr lang="ru-RU" sz="2400" b="1" dirty="0" smtClean="0">
                          <a:effectLst/>
                        </a:rPr>
                        <a:t>, в  </a:t>
                      </a:r>
                      <a:r>
                        <a:rPr lang="ru-RU" sz="2400" b="1" dirty="0">
                          <a:effectLst/>
                        </a:rPr>
                        <a:t>незапамятные времена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380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Герои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дьячок, дед, чумаки, внуки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Остап, Максим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</a:rPr>
                        <a:t>Баба Яга, Кощей Бессмертный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</a:rPr>
                        <a:t>Иван-царевич, Василиса Премудрая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789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Жизнь людей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>
                          <a:effectLst/>
                        </a:rPr>
                        <a:t>Курень, баштан, гумно, свитка, левада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b="1" dirty="0">
                          <a:effectLst/>
                        </a:rPr>
                        <a:t>Очень </a:t>
                      </a:r>
                      <a:r>
                        <a:rPr lang="ru-RU" sz="2400" b="1" dirty="0" err="1">
                          <a:effectLst/>
                        </a:rPr>
                        <a:t>общо</a:t>
                      </a:r>
                      <a:r>
                        <a:rPr lang="ru-RU" sz="2400" b="1" dirty="0">
                          <a:effectLst/>
                        </a:rPr>
                        <a:t>, без деталей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34871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87</TotalTime>
  <Words>175</Words>
  <Application>Microsoft Office PowerPoint</Application>
  <PresentationFormat>Произвольный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Ион (конференц-зал)</vt:lpstr>
      <vt:lpstr>Слайд 1</vt:lpstr>
      <vt:lpstr>              Повесть Н. В. Гоголя «Заколдованное место»</vt:lpstr>
      <vt:lpstr>Слайд 3</vt:lpstr>
      <vt:lpstr>Слайд 4</vt:lpstr>
      <vt:lpstr>Слайд 5</vt:lpstr>
      <vt:lpstr>Найдите «лишнее слово»:</vt:lpstr>
      <vt:lpstr>Слайд 7</vt:lpstr>
      <vt:lpstr>Слайд 8</vt:lpstr>
      <vt:lpstr>Слайд 9</vt:lpstr>
      <vt:lpstr>Иллюстрации художника М. Клодта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Натали</cp:lastModifiedBy>
  <cp:revision>9</cp:revision>
  <dcterms:created xsi:type="dcterms:W3CDTF">2019-12-19T16:47:01Z</dcterms:created>
  <dcterms:modified xsi:type="dcterms:W3CDTF">2021-06-17T04:54:12Z</dcterms:modified>
</cp:coreProperties>
</file>