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 bookmarkIdSeed="2">
  <p:sldMasterIdLst>
    <p:sldMasterId id="2147483669" r:id="rId1"/>
  </p:sldMasterIdLst>
  <p:sldIdLst>
    <p:sldId id="260" r:id="rId2"/>
    <p:sldId id="261" r:id="rId3"/>
    <p:sldId id="262" r:id="rId4"/>
    <p:sldId id="263" r:id="rId5"/>
    <p:sldId id="264" r:id="rId6"/>
    <p:sldId id="266" r:id="rId7"/>
    <p:sldId id="267" r:id="rId8"/>
    <p:sldId id="268" r:id="rId9"/>
    <p:sldId id="269" r:id="rId10"/>
    <p:sldId id="271" r:id="rId11"/>
    <p:sldId id="272" r:id="rId12"/>
    <p:sldId id="273" r:id="rId13"/>
    <p:sldId id="274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20016" autoAdjust="0"/>
    <p:restoredTop sz="94660"/>
  </p:normalViewPr>
  <p:slideViewPr>
    <p:cSldViewPr snapToGrid="0">
      <p:cViewPr>
        <p:scale>
          <a:sx n="70" d="100"/>
          <a:sy n="70" d="100"/>
        </p:scale>
        <p:origin x="-1908" y="-11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3048000" y="3124200"/>
            <a:ext cx="82296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048000" y="5003322"/>
            <a:ext cx="82296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10733828" y="1110597"/>
            <a:ext cx="2286000" cy="508000"/>
          </a:xfr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11/21/2020</a:t>
            </a:fld>
            <a:endParaRPr lang="en-US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10045959" y="4117661"/>
            <a:ext cx="3657600" cy="512064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508000" y="0"/>
            <a:ext cx="8128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368448" y="0"/>
            <a:ext cx="139552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1320800" y="0"/>
            <a:ext cx="242496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521760" y="0"/>
            <a:ext cx="30704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4179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12192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1138816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2302187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422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1215180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625600" y="0"/>
            <a:ext cx="1016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812800" y="3429000"/>
            <a:ext cx="17272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746176" y="4866752"/>
            <a:ext cx="855232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454773" y="5500632"/>
            <a:ext cx="18288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2218944" y="5788152"/>
            <a:ext cx="36576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2540000" y="4495800"/>
            <a:ext cx="48768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767392" y="4928702"/>
            <a:ext cx="812800" cy="517524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pPr/>
              <a:t>11/21/2020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2352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11/21/2020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99568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2A54C80-263E-416B-A8E0-580EDEADCBDC}" type="datetimeFigureOut">
              <a:rPr lang="en-US" smtClean="0"/>
              <a:pPr/>
              <a:t>11/21/2020</a:t>
            </a:fld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19954A3-9DFD-4C44-94BA-B95130A3BA1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0" y="2895600"/>
            <a:ext cx="82296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48000" y="5010150"/>
            <a:ext cx="82296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10732008" y="1106932"/>
            <a:ext cx="2286000" cy="508000"/>
          </a:xfr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11/21/2020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10046208" y="4114800"/>
            <a:ext cx="3657600" cy="512064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508000" y="0"/>
            <a:ext cx="8128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68448" y="0"/>
            <a:ext cx="139552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1320800" y="0"/>
            <a:ext cx="242496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521760" y="0"/>
            <a:ext cx="30704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4179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12192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138816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2302187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422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625600" y="0"/>
            <a:ext cx="1016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812800" y="3429000"/>
            <a:ext cx="17272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766272" y="4866752"/>
            <a:ext cx="855232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454773" y="5500632"/>
            <a:ext cx="18288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2218944" y="5791200"/>
            <a:ext cx="36576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2505387" y="4479888"/>
            <a:ext cx="48768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12130592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787488" y="4928702"/>
            <a:ext cx="812800" cy="517524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pPr/>
              <a:t>11/21/2020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600200"/>
            <a:ext cx="48768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5693664" y="1600200"/>
            <a:ext cx="48768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0584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11/21/2020</a:t>
            </a:fld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362200"/>
            <a:ext cx="48768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5829300" y="2362200"/>
            <a:ext cx="48768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609600" y="1569720"/>
            <a:ext cx="48768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5791200" y="1569720"/>
            <a:ext cx="48768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61BEF0D-F0BB-DE4B-95CE-6DB70DBA9567}" type="datetimeFigureOut">
              <a:rPr lang="en-US" smtClean="0"/>
              <a:pPr/>
              <a:t>11/21/2020</a:t>
            </a:fld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11/21/2020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1684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5547360" y="3124200"/>
            <a:ext cx="6309360" cy="6096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083040" y="274320"/>
            <a:ext cx="2036064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83312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256395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19888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785600" y="0"/>
            <a:ext cx="4064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18872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10875264" y="5715000"/>
            <a:ext cx="73152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406400" y="274320"/>
            <a:ext cx="75184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2A54C80-263E-416B-A8E0-580EDEADCBDC}" type="datetimeFigureOut">
              <a:rPr lang="en-US" smtClean="0"/>
              <a:pPr/>
              <a:t>11/21/2020</a:t>
            </a:fld>
            <a:endParaRPr lang="en-US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19954A3-9DFD-4C44-94BA-B95130A3BA1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1684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0875264" y="5715000"/>
            <a:ext cx="73152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5518404" y="3124200"/>
            <a:ext cx="6309360" cy="6096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82296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021064" y="264795"/>
            <a:ext cx="2032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1988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11785600" y="0"/>
            <a:ext cx="4064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18872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83312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256395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61BEF0D-F0BB-DE4B-95CE-6DB70DBA9567}" type="datetimeFigureOut">
              <a:rPr lang="en-US" smtClean="0"/>
              <a:pPr/>
              <a:t>11/21/2020</a:t>
            </a:fld>
            <a:endParaRPr lang="en-US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1684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99568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10454640" y="1017843"/>
            <a:ext cx="2011680" cy="512064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11/21/2020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9853648" y="3676280"/>
            <a:ext cx="3200400" cy="48768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016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19888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11785600" y="0"/>
            <a:ext cx="4064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18872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10875264" y="5715000"/>
            <a:ext cx="73152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0838688" y="5734050"/>
            <a:ext cx="8128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60400" y="516362"/>
            <a:ext cx="10477500" cy="61093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ошкольное образовательное учреждение «Детский сад № 2» </a:t>
            </a:r>
            <a:r>
              <a:rPr lang="ru-RU" sz="24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Асбестовского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городского округа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24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4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Индивидуальный образовательный маршрут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48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8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Поротникова</a:t>
            </a: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Милана Валерьевна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400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24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24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Асбест, 2020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937112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9391" y="247893"/>
            <a:ext cx="11074400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Разделы ИОМ</a:t>
            </a:r>
            <a:r>
              <a:rPr lang="ru-RU" sz="32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Изучение литературы, связанной с темой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самообразования.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Разработка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методического обеспечения.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Обобщение собственного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опыта.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Участие в системе дошкольной методической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работы.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Обучение на курсах в системе повышения квалификации вне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ДОУ.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460550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7545" y="456123"/>
            <a:ext cx="11505063" cy="61093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85750" algn="ctr">
              <a:lnSpc>
                <a:spcPct val="115000"/>
              </a:lnSpc>
              <a:spcAft>
                <a:spcPts val="0"/>
              </a:spcAft>
            </a:pP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Формы самообразовательной деятельности:</a:t>
            </a:r>
            <a:endParaRPr lang="ru-RU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курсы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повышения квалификации при институте повышения квалификации и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переподготовки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работников образования;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методические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практикумы в ДОУ;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научно-практические конференции;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обобщение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своего  опыта работы и представление его в публикациях;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освоение информационных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технологий;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FontTx/>
              <a:buChar char="-"/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теоретические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семинары по проблемам повышения качества образования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личностно-профессионального развития педагога;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FontTx/>
              <a:buChar char="-"/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обсуждение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проблем самообразования на заседаниях методического совета,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методических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объединений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старших воспитателей;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 работа творческих мастерских;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 проведение самоанализа деятельности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год, рефлексия своего опыта.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rgbClr val="44444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662978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5128" y="329211"/>
            <a:ext cx="10845800" cy="47643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Ожидаемые результаты</a:t>
            </a:r>
            <a:r>
              <a:rPr lang="ru-RU" sz="32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3200" b="1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-179705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Повышение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уровня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компетенции. </a:t>
            </a:r>
          </a:p>
          <a:p>
            <a:pPr indent="-179705">
              <a:lnSpc>
                <a:spcPct val="115000"/>
              </a:lnSpc>
              <a:spcAft>
                <a:spcPts val="0"/>
              </a:spcAft>
            </a:pP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-179705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Разработанные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изданные методические пособия, статьи, программы,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др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indent="-179705">
              <a:lnSpc>
                <a:spcPct val="115000"/>
              </a:lnSpc>
              <a:spcAft>
                <a:spcPts val="0"/>
              </a:spcAft>
            </a:pP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-179705"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ЭОР внедрены в методическую работу с педагогическим коллективом в ДОУ.</a:t>
            </a:r>
          </a:p>
          <a:p>
            <a:pPr indent="-179705">
              <a:lnSpc>
                <a:spcPct val="115000"/>
              </a:lnSpc>
              <a:spcAft>
                <a:spcPts val="0"/>
              </a:spcAft>
            </a:pPr>
            <a:endParaRPr lang="ru-RU" sz="24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solidFill>
                  <a:srgbClr val="44444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434127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3612" y="377786"/>
            <a:ext cx="10210800" cy="41980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Формы представления результатов  </a:t>
            </a:r>
            <a:endParaRPr lang="ru-RU" sz="3200" b="1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Times New Roman" panose="02020603050405020304" pitchFamily="18" charset="0"/>
              <a:buChar char="•"/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Портфолио</a:t>
            </a:r>
            <a:endParaRPr lang="ru-RU" sz="2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Times New Roman" panose="02020603050405020304" pitchFamily="18" charset="0"/>
              <a:buChar char="•"/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Творческий отчет </a:t>
            </a:r>
            <a:endParaRPr lang="ru-RU" sz="2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Times New Roman" panose="02020603050405020304" pitchFamily="18" charset="0"/>
              <a:buChar char="•"/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Мастер-класс</a:t>
            </a:r>
            <a:endParaRPr lang="ru-RU" sz="2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Times New Roman" panose="02020603050405020304" pitchFamily="18" charset="0"/>
              <a:buChar char="•"/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Творческая мастерская</a:t>
            </a:r>
            <a:endParaRPr lang="ru-RU" sz="2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Times New Roman" panose="02020603050405020304" pitchFamily="18" charset="0"/>
              <a:buChar char="•"/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Педагогический проект</a:t>
            </a:r>
            <a:endParaRPr lang="ru-RU" sz="2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Times New Roman" panose="02020603050405020304" pitchFamily="18" charset="0"/>
              <a:buChar char="•"/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Отчет о результатах (ходе) инновационной деятельности</a:t>
            </a:r>
            <a:endParaRPr lang="ru-RU" sz="2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Times New Roman" panose="02020603050405020304" pitchFamily="18" charset="0"/>
              <a:buChar char="•"/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Презентация  опыта работы по выявленной проблеме</a:t>
            </a:r>
            <a:endParaRPr lang="ru-RU" sz="2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260957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20700" y="590464"/>
            <a:ext cx="10833100" cy="51891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Информационная </a:t>
            </a:r>
            <a:r>
              <a:rPr lang="ru-RU" sz="32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справка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32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Ф.И.О.: </a:t>
            </a:r>
            <a:r>
              <a:rPr lang="ru-RU" sz="28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Поротникова</a:t>
            </a: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Милана Валерьевна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Занимаемая должность</a:t>
            </a: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Старший воспитатель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Образование</a:t>
            </a: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Высшее, </a:t>
            </a:r>
            <a:r>
              <a:rPr lang="ru-RU" sz="28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УрГПУ</a:t>
            </a: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Специальность «Управление персоналом», 2012 г. 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Дата прохождения аттестации</a:t>
            </a: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05.12.2018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Квалификационная категория</a:t>
            </a: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Высшая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Дата прохождения курсов повышения квалификации</a:t>
            </a: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октябрь 2020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Педагогический стаж: </a:t>
            </a: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15 лет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      </a:t>
            </a:r>
            <a:r>
              <a:rPr lang="ru-RU" sz="2800" dirty="0">
                <a:solidFill>
                  <a:srgbClr val="44444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                         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953660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62000" y="418490"/>
            <a:ext cx="10947400" cy="41980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Пояснительная </a:t>
            </a:r>
            <a:r>
              <a:rPr lang="ru-RU" sz="32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записка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32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15000"/>
              </a:lnSpc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Индивидуальная тема по </a:t>
            </a: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самообразованию: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методическое сопровождение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педагогов с использованием электронных образовательных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ресурсов</a:t>
            </a:r>
          </a:p>
          <a:p>
            <a:pPr marL="342900" indent="-342900" algn="just">
              <a:lnSpc>
                <a:spcPct val="115000"/>
              </a:lnSpc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ru-RU" sz="2800" b="1" dirty="0"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Цель:  </a:t>
            </a:r>
            <a:r>
              <a:rPr lang="ru-RU" sz="28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разработать и реализовать модель методического сопровождения педагогов с использованием ЭОР</a:t>
            </a:r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 </a:t>
            </a:r>
            <a:r>
              <a:rPr lang="ru-RU" sz="2800" dirty="0">
                <a:solidFill>
                  <a:srgbClr val="44444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            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833287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8300" y="240690"/>
            <a:ext cx="10820400" cy="6227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85750" algn="ctr">
              <a:lnSpc>
                <a:spcPct val="115000"/>
              </a:lnSpc>
              <a:spcAft>
                <a:spcPts val="0"/>
              </a:spcAft>
            </a:pPr>
            <a:r>
              <a:rPr lang="ru-RU" sz="32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Актуальность</a:t>
            </a:r>
            <a:endParaRPr lang="ru-RU" sz="32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68740" y="887105"/>
            <a:ext cx="10863618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За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последние годы произошло коренное изменение роли и места компьютеров и информационных технологий в жизни общества. Человек, умело владеющий технологиями и информацией, имеет другой, новый стиль мышления, принципиально иначе подходит к организации деятельности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Теперь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для того, чтобы достичь успеха в жизни, мало ЗНАТЬ - нужно УМЕТЬ: уметь самостоятельно думать, изобретать, творить, находить оптимальные решения там, где "правильных" ответов нет и быть не может, и не бояться брать на себя ответственность за все, что делаешь. Нужно быть личностью.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Одним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из новшеств последнего времени в работе педагогических работников, в том числе и детских садов, стало активное использование электронных образовательный ресурсов в образовательном процессе. Технологии не стоят на месте, и было бы не совсем правильным отказываться от их использования в работе.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Учитывая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это, первостепенной задачей в настоящее время становится повышение компьютерной грамотности педагогов, освоение ими работы с программными образовательными комплексами, ресурсами глобальной сети Интернет, чтобы в перспективе каждый из них мог использовать современные компьютерные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технологии: для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подготовки и проведения занятий с детьми на качественно новом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уровне, для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обмена опыта с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коллегами, для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взаимодействия с родителями.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888523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27691" y="488448"/>
            <a:ext cx="10426700" cy="46228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Формы </a:t>
            </a:r>
            <a:r>
              <a:rPr lang="ru-RU" sz="32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самообразования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sz="32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Индивидуальная </a:t>
            </a:r>
            <a:r>
              <a:rPr lang="ru-RU" sz="3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форма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endParaRPr lang="ru-RU" sz="32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</a:pPr>
            <a:endParaRPr lang="ru-RU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Групповая форма в виде деятельности методического объединения, семинаров, практикумов, курсов повышения квалификации. 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876086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9400" y="327546"/>
            <a:ext cx="11290300" cy="39149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2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Направления</a:t>
            </a:r>
            <a:endParaRPr lang="ru-RU" sz="3200" b="1" dirty="0" smtClean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Профессионально</a:t>
            </a:r>
            <a:r>
              <a:rPr lang="ru-RU" sz="3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е: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67665" indent="-457200">
              <a:lnSpc>
                <a:spcPct val="115000"/>
              </a:lnSpc>
              <a:spcAft>
                <a:spcPts val="0"/>
              </a:spcAft>
              <a:buAutoNum type="arabicPeriod"/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Изучить инновационные </a:t>
            </a:r>
            <a:r>
              <a:rPr lang="ru-RU" sz="24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ИКТ-технологии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уяснить их особенности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67665" indent="-457200">
              <a:lnSpc>
                <a:spcPct val="115000"/>
              </a:lnSpc>
              <a:spcAft>
                <a:spcPts val="0"/>
              </a:spcAft>
              <a:buAutoNum type="arabicPeriod"/>
            </a:pP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-89535"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Знакомиться с новыми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ЭОР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через предметные издания и Интернет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indent="-89535">
              <a:lnSpc>
                <a:spcPct val="115000"/>
              </a:lnSpc>
              <a:spcAft>
                <a:spcPts val="0"/>
              </a:spcAft>
            </a:pP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-89535"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Плановое повышение квалификации на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КПК.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36346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6464" y="433098"/>
            <a:ext cx="10502900" cy="37733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Психолого-педагогическое:</a:t>
            </a:r>
          </a:p>
          <a:p>
            <a:pPr marL="270510">
              <a:lnSpc>
                <a:spcPct val="115000"/>
              </a:lnSpc>
              <a:spcAft>
                <a:spcPts val="0"/>
              </a:spcAft>
            </a:pPr>
            <a:endParaRPr lang="ru-RU" sz="32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70510"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1.Изучение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систематизация материалов методической, педагогической и психологической  литературы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70510">
              <a:lnSpc>
                <a:spcPct val="115000"/>
              </a:lnSpc>
              <a:spcAft>
                <a:spcPts val="0"/>
              </a:spcAft>
            </a:pP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70510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Повышение педагогической квалификации, переосмысление содержания своей работы в свете инновационных технологий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работе с педагогическим коллективом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282478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1254" y="195779"/>
            <a:ext cx="11560412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Методическое: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70510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1.Совершенствовать знания содержания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системно-деятельностного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подхода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70510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Знакомиться с новыми формами, методами и </a:t>
            </a:r>
            <a:r>
              <a:rPr lang="ru-RU" sz="24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приѐмами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70510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Повышение своего уровня педагогического мастерства на МО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70510">
              <a:lnSpc>
                <a:spcPct val="115000"/>
              </a:lnSpc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Изучать опыт работы лучших педагогов ДОУ, города, региона через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Интернет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70510"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Периодически проводить самоанализ профессиональной деятельности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70510"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6.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Внедрять в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методическую работу с педагогами новые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формы индивидуализации.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70510"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7.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Посещение семинаров. Выступление перед коллегами на МО, педсоветах, конференциях.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70510"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8.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Обобщение и распространение собственного педагогического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опыта.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198767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0200" y="330324"/>
            <a:ext cx="11366500" cy="54722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2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Информационные технологии: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Изучать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информационные технологии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и  внедрять их в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методическую работу.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457200" algn="l"/>
              </a:tabLst>
            </a:pP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Совершенствовать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навыки работы  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 ЭОР.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tabLst>
                <a:tab pos="457200" algn="l"/>
              </a:tabLst>
            </a:pP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Создать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персональный сайт и ежемесячно его пополнять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tabLst>
                <a:tab pos="457200" algn="l"/>
              </a:tabLst>
            </a:pP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Освоение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новых компьютерных программ и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ТСО.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tabLst>
                <a:tab pos="457200" algn="l"/>
              </a:tabLst>
            </a:pP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tabLst>
                <a:tab pos="457200" algn="l"/>
              </a:tabLst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Сбор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анализ в Интернете информации по начальному обучению, педагогике и психологии</a:t>
            </a: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8921819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296</TotalTime>
  <Words>562</Words>
  <Application>Microsoft Office PowerPoint</Application>
  <PresentationFormat>Произвольный</PresentationFormat>
  <Paragraphs>112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Эркер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Индивидуальный образовательный маршрут педагога</dc:title>
  <dc:creator>Леха</dc:creator>
  <cp:lastModifiedBy>user</cp:lastModifiedBy>
  <cp:revision>17</cp:revision>
  <dcterms:created xsi:type="dcterms:W3CDTF">2018-12-02T11:00:20Z</dcterms:created>
  <dcterms:modified xsi:type="dcterms:W3CDTF">2020-11-21T06:07:13Z</dcterms:modified>
</cp:coreProperties>
</file>