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olors1.xml" ContentType="application/vnd.ms-office.chartcolorstyle+xml"/>
  <Override PartName="/ppt/slideLayouts/slideLayout10.xml" ContentType="application/vnd.openxmlformats-officedocument.presentationml.slideLayout+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58" r:id="rId4"/>
    <p:sldId id="259" r:id="rId5"/>
    <p:sldId id="260" r:id="rId6"/>
    <p:sldId id="282" r:id="rId7"/>
    <p:sldId id="261" r:id="rId8"/>
    <p:sldId id="268" r:id="rId9"/>
    <p:sldId id="262" r:id="rId10"/>
    <p:sldId id="269" r:id="rId11"/>
    <p:sldId id="263" r:id="rId12"/>
    <p:sldId id="270" r:id="rId13"/>
    <p:sldId id="264" r:id="rId14"/>
    <p:sldId id="271" r:id="rId15"/>
    <p:sldId id="265" r:id="rId16"/>
    <p:sldId id="272" r:id="rId17"/>
    <p:sldId id="274" r:id="rId18"/>
    <p:sldId id="275" r:id="rId19"/>
    <p:sldId id="276" r:id="rId20"/>
    <p:sldId id="277" r:id="rId21"/>
    <p:sldId id="278" r:id="rId22"/>
    <p:sldId id="279" r:id="rId23"/>
    <p:sldId id="280" r:id="rId24"/>
    <p:sldId id="273" r:id="rId25"/>
    <p:sldId id="281" r:id="rId26"/>
    <p:sldId id="266" r:id="rId27"/>
    <p:sldId id="267" r:id="rId2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88" d="100"/>
          <a:sy n="88" d="100"/>
        </p:scale>
        <p:origin x="-222"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____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chart1.xml><?xml version="1.0" encoding="utf-8"?>
<c:chartSpace xmlns:c="http://schemas.openxmlformats.org/drawingml/2006/chart" xmlns:a="http://schemas.openxmlformats.org/drawingml/2006/main" xmlns:r="http://schemas.openxmlformats.org/officeDocument/2006/relationships">
  <c:lang val="ru-RU"/>
  <c:chart>
    <c:title>
      <c:layout/>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ru-RU"/>
        </a:p>
      </c:txPr>
    </c:title>
    <c:view3D>
      <c:depthPercent val="100"/>
      <c:rAngAx val="1"/>
    </c:view3D>
    <c:floor>
      <c:spPr>
        <a:noFill/>
        <a:ln>
          <a:noFill/>
        </a:ln>
        <a:effectLst/>
        <a:sp3d/>
      </c:spPr>
    </c:floor>
    <c:sideWall>
      <c:spPr>
        <a:noFill/>
        <a:ln>
          <a:noFill/>
        </a:ln>
        <a:effectLst/>
        <a:sp3d/>
      </c:spPr>
    </c:sideWall>
    <c:backWall>
      <c:spPr>
        <a:noFill/>
        <a:ln>
          <a:noFill/>
        </a:ln>
        <a:effectLst/>
        <a:sp3d/>
      </c:spPr>
    </c:backWall>
    <c:plotArea>
      <c:layout/>
      <c:bar3DChart>
        <c:barDir val="col"/>
        <c:grouping val="standard"/>
        <c:ser>
          <c:idx val="0"/>
          <c:order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sp3d/>
          </c:spPr>
          <c:dLbls>
            <c:dLbl>
              <c:idx val="0"/>
              <c:layout/>
              <c:tx>
                <c:rich>
                  <a:bodyPr/>
                  <a:lstStyle/>
                  <a:p>
                    <a:r>
                      <a:rPr lang="en-US" smtClean="0"/>
                      <a:t>14</a:t>
                    </a:r>
                    <a:endParaRPr lang="en-US"/>
                  </a:p>
                </c:rich>
              </c:tx>
              <c:showVal val="1"/>
              <c:extLst xmlns:c16r2="http://schemas.microsoft.com/office/drawing/2015/06/chart">
                <c:ext xmlns:c15="http://schemas.microsoft.com/office/drawing/2012/chart" uri="{CE6537A1-D6FC-4f65-9D91-7224C49458BB}"/>
                <c:ext xmlns:c16="http://schemas.microsoft.com/office/drawing/2014/chart" uri="{C3380CC4-5D6E-409C-BE32-E72D297353CC}">
                  <c16:uniqueId val="{00000001-9D65-4A66-B1FC-61921D4EACCA}"/>
                </c:ext>
              </c:extLst>
            </c:dLbl>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tx2"/>
                    </a:solidFill>
                    <a:latin typeface="+mn-lt"/>
                    <a:ea typeface="+mn-ea"/>
                    <a:cs typeface="+mn-cs"/>
                  </a:defRPr>
                </a:pPr>
                <a:endParaRPr lang="ru-RU"/>
              </a:p>
            </c:txPr>
            <c:showVal val="1"/>
            <c:extLst xmlns:c16r2="http://schemas.microsoft.com/office/drawing/2015/06/chart">
              <c:ext xmlns:c15="http://schemas.microsoft.com/office/drawing/2012/chart" uri="{CE6537A1-D6FC-4f65-9D91-7224C49458BB}">
                <c15:showLeaderLines val="1"/>
                <c15:leaderLines>
                  <c:spPr>
                    <a:ln w="9525">
                      <a:solidFill>
                        <a:schemeClr val="tx2">
                          <a:lumMod val="35000"/>
                          <a:lumOff val="65000"/>
                        </a:schemeClr>
                      </a:solidFill>
                    </a:ln>
                    <a:effectLst/>
                  </c:spPr>
                </c15:leaderLines>
              </c:ext>
            </c:extLst>
          </c:dLbls>
          <c:cat>
            <c:strRef>
              <c:f>Лист1!$D$6:$D$21</c:f>
              <c:strCache>
                <c:ptCount val="16"/>
                <c:pt idx="0">
                  <c:v>Акоев Аслан</c:v>
                </c:pt>
                <c:pt idx="1">
                  <c:v>Бицаева Лера</c:v>
                </c:pt>
                <c:pt idx="2">
                  <c:v>Гобаева Лана</c:v>
                </c:pt>
                <c:pt idx="3">
                  <c:v>Гобети Давид</c:v>
                </c:pt>
                <c:pt idx="4">
                  <c:v>Елбаева Каролина</c:v>
                </c:pt>
                <c:pt idx="5">
                  <c:v>Икаев Арсен</c:v>
                </c:pt>
                <c:pt idx="6">
                  <c:v>Камболова М</c:v>
                </c:pt>
                <c:pt idx="7">
                  <c:v>Кодзасов Геор</c:v>
                </c:pt>
                <c:pt idx="8">
                  <c:v>Кусраева А</c:v>
                </c:pt>
                <c:pt idx="9">
                  <c:v>Секинаева В</c:v>
                </c:pt>
                <c:pt idx="10">
                  <c:v>Текоев Сослан</c:v>
                </c:pt>
                <c:pt idx="11">
                  <c:v>Тотаев Азамат</c:v>
                </c:pt>
                <c:pt idx="12">
                  <c:v>Тотаева Вика</c:v>
                </c:pt>
                <c:pt idx="13">
                  <c:v>Тотоева Дзера</c:v>
                </c:pt>
                <c:pt idx="14">
                  <c:v>Хадзиева Вика</c:v>
                </c:pt>
                <c:pt idx="15">
                  <c:v>Цебоев Аслан</c:v>
                </c:pt>
              </c:strCache>
            </c:strRef>
          </c:cat>
          <c:val>
            <c:numRef>
              <c:f>Лист1!$E$6:$E$21</c:f>
              <c:numCache>
                <c:formatCode>General</c:formatCode>
                <c:ptCount val="16"/>
                <c:pt idx="0">
                  <c:v>15</c:v>
                </c:pt>
                <c:pt idx="1">
                  <c:v>8</c:v>
                </c:pt>
                <c:pt idx="2">
                  <c:v>4</c:v>
                </c:pt>
                <c:pt idx="3">
                  <c:v>8</c:v>
                </c:pt>
                <c:pt idx="4">
                  <c:v>5</c:v>
                </c:pt>
                <c:pt idx="5">
                  <c:v>13</c:v>
                </c:pt>
                <c:pt idx="6">
                  <c:v>13</c:v>
                </c:pt>
                <c:pt idx="7">
                  <c:v>12</c:v>
                </c:pt>
                <c:pt idx="8">
                  <c:v>4</c:v>
                </c:pt>
                <c:pt idx="9">
                  <c:v>13</c:v>
                </c:pt>
                <c:pt idx="10">
                  <c:v>9</c:v>
                </c:pt>
                <c:pt idx="11">
                  <c:v>2</c:v>
                </c:pt>
                <c:pt idx="12">
                  <c:v>7</c:v>
                </c:pt>
                <c:pt idx="13">
                  <c:v>6</c:v>
                </c:pt>
                <c:pt idx="14">
                  <c:v>10</c:v>
                </c:pt>
                <c:pt idx="15">
                  <c:v>13</c:v>
                </c:pt>
              </c:numCache>
            </c:numRef>
          </c:val>
          <c:extLst xmlns:c16r2="http://schemas.microsoft.com/office/drawing/2015/06/chart">
            <c:ext xmlns:c16="http://schemas.microsoft.com/office/drawing/2014/chart" uri="{C3380CC4-5D6E-409C-BE32-E72D297353CC}">
              <c16:uniqueId val="{00000000-9D65-4A66-B1FC-61921D4EACCA}"/>
            </c:ext>
          </c:extLst>
        </c:ser>
        <c:dLbls>
          <c:showVal val="1"/>
        </c:dLbls>
        <c:shape val="box"/>
        <c:axId val="63760256"/>
        <c:axId val="63761792"/>
        <c:axId val="63469312"/>
      </c:bar3DChart>
      <c:catAx>
        <c:axId val="63760256"/>
        <c:scaling>
          <c:orientation val="minMax"/>
        </c:scaling>
        <c:axPos val="b"/>
        <c:numFmt formatCode="General" sourceLinked="1"/>
        <c:maj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2400" b="0" i="0" u="none" strike="noStrike" kern="1200" baseline="0">
                <a:solidFill>
                  <a:schemeClr val="tx2"/>
                </a:solidFill>
                <a:latin typeface="+mn-lt"/>
                <a:ea typeface="+mn-ea"/>
                <a:cs typeface="+mn-cs"/>
              </a:defRPr>
            </a:pPr>
            <a:endParaRPr lang="ru-RU"/>
          </a:p>
        </c:txPr>
        <c:crossAx val="63761792"/>
        <c:crosses val="autoZero"/>
        <c:auto val="1"/>
        <c:lblAlgn val="ctr"/>
        <c:lblOffset val="100"/>
      </c:catAx>
      <c:valAx>
        <c:axId val="63761792"/>
        <c:scaling>
          <c:orientation val="minMax"/>
        </c:scaling>
        <c:axPos val="l"/>
        <c:majorGridlines>
          <c:spPr>
            <a:ln w="9525" cap="flat" cmpd="sng" algn="ctr">
              <a:solidFill>
                <a:schemeClr val="tx2">
                  <a:lumMod val="15000"/>
                  <a:lumOff val="85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ru-RU"/>
          </a:p>
        </c:txPr>
        <c:crossAx val="63760256"/>
        <c:crosses val="autoZero"/>
        <c:crossBetween val="between"/>
      </c:valAx>
      <c:serAx>
        <c:axId val="63469312"/>
        <c:scaling>
          <c:orientation val="minMax"/>
        </c:scaling>
        <c:axPos val="b"/>
        <c:maj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ru-RU"/>
          </a:p>
        </c:txPr>
        <c:crossAx val="63761792"/>
        <c:crosses val="autoZero"/>
      </c:serAx>
      <c:spPr>
        <a:noFill/>
        <a:ln>
          <a:noFill/>
        </a:ln>
        <a:effectLst/>
      </c:spPr>
    </c:plotArea>
    <c:plotVisOnly val="1"/>
    <c:dispBlanksAs val="gap"/>
  </c:chart>
  <c:spPr>
    <a:noFill/>
    <a:ln>
      <a:noFill/>
    </a:ln>
    <a:effectLst/>
  </c:spPr>
  <c:txPr>
    <a:bodyPr/>
    <a:lstStyle/>
    <a:p>
      <a:pPr>
        <a:defRPr/>
      </a:pPr>
      <a:endParaRPr lang="ru-RU"/>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ru-RU"/>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ru-RU" sz="2800" dirty="0"/>
              <a:t>Кол-во правильных ответов</a:t>
            </a:r>
          </a:p>
        </c:rich>
      </c:tx>
      <c:layout/>
      <c:spPr>
        <a:noFill/>
        <a:ln>
          <a:noFill/>
        </a:ln>
        <a:effectLst/>
      </c:spPr>
    </c:title>
    <c:plotArea>
      <c:layout>
        <c:manualLayout>
          <c:layoutTarget val="inner"/>
          <c:xMode val="edge"/>
          <c:yMode val="edge"/>
          <c:x val="4.2798487664490882E-2"/>
          <c:y val="0.17621194178276528"/>
          <c:w val="0.93078002280979977"/>
          <c:h val="0.70121085054173005"/>
        </c:manualLayout>
      </c:layout>
      <c:barChart>
        <c:barDir val="col"/>
        <c:grouping val="clustered"/>
        <c:ser>
          <c:idx val="0"/>
          <c:order val="0"/>
          <c:tx>
            <c:strRef>
              <c:f>Лист1!$D$1</c:f>
              <c:strCache>
                <c:ptCount val="1"/>
                <c:pt idx="0">
                  <c:v>Кол-во правильных ответов</c:v>
                </c:pt>
              </c:strCache>
            </c:strRef>
          </c:tx>
          <c:spPr>
            <a:solidFill>
              <a:srgbClr val="92D050"/>
            </a:solidFill>
            <a:ln>
              <a:noFill/>
            </a:ln>
            <a:effectLst>
              <a:outerShdw blurRad="57150" dist="19050" dir="5400000" algn="ctr" rotWithShape="0">
                <a:srgbClr val="000000">
                  <a:alpha val="63000"/>
                </a:srgbClr>
              </a:outerShdw>
            </a:effectLst>
          </c:spPr>
          <c:dLbls>
            <c:dLbl>
              <c:idx val="4"/>
              <c:spPr>
                <a:noFill/>
                <a:ln>
                  <a:noFill/>
                </a:ln>
                <a:effectLst/>
              </c:spPr>
              <c:txPr>
                <a:bodyPr rot="0" spcFirstLastPara="1" vertOverflow="ellipsis" vert="horz" wrap="square" lIns="38100" tIns="19050" rIns="38100" bIns="19050" anchor="ctr" anchorCtr="1">
                  <a:noAutofit/>
                </a:bodyPr>
                <a:lstStyle/>
                <a:p>
                  <a:pPr>
                    <a:defRPr sz="3600" b="0" i="0" u="none" strike="noStrike" kern="1200" baseline="0">
                      <a:solidFill>
                        <a:schemeClr val="lt1">
                          <a:lumMod val="85000"/>
                        </a:schemeClr>
                      </a:solidFill>
                      <a:latin typeface="+mn-lt"/>
                      <a:ea typeface="+mn-ea"/>
                      <a:cs typeface="+mn-cs"/>
                    </a:defRPr>
                  </a:pPr>
                  <a:endParaRPr lang="ru-RU"/>
                </a:p>
              </c:txPr>
            </c:dLbl>
            <c:spPr>
              <a:noFill/>
              <a:ln>
                <a:noFill/>
              </a:ln>
              <a:effectLst/>
            </c:spPr>
            <c:txPr>
              <a:bodyPr rot="0" spcFirstLastPara="1" vertOverflow="ellipsis" vert="horz" wrap="square" lIns="38100" tIns="19050" rIns="38100" bIns="19050" anchor="ctr" anchorCtr="1">
                <a:spAutoFit/>
              </a:bodyPr>
              <a:lstStyle/>
              <a:p>
                <a:pPr>
                  <a:defRPr sz="3600" b="0" i="0" u="none" strike="noStrike" kern="1200" baseline="0">
                    <a:solidFill>
                      <a:schemeClr val="lt1">
                        <a:lumMod val="85000"/>
                      </a:schemeClr>
                    </a:solidFill>
                    <a:latin typeface="+mn-lt"/>
                    <a:ea typeface="+mn-ea"/>
                    <a:cs typeface="+mn-cs"/>
                  </a:defRPr>
                </a:pPr>
                <a:endParaRPr lang="ru-RU"/>
              </a:p>
            </c:txPr>
            <c:dLblPos val="outEnd"/>
            <c:showVal val="1"/>
            <c:extLst xmlns:c16r2="http://schemas.microsoft.com/office/drawing/2015/06/chart">
              <c:ext xmlns:c15="http://schemas.microsoft.com/office/drawing/2012/chart" uri="{CE6537A1-D6FC-4f65-9D91-7224C49458BB}">
                <c15:showLeaderLines val="1"/>
                <c15:leaderLines>
                  <c:spPr>
                    <a:ln w="9525">
                      <a:solidFill>
                        <a:schemeClr val="lt1">
                          <a:lumMod val="95000"/>
                          <a:alpha val="54000"/>
                        </a:schemeClr>
                      </a:solidFill>
                    </a:ln>
                    <a:effectLst/>
                  </c:spPr>
                </c15:leaderLines>
              </c:ext>
            </c:extLst>
          </c:dLbls>
          <c:cat>
            <c:numRef>
              <c:f>Лист1!$C$2:$C$17</c:f>
              <c:numCache>
                <c:formatCode>General</c:formatCode>
                <c:ptCount val="16"/>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numCache>
            </c:numRef>
          </c:cat>
          <c:val>
            <c:numRef>
              <c:f>Лист1!$D$2:$D$17</c:f>
              <c:numCache>
                <c:formatCode>General</c:formatCode>
                <c:ptCount val="16"/>
                <c:pt idx="0">
                  <c:v>12</c:v>
                </c:pt>
                <c:pt idx="1">
                  <c:v>10</c:v>
                </c:pt>
                <c:pt idx="2">
                  <c:v>11</c:v>
                </c:pt>
                <c:pt idx="3">
                  <c:v>9</c:v>
                </c:pt>
                <c:pt idx="4">
                  <c:v>13</c:v>
                </c:pt>
                <c:pt idx="5">
                  <c:v>5</c:v>
                </c:pt>
                <c:pt idx="6">
                  <c:v>9</c:v>
                </c:pt>
                <c:pt idx="7">
                  <c:v>10</c:v>
                </c:pt>
                <c:pt idx="8">
                  <c:v>8</c:v>
                </c:pt>
                <c:pt idx="9">
                  <c:v>6</c:v>
                </c:pt>
                <c:pt idx="10">
                  <c:v>4</c:v>
                </c:pt>
                <c:pt idx="11">
                  <c:v>10</c:v>
                </c:pt>
                <c:pt idx="12">
                  <c:v>7</c:v>
                </c:pt>
                <c:pt idx="13">
                  <c:v>5</c:v>
                </c:pt>
                <c:pt idx="14">
                  <c:v>10</c:v>
                </c:pt>
                <c:pt idx="15">
                  <c:v>11</c:v>
                </c:pt>
              </c:numCache>
            </c:numRef>
          </c:val>
          <c:extLst xmlns:c16r2="http://schemas.microsoft.com/office/drawing/2015/06/chart">
            <c:ext xmlns:c16="http://schemas.microsoft.com/office/drawing/2014/chart" uri="{C3380CC4-5D6E-409C-BE32-E72D297353CC}">
              <c16:uniqueId val="{00000000-A273-4028-B9B5-535240E10CFE}"/>
            </c:ext>
          </c:extLst>
        </c:ser>
        <c:dLbls>
          <c:showVal val="1"/>
        </c:dLbls>
        <c:gapWidth val="100"/>
        <c:overlap val="-24"/>
        <c:axId val="70813184"/>
        <c:axId val="70814720"/>
      </c:barChart>
      <c:catAx>
        <c:axId val="70813184"/>
        <c:scaling>
          <c:orientation val="minMax"/>
        </c:scaling>
        <c:axPos val="b"/>
        <c:numFmt formatCode="General" sourceLinked="1"/>
        <c:majorTickMark val="none"/>
        <c:tickLblPos val="nextTo"/>
        <c:spPr>
          <a:noFill/>
          <a:ln w="12700" cap="flat" cmpd="sng" algn="ctr">
            <a:solidFill>
              <a:schemeClr val="lt1">
                <a:lumMod val="95000"/>
                <a:alpha val="54000"/>
              </a:schemeClr>
            </a:solidFill>
            <a:round/>
          </a:ln>
          <a:effectLst/>
        </c:spPr>
        <c:txPr>
          <a:bodyPr rot="-60000000" spcFirstLastPara="1" vertOverflow="ellipsis" vert="horz" wrap="square" anchor="ctr" anchorCtr="1"/>
          <a:lstStyle/>
          <a:p>
            <a:pPr>
              <a:defRPr sz="1800" b="0" i="0" u="none" strike="noStrike" kern="1200" baseline="0">
                <a:solidFill>
                  <a:schemeClr val="lt1">
                    <a:lumMod val="85000"/>
                  </a:schemeClr>
                </a:solidFill>
                <a:latin typeface="+mn-lt"/>
                <a:ea typeface="+mn-ea"/>
                <a:cs typeface="+mn-cs"/>
              </a:defRPr>
            </a:pPr>
            <a:endParaRPr lang="ru-RU"/>
          </a:p>
        </c:txPr>
        <c:crossAx val="70814720"/>
        <c:crosses val="autoZero"/>
        <c:auto val="1"/>
        <c:lblAlgn val="ctr"/>
        <c:lblOffset val="100"/>
      </c:catAx>
      <c:valAx>
        <c:axId val="70814720"/>
        <c:scaling>
          <c:orientation val="minMax"/>
        </c:scaling>
        <c:axPos val="l"/>
        <c:majorGridlines>
          <c:spPr>
            <a:ln w="9525" cap="flat" cmpd="sng" algn="ctr">
              <a:solidFill>
                <a:schemeClr val="lt1">
                  <a:lumMod val="95000"/>
                  <a:alpha val="10000"/>
                </a:schemeClr>
              </a:solidFill>
              <a:round/>
            </a:ln>
            <a:effectLst/>
          </c:spPr>
        </c:majorGridlines>
        <c:numFmt formatCode="General" sourceLinked="1"/>
        <c:maj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lt1">
                    <a:lumMod val="85000"/>
                  </a:schemeClr>
                </a:solidFill>
                <a:latin typeface="+mn-lt"/>
                <a:ea typeface="+mn-ea"/>
                <a:cs typeface="+mn-cs"/>
              </a:defRPr>
            </a:pPr>
            <a:endParaRPr lang="ru-RU"/>
          </a:p>
        </c:txPr>
        <c:crossAx val="70813184"/>
        <c:crosses val="autoZero"/>
        <c:crossBetween val="between"/>
      </c:valAx>
      <c:spPr>
        <a:noFill/>
        <a:ln>
          <a:noFill/>
        </a:ln>
        <a:effectLst/>
      </c:spPr>
    </c:plotArea>
    <c:plotVisOnly val="1"/>
    <c:dispBlanksAs val="gap"/>
  </c:chart>
  <c:spPr>
    <a:solidFill>
      <a:schemeClr val="tx1"/>
    </a:solidFill>
    <a:ln>
      <a:noFill/>
    </a:ln>
    <a:effectLst/>
  </c:spPr>
  <c:txPr>
    <a:bodyPr/>
    <a:lstStyle/>
    <a:p>
      <a:pPr>
        <a:defRPr/>
      </a:pPr>
      <a:endParaRPr lang="ru-RU"/>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0">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AD8A12-5F52-41FE-90D2-C2C19CB5FA05}" type="datetimeFigureOut">
              <a:rPr lang="ru-RU" smtClean="0"/>
              <a:pPr/>
              <a:t>29.04.2021</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BCFCB0-7F03-40C7-8C4A-FB11A26799A4}" type="slidenum">
              <a:rPr lang="ru-RU" smtClean="0"/>
              <a:pPr/>
              <a:t>‹#›</a:t>
            </a:fld>
            <a:endParaRPr lang="ru-RU"/>
          </a:p>
        </p:txBody>
      </p:sp>
    </p:spTree>
    <p:extLst>
      <p:ext uri="{BB962C8B-B14F-4D97-AF65-F5344CB8AC3E}">
        <p14:creationId xmlns:p14="http://schemas.microsoft.com/office/powerpoint/2010/main" xmlns="" val="16830270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5BCFCB0-7F03-40C7-8C4A-FB11A26799A4}" type="slidenum">
              <a:rPr lang="ru-RU" smtClean="0"/>
              <a:pPr/>
              <a:t>23</a:t>
            </a:fld>
            <a:endParaRPr lang="ru-RU"/>
          </a:p>
        </p:txBody>
      </p:sp>
    </p:spTree>
    <p:extLst>
      <p:ext uri="{BB962C8B-B14F-4D97-AF65-F5344CB8AC3E}">
        <p14:creationId xmlns:p14="http://schemas.microsoft.com/office/powerpoint/2010/main" xmlns="" val="26907227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060EA08-F3C5-4337-B3CE-E8D875077A91}" type="datetimeFigureOut">
              <a:rPr lang="ru-RU" smtClean="0"/>
              <a:pPr/>
              <a:t>29.04.2021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002E9C-BD81-4EED-8655-9CD04AD5EA0E}" type="slidenum">
              <a:rPr lang="ru-RU" smtClean="0"/>
              <a:pPr/>
              <a:t>‹#›</a:t>
            </a:fld>
            <a:endParaRPr lang="ru-RU"/>
          </a:p>
        </p:txBody>
      </p:sp>
    </p:spTree>
    <p:extLst>
      <p:ext uri="{BB962C8B-B14F-4D97-AF65-F5344CB8AC3E}">
        <p14:creationId xmlns:p14="http://schemas.microsoft.com/office/powerpoint/2010/main" xmlns="" val="27055197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060EA08-F3C5-4337-B3CE-E8D875077A91}" type="datetimeFigureOut">
              <a:rPr lang="ru-RU" smtClean="0"/>
              <a:pPr/>
              <a:t>29.04.2021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002E9C-BD81-4EED-8655-9CD04AD5EA0E}" type="slidenum">
              <a:rPr lang="ru-RU" smtClean="0"/>
              <a:pPr/>
              <a:t>‹#›</a:t>
            </a:fld>
            <a:endParaRPr lang="ru-RU"/>
          </a:p>
        </p:txBody>
      </p:sp>
    </p:spTree>
    <p:extLst>
      <p:ext uri="{BB962C8B-B14F-4D97-AF65-F5344CB8AC3E}">
        <p14:creationId xmlns:p14="http://schemas.microsoft.com/office/powerpoint/2010/main" xmlns="" val="5417039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060EA08-F3C5-4337-B3CE-E8D875077A91}" type="datetimeFigureOut">
              <a:rPr lang="ru-RU" smtClean="0"/>
              <a:pPr/>
              <a:t>29.04.2021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002E9C-BD81-4EED-8655-9CD04AD5EA0E}" type="slidenum">
              <a:rPr lang="ru-RU" smtClean="0"/>
              <a:pPr/>
              <a:t>‹#›</a:t>
            </a:fld>
            <a:endParaRPr lang="ru-RU"/>
          </a:p>
        </p:txBody>
      </p:sp>
    </p:spTree>
    <p:extLst>
      <p:ext uri="{BB962C8B-B14F-4D97-AF65-F5344CB8AC3E}">
        <p14:creationId xmlns:p14="http://schemas.microsoft.com/office/powerpoint/2010/main" xmlns="" val="37417945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060EA08-F3C5-4337-B3CE-E8D875077A91}" type="datetimeFigureOut">
              <a:rPr lang="ru-RU" smtClean="0"/>
              <a:pPr/>
              <a:t>29.04.2021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002E9C-BD81-4EED-8655-9CD04AD5EA0E}" type="slidenum">
              <a:rPr lang="ru-RU" smtClean="0"/>
              <a:pPr/>
              <a:t>‹#›</a:t>
            </a:fld>
            <a:endParaRPr lang="ru-RU"/>
          </a:p>
        </p:txBody>
      </p:sp>
    </p:spTree>
    <p:extLst>
      <p:ext uri="{BB962C8B-B14F-4D97-AF65-F5344CB8AC3E}">
        <p14:creationId xmlns:p14="http://schemas.microsoft.com/office/powerpoint/2010/main" xmlns="" val="831511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060EA08-F3C5-4337-B3CE-E8D875077A91}" type="datetimeFigureOut">
              <a:rPr lang="ru-RU" smtClean="0"/>
              <a:pPr/>
              <a:t>29.04.2021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4002E9C-BD81-4EED-8655-9CD04AD5EA0E}" type="slidenum">
              <a:rPr lang="ru-RU" smtClean="0"/>
              <a:pPr/>
              <a:t>‹#›</a:t>
            </a:fld>
            <a:endParaRPr lang="ru-RU"/>
          </a:p>
        </p:txBody>
      </p:sp>
    </p:spTree>
    <p:extLst>
      <p:ext uri="{BB962C8B-B14F-4D97-AF65-F5344CB8AC3E}">
        <p14:creationId xmlns:p14="http://schemas.microsoft.com/office/powerpoint/2010/main" xmlns="" val="3332636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060EA08-F3C5-4337-B3CE-E8D875077A91}" type="datetimeFigureOut">
              <a:rPr lang="ru-RU" smtClean="0"/>
              <a:pPr/>
              <a:t>29.04.2021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4002E9C-BD81-4EED-8655-9CD04AD5EA0E}" type="slidenum">
              <a:rPr lang="ru-RU" smtClean="0"/>
              <a:pPr/>
              <a:t>‹#›</a:t>
            </a:fld>
            <a:endParaRPr lang="ru-RU"/>
          </a:p>
        </p:txBody>
      </p:sp>
    </p:spTree>
    <p:extLst>
      <p:ext uri="{BB962C8B-B14F-4D97-AF65-F5344CB8AC3E}">
        <p14:creationId xmlns:p14="http://schemas.microsoft.com/office/powerpoint/2010/main" xmlns="" val="131469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060EA08-F3C5-4337-B3CE-E8D875077A91}" type="datetimeFigureOut">
              <a:rPr lang="ru-RU" smtClean="0"/>
              <a:pPr/>
              <a:t>29.04.2021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94002E9C-BD81-4EED-8655-9CD04AD5EA0E}" type="slidenum">
              <a:rPr lang="ru-RU" smtClean="0"/>
              <a:pPr/>
              <a:t>‹#›</a:t>
            </a:fld>
            <a:endParaRPr lang="ru-RU"/>
          </a:p>
        </p:txBody>
      </p:sp>
    </p:spTree>
    <p:extLst>
      <p:ext uri="{BB962C8B-B14F-4D97-AF65-F5344CB8AC3E}">
        <p14:creationId xmlns:p14="http://schemas.microsoft.com/office/powerpoint/2010/main" xmlns="" val="21691472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060EA08-F3C5-4337-B3CE-E8D875077A91}" type="datetimeFigureOut">
              <a:rPr lang="ru-RU" smtClean="0"/>
              <a:pPr/>
              <a:t>29.04.2021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94002E9C-BD81-4EED-8655-9CD04AD5EA0E}" type="slidenum">
              <a:rPr lang="ru-RU" smtClean="0"/>
              <a:pPr/>
              <a:t>‹#›</a:t>
            </a:fld>
            <a:endParaRPr lang="ru-RU"/>
          </a:p>
        </p:txBody>
      </p:sp>
    </p:spTree>
    <p:extLst>
      <p:ext uri="{BB962C8B-B14F-4D97-AF65-F5344CB8AC3E}">
        <p14:creationId xmlns:p14="http://schemas.microsoft.com/office/powerpoint/2010/main" xmlns="" val="326583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060EA08-F3C5-4337-B3CE-E8D875077A91}" type="datetimeFigureOut">
              <a:rPr lang="ru-RU" smtClean="0"/>
              <a:pPr/>
              <a:t>29.04.2021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94002E9C-BD81-4EED-8655-9CD04AD5EA0E}" type="slidenum">
              <a:rPr lang="ru-RU" smtClean="0"/>
              <a:pPr/>
              <a:t>‹#›</a:t>
            </a:fld>
            <a:endParaRPr lang="ru-RU"/>
          </a:p>
        </p:txBody>
      </p:sp>
    </p:spTree>
    <p:extLst>
      <p:ext uri="{BB962C8B-B14F-4D97-AF65-F5344CB8AC3E}">
        <p14:creationId xmlns:p14="http://schemas.microsoft.com/office/powerpoint/2010/main" xmlns="" val="22938884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060EA08-F3C5-4337-B3CE-E8D875077A91}" type="datetimeFigureOut">
              <a:rPr lang="ru-RU" smtClean="0"/>
              <a:pPr/>
              <a:t>29.04.2021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4002E9C-BD81-4EED-8655-9CD04AD5EA0E}" type="slidenum">
              <a:rPr lang="ru-RU" smtClean="0"/>
              <a:pPr/>
              <a:t>‹#›</a:t>
            </a:fld>
            <a:endParaRPr lang="ru-RU"/>
          </a:p>
        </p:txBody>
      </p:sp>
    </p:spTree>
    <p:extLst>
      <p:ext uri="{BB962C8B-B14F-4D97-AF65-F5344CB8AC3E}">
        <p14:creationId xmlns:p14="http://schemas.microsoft.com/office/powerpoint/2010/main" xmlns="" val="1110039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F060EA08-F3C5-4337-B3CE-E8D875077A91}" type="datetimeFigureOut">
              <a:rPr lang="ru-RU" smtClean="0"/>
              <a:pPr/>
              <a:t>29.04.2021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4002E9C-BD81-4EED-8655-9CD04AD5EA0E}" type="slidenum">
              <a:rPr lang="ru-RU" smtClean="0"/>
              <a:pPr/>
              <a:t>‹#›</a:t>
            </a:fld>
            <a:endParaRPr lang="ru-RU"/>
          </a:p>
        </p:txBody>
      </p:sp>
    </p:spTree>
    <p:extLst>
      <p:ext uri="{BB962C8B-B14F-4D97-AF65-F5344CB8AC3E}">
        <p14:creationId xmlns:p14="http://schemas.microsoft.com/office/powerpoint/2010/main" xmlns="" val="2266683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60EA08-F3C5-4337-B3CE-E8D875077A91}" type="datetimeFigureOut">
              <a:rPr lang="ru-RU" smtClean="0"/>
              <a:pPr/>
              <a:t>29.04.2021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002E9C-BD81-4EED-8655-9CD04AD5EA0E}" type="slidenum">
              <a:rPr lang="ru-RU" smtClean="0"/>
              <a:pPr/>
              <a:t>‹#›</a:t>
            </a:fld>
            <a:endParaRPr lang="ru-RU"/>
          </a:p>
        </p:txBody>
      </p:sp>
    </p:spTree>
    <p:extLst>
      <p:ext uri="{BB962C8B-B14F-4D97-AF65-F5344CB8AC3E}">
        <p14:creationId xmlns:p14="http://schemas.microsoft.com/office/powerpoint/2010/main" xmlns="" val="3678497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tsitaty.com/%D1%86%D0%B8%D1%82%D0%B0%D1%82%D0%B0/142389" TargetMode="External"/><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hyperlink" Target="https://vseonauke.com/1039801252647275038/samaya-bolshaya-galaktika-vo-vselennoj-gde-ona-nahoditsya/" TargetMode="Externa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pic>
        <p:nvPicPr>
          <p:cNvPr id="1026" name="Picture 2" descr="http://3.bp.blogspot.com/-cQRLJ7hMq6A/VHUTPVqKKOI/AAAAAAAAAEY/KshETvSWmdA/s1600/%D0%BC%D0%B0%D1%82%D0%B5%D0%BC%D0%B0%D1%82%D0%B8%D0%BA%D0%B8_AutoCollage_8_Images_2.jpg"/>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580388" y="2072259"/>
            <a:ext cx="8296656" cy="4666869"/>
          </a:xfrm>
          <a:prstGeom prst="rect">
            <a:avLst/>
          </a:prstGeom>
          <a:noFill/>
          <a:extLst>
            <a:ext uri="{909E8E84-426E-40DD-AFC4-6F175D3DCCD1}">
              <a14:hiddenFill xmlns:a14="http://schemas.microsoft.com/office/drawing/2010/main" xmlns="">
                <a:solidFill>
                  <a:srgbClr val="FFFFFF"/>
                </a:solidFill>
              </a14:hiddenFill>
            </a:ext>
          </a:extLst>
        </p:spPr>
      </p:pic>
      <p:sp>
        <p:nvSpPr>
          <p:cNvPr id="2" name="Прямоугольник 1"/>
          <p:cNvSpPr/>
          <p:nvPr/>
        </p:nvSpPr>
        <p:spPr>
          <a:xfrm>
            <a:off x="2569464" y="256032"/>
            <a:ext cx="6574536" cy="1046440"/>
          </a:xfrm>
          <a:prstGeom prst="rect">
            <a:avLst/>
          </a:prstGeom>
        </p:spPr>
        <p:txBody>
          <a:bodyPr wrap="square">
            <a:spAutoFit/>
          </a:bodyPr>
          <a:lstStyle/>
          <a:p>
            <a:r>
              <a:rPr lang="ru-RU" sz="4400" b="1" dirty="0" smtClean="0">
                <a:solidFill>
                  <a:srgbClr val="FF0000"/>
                </a:solidFill>
              </a:rPr>
              <a:t>Индивидуальный проект</a:t>
            </a:r>
            <a:r>
              <a:rPr lang="ru-RU" dirty="0" smtClean="0"/>
              <a:t/>
            </a:r>
            <a:br>
              <a:rPr lang="ru-RU" dirty="0" smtClean="0"/>
            </a:br>
            <a:endParaRPr lang="ru-RU" dirty="0"/>
          </a:p>
        </p:txBody>
      </p:sp>
      <p:sp>
        <p:nvSpPr>
          <p:cNvPr id="3" name="Прямоугольник 2"/>
          <p:cNvSpPr/>
          <p:nvPr/>
        </p:nvSpPr>
        <p:spPr>
          <a:xfrm>
            <a:off x="1984248" y="1229320"/>
            <a:ext cx="9098280" cy="729430"/>
          </a:xfrm>
          <a:prstGeom prst="rect">
            <a:avLst/>
          </a:prstGeom>
        </p:spPr>
        <p:txBody>
          <a:bodyPr wrap="square">
            <a:spAutoFit/>
          </a:bodyPr>
          <a:lstStyle/>
          <a:p>
            <a:pPr>
              <a:lnSpc>
                <a:spcPct val="115000"/>
              </a:lnSpc>
              <a:spcAft>
                <a:spcPts val="1000"/>
              </a:spcAft>
            </a:pPr>
            <a:r>
              <a:rPr lang="ru-RU" sz="3600" b="1" dirty="0">
                <a:latin typeface="Calibri" panose="020F0502020204030204" pitchFamily="34" charset="0"/>
                <a:ea typeface="Calibri" panose="020F0502020204030204" pitchFamily="34" charset="0"/>
                <a:cs typeface="Times New Roman" panose="02020603050405020304" pitchFamily="18" charset="0"/>
              </a:rPr>
              <a:t>Великие математики и их открытия</a:t>
            </a:r>
            <a:r>
              <a:rPr lang="ru-RU" b="1" dirty="0">
                <a:latin typeface="Calibri" panose="020F0502020204030204" pitchFamily="34" charset="0"/>
                <a:ea typeface="Calibri" panose="020F0502020204030204" pitchFamily="34" charset="0"/>
                <a:cs typeface="Times New Roman" panose="02020603050405020304" pitchFamily="18" charset="0"/>
              </a:rPr>
              <a:t>.</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Прямоугольник 4"/>
          <p:cNvSpPr/>
          <p:nvPr/>
        </p:nvSpPr>
        <p:spPr>
          <a:xfrm>
            <a:off x="10040112" y="4864608"/>
            <a:ext cx="1956816" cy="1754326"/>
          </a:xfrm>
          <a:prstGeom prst="rect">
            <a:avLst/>
          </a:prstGeom>
        </p:spPr>
        <p:txBody>
          <a:bodyPr wrap="square">
            <a:spAutoFit/>
          </a:bodyPr>
          <a:lstStyle/>
          <a:p>
            <a:r>
              <a:rPr lang="ru-RU" dirty="0" smtClean="0">
                <a:solidFill>
                  <a:schemeClr val="tx1">
                    <a:lumMod val="95000"/>
                    <a:lumOff val="5000"/>
                  </a:schemeClr>
                </a:solidFill>
                <a:latin typeface="Times New Roman" panose="02020603050405020304" pitchFamily="18" charset="0"/>
                <a:cs typeface="Times New Roman" panose="02020603050405020304" pitchFamily="18" charset="0"/>
              </a:rPr>
              <a:t>Автор:</a:t>
            </a:r>
          </a:p>
          <a:p>
            <a:r>
              <a:rPr lang="ru-RU" dirty="0" err="1" smtClean="0">
                <a:solidFill>
                  <a:schemeClr val="tx1">
                    <a:lumMod val="95000"/>
                    <a:lumOff val="5000"/>
                  </a:schemeClr>
                </a:solidFill>
                <a:latin typeface="Times New Roman" panose="02020603050405020304" pitchFamily="18" charset="0"/>
                <a:cs typeface="Times New Roman" panose="02020603050405020304" pitchFamily="18" charset="0"/>
              </a:rPr>
              <a:t>Кодзасов</a:t>
            </a:r>
            <a:r>
              <a:rPr lang="ru-RU" dirty="0" smtClean="0">
                <a:solidFill>
                  <a:schemeClr val="tx1">
                    <a:lumMod val="95000"/>
                    <a:lumOff val="5000"/>
                  </a:schemeClr>
                </a:solidFill>
                <a:latin typeface="Times New Roman" panose="02020603050405020304" pitchFamily="18" charset="0"/>
                <a:cs typeface="Times New Roman" panose="02020603050405020304" pitchFamily="18" charset="0"/>
              </a:rPr>
              <a:t> Артур </a:t>
            </a:r>
            <a:r>
              <a:rPr lang="ru-RU" dirty="0" err="1" smtClean="0">
                <a:solidFill>
                  <a:schemeClr val="tx1">
                    <a:lumMod val="95000"/>
                    <a:lumOff val="5000"/>
                  </a:schemeClr>
                </a:solidFill>
                <a:latin typeface="Times New Roman" panose="02020603050405020304" pitchFamily="18" charset="0"/>
                <a:cs typeface="Times New Roman" panose="02020603050405020304" pitchFamily="18" charset="0"/>
              </a:rPr>
              <a:t>Аланович</a:t>
            </a:r>
            <a:r>
              <a:rPr lang="ru-RU" dirty="0" smtClean="0">
                <a:solidFill>
                  <a:schemeClr val="tx1">
                    <a:lumMod val="95000"/>
                    <a:lumOff val="5000"/>
                  </a:schemeClr>
                </a:solidFill>
                <a:latin typeface="Times New Roman" panose="02020603050405020304" pitchFamily="18" charset="0"/>
                <a:cs typeface="Times New Roman" panose="02020603050405020304" pitchFamily="18" charset="0"/>
              </a:rPr>
              <a:t> ученик 10 "Б" класса </a:t>
            </a:r>
          </a:p>
          <a:p>
            <a:r>
              <a:rPr lang="ru-RU" dirty="0" smtClean="0">
                <a:solidFill>
                  <a:schemeClr val="tx1">
                    <a:lumMod val="95000"/>
                    <a:lumOff val="5000"/>
                  </a:schemeClr>
                </a:solidFill>
                <a:latin typeface="Times New Roman" panose="02020603050405020304" pitchFamily="18" charset="0"/>
                <a:cs typeface="Times New Roman" panose="02020603050405020304" pitchFamily="18" charset="0"/>
              </a:rPr>
              <a:t>МКОУ СОШ №2    г. Дигоры</a:t>
            </a:r>
          </a:p>
        </p:txBody>
      </p:sp>
    </p:spTree>
    <p:extLst>
      <p:ext uri="{BB962C8B-B14F-4D97-AF65-F5344CB8AC3E}">
        <p14:creationId xmlns:p14="http://schemas.microsoft.com/office/powerpoint/2010/main" xmlns="" val="5631735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44966" y="446049"/>
            <a:ext cx="12047033" cy="5694892"/>
          </a:xfrm>
          <a:prstGeom prst="rect">
            <a:avLst/>
          </a:prstGeom>
          <a:pattFill prst="pct5">
            <a:fgClr>
              <a:schemeClr val="accent6">
                <a:lumMod val="60000"/>
                <a:lumOff val="40000"/>
              </a:schemeClr>
            </a:fgClr>
            <a:bgClr>
              <a:schemeClr val="bg1"/>
            </a:bgClr>
          </a:pattFill>
        </p:spPr>
        <p:txBody>
          <a:bodyPr wrap="square">
            <a:spAutoFit/>
          </a:bodyPr>
          <a:lstStyle/>
          <a:p>
            <a:pPr>
              <a:lnSpc>
                <a:spcPct val="107000"/>
              </a:lnSpc>
              <a:spcAft>
                <a:spcPts val="800"/>
              </a:spcAft>
            </a:pPr>
            <a:r>
              <a:rPr lang="ru-RU" sz="2000" b="1" dirty="0" smtClean="0">
                <a:solidFill>
                  <a:srgbClr val="282828"/>
                </a:solidFill>
                <a:effectLst/>
                <a:latin typeface="Arial" panose="020B0604020202020204" pitchFamily="34" charset="0"/>
                <a:ea typeface="Calibri" panose="020F0502020204030204" pitchFamily="34" charset="0"/>
                <a:cs typeface="Times New Roman" panose="02020603050405020304" pitchFamily="18" charset="0"/>
              </a:rPr>
              <a:t> </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r>
              <a:rPr lang="ru-RU" sz="28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Если </a:t>
            </a:r>
            <a:r>
              <a:rPr lang="ru-RU" sz="28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Евклид </a:t>
            </a:r>
            <a:r>
              <a:rPr lang="ru-RU" sz="28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отец геометрии, то Пифагора величают отцом математики. Он также жил в Греции, за полторы сотни лет до </a:t>
            </a:r>
            <a:r>
              <a:rPr lang="ru-RU" sz="2800" dirty="0" smtClean="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Евклида</a:t>
            </a:r>
            <a:r>
              <a:rPr lang="ru-RU" sz="28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a:t>
            </a:r>
            <a:r>
              <a:rPr lang="ru-RU" sz="2800" dirty="0">
                <a:latin typeface="Times New Roman" panose="02020603050405020304" pitchFamily="18" charset="0"/>
                <a:ea typeface="Calibri" panose="020F0502020204030204" pitchFamily="34" charset="0"/>
                <a:cs typeface="Times New Roman" panose="02020603050405020304" pitchFamily="18" charset="0"/>
              </a:rPr>
              <a:t> Пифагор впервые разделил числа на четные и нечетные, простые и составные, ввел понятие фигурного числа. Пифагор и его последователи - пифагорейцы подробно рассматривали пифагоровы тройки натуральных чисел, в которых квадрат одного числа равен сумме квадратов двух других чисел. Пифагор сделал открытие, что число "корень из 2" не является рациональным числом. И наконец, его знаменитая теорема Пифагора: "В прямоугольном треугольнике квадрат гипотенузы равен сумме квадратов его катетов". </a:t>
            </a:r>
            <a:r>
              <a:rPr lang="ru-RU" sz="28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Великий ученый прожил более 80 лет, умерев в 490 г. до н. э. За свою долгую жизнь он успел сделать очень многое, и его вполне справедливо считают одним из самых выдающихся умов в истории.</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xmlns="" val="6958929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pic>
        <p:nvPicPr>
          <p:cNvPr id="2" name="Объект 3" descr="https://upload.wikimedia.org/wikipedia/commons/2/2d/Handmann%2C_self_portrait_1781.jpg">
            <a:extLst>
              <a:ext uri="{FF2B5EF4-FFF2-40B4-BE49-F238E27FC236}">
                <a16:creationId xmlns:a16="http://schemas.microsoft.com/office/drawing/2014/main" xmlns="" id="{2F6F9179-F447-41B1-AB11-7C9C119D3AA7}"/>
              </a:ext>
            </a:extLst>
          </p:cNvPr>
          <p:cNvPicPr>
            <a:picLocks/>
          </p:cNvPicPr>
          <p:nvPr/>
        </p:nvPicPr>
        <p:blipFill rotWithShape="1">
          <a:blip r:embed="rId2" cstate="print">
            <a:extLst>
              <a:ext uri="{28A0092B-C50C-407E-A947-70E740481C1C}">
                <a14:useLocalDpi xmlns:a14="http://schemas.microsoft.com/office/drawing/2010/main" xmlns="" val="0"/>
              </a:ext>
            </a:extLst>
          </a:blip>
          <a:srcRect b="6460"/>
          <a:stretch/>
        </p:blipFill>
        <p:spPr bwMode="auto">
          <a:xfrm>
            <a:off x="7393098" y="0"/>
            <a:ext cx="4798902" cy="6857999"/>
          </a:xfrm>
          <a:prstGeom prst="rect">
            <a:avLst/>
          </a:prstGeom>
          <a:noFill/>
        </p:spPr>
      </p:pic>
      <p:sp>
        <p:nvSpPr>
          <p:cNvPr id="3" name="Прямоугольник 2"/>
          <p:cNvSpPr/>
          <p:nvPr/>
        </p:nvSpPr>
        <p:spPr>
          <a:xfrm>
            <a:off x="2397512" y="579863"/>
            <a:ext cx="6746488" cy="1569660"/>
          </a:xfrm>
          <a:prstGeom prst="rect">
            <a:avLst/>
          </a:prstGeom>
        </p:spPr>
        <p:txBody>
          <a:bodyPr wrap="square">
            <a:spAutoFit/>
          </a:bodyPr>
          <a:lstStyle/>
          <a:p>
            <a:r>
              <a:rPr lang="ru-RU" sz="3200" dirty="0">
                <a:latin typeface="Times New Roman" panose="02020603050405020304" pitchFamily="18" charset="0"/>
                <a:cs typeface="Times New Roman" panose="02020603050405020304" pitchFamily="18" charset="0"/>
              </a:rPr>
              <a:t>Леонард Эйлер</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(1707 – 1783)</a:t>
            </a:r>
            <a:endParaRPr lang="ru-RU" sz="3200" dirty="0"/>
          </a:p>
        </p:txBody>
      </p:sp>
      <p:sp>
        <p:nvSpPr>
          <p:cNvPr id="4" name="Прямоугольник 3"/>
          <p:cNvSpPr/>
          <p:nvPr/>
        </p:nvSpPr>
        <p:spPr>
          <a:xfrm>
            <a:off x="211873" y="2729386"/>
            <a:ext cx="7181225" cy="3970318"/>
          </a:xfrm>
          <a:prstGeom prst="rect">
            <a:avLst/>
          </a:prstGeom>
        </p:spPr>
        <p:txBody>
          <a:bodyPr wrap="square">
            <a:spAutoFit/>
          </a:bodyPr>
          <a:lstStyle/>
          <a:p>
            <a:pPr marL="228600" algn="ctr">
              <a:lnSpc>
                <a:spcPct val="150000"/>
              </a:lnSpc>
              <a:spcAft>
                <a:spcPts val="0"/>
              </a:spcAft>
              <a:tabLst>
                <a:tab pos="1229995" algn="l"/>
              </a:tabLst>
            </a:pPr>
            <a:r>
              <a:rPr lang="ru-RU" sz="2400" b="1" u="sng" dirty="0">
                <a:latin typeface="Times New Roman" panose="02020603050405020304" pitchFamily="18" charset="0"/>
                <a:ea typeface="Times New Roman" panose="02020603050405020304" pitchFamily="18" charset="0"/>
                <a:cs typeface="Times New Roman" panose="02020603050405020304" pitchFamily="18" charset="0"/>
              </a:rPr>
              <a:t>Высказывание:</a:t>
            </a:r>
            <a:r>
              <a:rPr lang="ru-RU" sz="24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400" dirty="0">
                <a:solidFill>
                  <a:srgbClr val="333333"/>
                </a:solidFill>
                <a:latin typeface="Helvetica" panose="020B0604020202020204" pitchFamily="34" charset="0"/>
                <a:ea typeface="Calibri" panose="020F0502020204030204" pitchFamily="34" charset="0"/>
                <a:cs typeface="Times New Roman" panose="02020603050405020304" pitchFamily="18" charset="0"/>
              </a:rPr>
              <a:t>Именно математика даёт </a:t>
            </a:r>
            <a:r>
              <a:rPr lang="ru-RU" sz="2400" dirty="0" err="1">
                <a:solidFill>
                  <a:srgbClr val="333333"/>
                </a:solidFill>
                <a:latin typeface="Helvetica" panose="020B0604020202020204" pitchFamily="34" charset="0"/>
                <a:ea typeface="Calibri" panose="020F0502020204030204" pitchFamily="34" charset="0"/>
                <a:cs typeface="Times New Roman" panose="02020603050405020304" pitchFamily="18" charset="0"/>
              </a:rPr>
              <a:t>надёжнейшие</a:t>
            </a:r>
            <a:r>
              <a:rPr lang="ru-RU" sz="2400" dirty="0">
                <a:solidFill>
                  <a:srgbClr val="333333"/>
                </a:solidFill>
                <a:latin typeface="Helvetica" panose="020B0604020202020204" pitchFamily="34" charset="0"/>
                <a:ea typeface="Calibri" panose="020F0502020204030204" pitchFamily="34" charset="0"/>
                <a:cs typeface="Times New Roman" panose="02020603050405020304" pitchFamily="18" charset="0"/>
              </a:rPr>
              <a:t> правила: тому</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gn="ctr">
              <a:lnSpc>
                <a:spcPct val="150000"/>
              </a:lnSpc>
              <a:spcAft>
                <a:spcPts val="0"/>
              </a:spcAft>
              <a:tabLst>
                <a:tab pos="1229995" algn="l"/>
              </a:tabLst>
            </a:pPr>
            <a:r>
              <a:rPr lang="ru-RU" sz="2400" dirty="0">
                <a:solidFill>
                  <a:srgbClr val="333333"/>
                </a:solidFill>
                <a:latin typeface="Helvetica" panose="020B0604020202020204" pitchFamily="34" charset="0"/>
                <a:ea typeface="Calibri" panose="020F0502020204030204" pitchFamily="34" charset="0"/>
                <a:cs typeface="Times New Roman" panose="02020603050405020304" pitchFamily="18" charset="0"/>
              </a:rPr>
              <a:t>кто им следует — тому не опасен обман чувств.</a:t>
            </a:r>
            <a:r>
              <a:rPr lang="ru-RU" sz="2400" dirty="0" smtClean="0">
                <a:solidFill>
                  <a:srgbClr val="333333"/>
                </a:solidFill>
                <a:effectLst/>
                <a:latin typeface="Helvetica" panose="020B0604020202020204" pitchFamily="34" charset="0"/>
                <a:ea typeface="Calibri" panose="020F0502020204030204" pitchFamily="34" charset="0"/>
                <a:cs typeface="Times New Roman" panose="02020603050405020304" pitchFamily="18" charset="0"/>
              </a:rPr>
              <a:t> </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47625" algn="ctr">
              <a:lnSpc>
                <a:spcPct val="150000"/>
              </a:lnSpc>
              <a:spcAft>
                <a:spcPts val="0"/>
              </a:spcAft>
              <a:tabLst>
                <a:tab pos="1229995" algn="l"/>
              </a:tabLst>
            </a:pPr>
            <a:r>
              <a:rPr lang="ru-RU" sz="2400" b="1" dirty="0">
                <a:latin typeface="Times New Roman" panose="02020603050405020304" pitchFamily="18" charset="0"/>
                <a:ea typeface="Times New Roman" panose="02020603050405020304" pitchFamily="18" charset="0"/>
                <a:cs typeface="Times New Roman" panose="02020603050405020304" pitchFamily="18" charset="0"/>
              </a:rPr>
              <a:t> </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gn="ctr">
              <a:lnSpc>
                <a:spcPct val="150000"/>
              </a:lnSpc>
              <a:spcAft>
                <a:spcPts val="0"/>
              </a:spcAft>
              <a:tabLst>
                <a:tab pos="1229995" algn="l"/>
              </a:tabLst>
            </a:pP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Леонард </a:t>
            </a:r>
            <a:r>
              <a:rPr lang="ru-RU" sz="24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Эйлер.</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34592017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chemeClr val="accent2">
                <a:lumMod val="0"/>
                <a:lumOff val="100000"/>
              </a:schemeClr>
            </a:gs>
            <a:gs pos="88000">
              <a:schemeClr val="accent2">
                <a:lumMod val="0"/>
                <a:lumOff val="100000"/>
              </a:schemeClr>
            </a:gs>
            <a:gs pos="100000">
              <a:schemeClr val="accent2">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Прямоугольник 1"/>
          <p:cNvSpPr/>
          <p:nvPr/>
        </p:nvSpPr>
        <p:spPr>
          <a:xfrm>
            <a:off x="0" y="0"/>
            <a:ext cx="12192000" cy="6317114"/>
          </a:xfrm>
          <a:prstGeom prst="rect">
            <a:avLst/>
          </a:prstGeom>
        </p:spPr>
        <p:txBody>
          <a:bodyPr wrap="square">
            <a:spAutoFit/>
          </a:bodyPr>
          <a:lstStyle/>
          <a:p>
            <a:pPr marL="228600">
              <a:spcBef>
                <a:spcPts val="1200"/>
              </a:spcBef>
              <a:spcAft>
                <a:spcPts val="300"/>
              </a:spcAft>
            </a:pPr>
            <a:r>
              <a:rPr lang="ru-RU" sz="2800" kern="1600" dirty="0">
                <a:latin typeface="Arial" panose="020B0604020202020204" pitchFamily="34" charset="0"/>
                <a:ea typeface="Times New Roman" panose="02020603050405020304" pitchFamily="18" charset="0"/>
              </a:rPr>
              <a:t>Леонард Эйлер - светило науки с удивительной судьбой. Рожденный в Швейцарии (1707 год), он может смело входить в список "Великие русские математики", так как наиболее плодотворно работал и нашел последнее пристанище в России (1783 год). Период его работ и открытий связан именно с нашей страной, в которую он переехал в 1726 году по приглашению академии наук в Санкт-Петербурге.</a:t>
            </a:r>
            <a:endParaRPr lang="ru-RU" sz="2800" b="1" kern="1600" dirty="0" smtClean="0">
              <a:effectLst/>
              <a:latin typeface="Arial" panose="020B0604020202020204" pitchFamily="34" charset="0"/>
              <a:ea typeface="Times New Roman" panose="02020603050405020304" pitchFamily="18" charset="0"/>
            </a:endParaRPr>
          </a:p>
          <a:p>
            <a:pPr marL="228600">
              <a:spcBef>
                <a:spcPts val="1200"/>
              </a:spcBef>
              <a:spcAft>
                <a:spcPts val="300"/>
              </a:spcAft>
            </a:pPr>
            <a:r>
              <a:rPr lang="ru-RU" sz="2800" kern="1600" dirty="0">
                <a:latin typeface="Arial" panose="020B0604020202020204" pitchFamily="34" charset="0"/>
                <a:ea typeface="Times New Roman" panose="02020603050405020304" pitchFamily="18" charset="0"/>
              </a:rPr>
              <a:t>Российский, немецкий и швейцарский математик, внёсший значительный вклад в развитие математики, механики, физики, астрономии и ряда прикладных наук. Эйлер оставил важнейшие труды по самым различным отраслям математики, механики, физики, астрономии и по ряду прикладных наук. Именно он создал несколько новых математических дисциплин — теорию чисел, вариационное исчисление, теорию комплексных функций, дифференциальную геометрию поверхностей, специальные функции.</a:t>
            </a:r>
            <a:endParaRPr lang="ru-RU" sz="2800" b="1" kern="1600" dirty="0">
              <a:effectLst/>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xmlns="" val="5330690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pic>
        <p:nvPicPr>
          <p:cNvPr id="2" name="Объект 3" descr="http://www.vokrugsveta.ru/img/bx/iblock/0ee/0ee5268585f520be4a4358b4a2e0f855.jpg">
            <a:extLst>
              <a:ext uri="{FF2B5EF4-FFF2-40B4-BE49-F238E27FC236}">
                <a16:creationId xmlns:a16="http://schemas.microsoft.com/office/drawing/2014/main" xmlns="" id="{77EA14B1-9C80-4951-8FE9-0031FFEDD25D}"/>
              </a:ext>
            </a:extLst>
          </p:cNvPr>
          <p:cNvPicPr>
            <a:picLocks/>
          </p:cNvPicPr>
          <p:nvPr/>
        </p:nvPicPr>
        <p:blipFill>
          <a:blip r:embed="rId2">
            <a:extLst>
              <a:ext uri="{28A0092B-C50C-407E-A947-70E740481C1C}">
                <a14:useLocalDpi xmlns:a14="http://schemas.microsoft.com/office/drawing/2010/main" xmlns="" val="0"/>
              </a:ext>
            </a:extLst>
          </a:blip>
          <a:srcRect/>
          <a:stretch>
            <a:fillRect/>
          </a:stretch>
        </p:blipFill>
        <p:spPr bwMode="auto">
          <a:xfrm>
            <a:off x="0" y="122663"/>
            <a:ext cx="5029200" cy="6623825"/>
          </a:xfrm>
          <a:prstGeom prst="rect">
            <a:avLst/>
          </a:prstGeom>
          <a:noFill/>
          <a:ln>
            <a:noFill/>
          </a:ln>
        </p:spPr>
      </p:pic>
      <p:sp>
        <p:nvSpPr>
          <p:cNvPr id="3" name="Прямоугольник 2"/>
          <p:cNvSpPr/>
          <p:nvPr/>
        </p:nvSpPr>
        <p:spPr>
          <a:xfrm>
            <a:off x="5185317" y="646771"/>
            <a:ext cx="6779941" cy="2308324"/>
          </a:xfrm>
          <a:prstGeom prst="rect">
            <a:avLst/>
          </a:prstGeom>
        </p:spPr>
        <p:txBody>
          <a:bodyPr wrap="square">
            <a:spAutoFit/>
          </a:bodyPr>
          <a:lstStyle/>
          <a:p>
            <a:r>
              <a:rPr lang="ru-RU" sz="3600" b="1" dirty="0">
                <a:latin typeface="Times New Roman" panose="02020603050405020304" pitchFamily="18" charset="0"/>
                <a:ea typeface="Times New Roman" panose="02020603050405020304" pitchFamily="18" charset="0"/>
                <a:cs typeface="Times New Roman" panose="02020603050405020304" pitchFamily="18" charset="0"/>
              </a:rPr>
              <a:t>Николай Иванович </a:t>
            </a:r>
            <a:br>
              <a:rPr lang="ru-RU" sz="3600" b="1" dirty="0">
                <a:latin typeface="Times New Roman" panose="02020603050405020304" pitchFamily="18" charset="0"/>
                <a:ea typeface="Times New Roman" panose="02020603050405020304" pitchFamily="18" charset="0"/>
                <a:cs typeface="Times New Roman" panose="02020603050405020304" pitchFamily="18" charset="0"/>
              </a:rPr>
            </a:br>
            <a:r>
              <a:rPr lang="ru-RU" sz="3600" b="1" dirty="0">
                <a:latin typeface="Times New Roman" panose="02020603050405020304" pitchFamily="18" charset="0"/>
                <a:ea typeface="Times New Roman" panose="02020603050405020304" pitchFamily="18" charset="0"/>
                <a:cs typeface="Times New Roman" panose="02020603050405020304" pitchFamily="18" charset="0"/>
              </a:rPr>
              <a:t>Лобачевский </a:t>
            </a:r>
            <a:br>
              <a:rPr lang="ru-RU" sz="3600" b="1" dirty="0">
                <a:latin typeface="Times New Roman" panose="02020603050405020304" pitchFamily="18" charset="0"/>
                <a:ea typeface="Times New Roman" panose="02020603050405020304" pitchFamily="18" charset="0"/>
                <a:cs typeface="Times New Roman" panose="02020603050405020304" pitchFamily="18" charset="0"/>
              </a:rPr>
            </a:br>
            <a:r>
              <a:rPr lang="ru-RU" sz="3600" b="1" dirty="0">
                <a:latin typeface="Times New Roman" panose="02020603050405020304" pitchFamily="18" charset="0"/>
                <a:ea typeface="Times New Roman" panose="02020603050405020304" pitchFamily="18" charset="0"/>
                <a:cs typeface="Times New Roman" panose="02020603050405020304" pitchFamily="18" charset="0"/>
              </a:rPr>
              <a:t>(1793 – 1856)</a:t>
            </a:r>
            <a:br>
              <a:rPr lang="ru-RU" sz="3600" b="1" dirty="0">
                <a:latin typeface="Times New Roman" panose="02020603050405020304" pitchFamily="18" charset="0"/>
                <a:ea typeface="Times New Roman" panose="02020603050405020304" pitchFamily="18" charset="0"/>
                <a:cs typeface="Times New Roman" panose="02020603050405020304" pitchFamily="18" charset="0"/>
              </a:rPr>
            </a:br>
            <a:endParaRPr lang="ru-RU" sz="3600" dirty="0"/>
          </a:p>
        </p:txBody>
      </p:sp>
      <p:sp>
        <p:nvSpPr>
          <p:cNvPr id="4" name="Прямоугольник 3"/>
          <p:cNvSpPr/>
          <p:nvPr/>
        </p:nvSpPr>
        <p:spPr>
          <a:xfrm>
            <a:off x="5029200" y="2609385"/>
            <a:ext cx="6936058" cy="3046988"/>
          </a:xfrm>
          <a:prstGeom prst="rect">
            <a:avLst/>
          </a:prstGeom>
        </p:spPr>
        <p:txBody>
          <a:bodyPr wrap="square">
            <a:spAutoFit/>
          </a:bodyPr>
          <a:lstStyle/>
          <a:p>
            <a:pPr marL="228600" algn="just">
              <a:lnSpc>
                <a:spcPct val="150000"/>
              </a:lnSpc>
              <a:spcAft>
                <a:spcPts val="0"/>
              </a:spcAft>
            </a:pPr>
            <a:r>
              <a:rPr lang="ru-RU" sz="3200" b="1" u="sng" dirty="0">
                <a:solidFill>
                  <a:schemeClr val="tx1">
                    <a:lumMod val="85000"/>
                    <a:lumOff val="15000"/>
                  </a:schemeClr>
                </a:solidFill>
                <a:latin typeface="Times New Roman" panose="02020603050405020304" pitchFamily="18" charset="0"/>
                <a:ea typeface="Times New Roman" panose="02020603050405020304" pitchFamily="18" charset="0"/>
                <a:cs typeface="Times New Roman" panose="02020603050405020304" pitchFamily="18" charset="0"/>
              </a:rPr>
              <a:t>Высказывание:</a:t>
            </a:r>
            <a:r>
              <a:rPr lang="ru-RU" sz="3200" dirty="0">
                <a:solidFill>
                  <a:schemeClr val="tx1">
                    <a:lumMod val="85000"/>
                    <a:lumOff val="15000"/>
                  </a:schemeClr>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3200" dirty="0">
                <a:solidFill>
                  <a:schemeClr val="tx1">
                    <a:lumMod val="85000"/>
                    <a:lumOff val="15000"/>
                  </a:schemeClr>
                </a:solidFill>
                <a:latin typeface="Times New Roman" panose="02020603050405020304" pitchFamily="18" charset="0"/>
                <a:ea typeface="Times New Roman" panose="02020603050405020304" pitchFamily="18" charset="0"/>
                <a:cs typeface="Times New Roman" panose="02020603050405020304" pitchFamily="18" charset="0"/>
                <a:hlinkClick r:id="rId3"/>
              </a:rPr>
              <a:t>Ученый должен идти по непроторенным путям, несмотря на препятствия.</a:t>
            </a:r>
            <a:endParaRPr lang="ru-RU" sz="3200" dirty="0" smtClean="0">
              <a:solidFill>
                <a:schemeClr val="tx1">
                  <a:lumMod val="85000"/>
                  <a:lumOff val="15000"/>
                </a:schemeClr>
              </a:solidFill>
              <a:effectLst/>
              <a:latin typeface="Calibri" panose="020F0502020204030204" pitchFamily="34" charset="0"/>
              <a:ea typeface="Calibri" panose="020F0502020204030204" pitchFamily="34" charset="0"/>
              <a:cs typeface="Times New Roman" panose="02020603050405020304" pitchFamily="18" charset="0"/>
            </a:endParaRPr>
          </a:p>
          <a:p>
            <a:pPr marL="228600" algn="r">
              <a:lnSpc>
                <a:spcPct val="150000"/>
              </a:lnSpc>
              <a:spcAft>
                <a:spcPts val="0"/>
              </a:spcAft>
            </a:pPr>
            <a:r>
              <a:rPr lang="ru-RU" sz="3200" b="1" dirty="0">
                <a:solidFill>
                  <a:schemeClr val="tx1">
                    <a:lumMod val="85000"/>
                    <a:lumOff val="15000"/>
                  </a:schemeClr>
                </a:solidFill>
                <a:latin typeface="Times New Roman" panose="02020603050405020304" pitchFamily="18" charset="0"/>
                <a:ea typeface="Times New Roman" panose="02020603050405020304" pitchFamily="18" charset="0"/>
                <a:cs typeface="Times New Roman" panose="02020603050405020304" pitchFamily="18" charset="0"/>
              </a:rPr>
              <a:t>Н. И. Лобачевский</a:t>
            </a:r>
            <a:r>
              <a:rPr lang="ru-RU" sz="3200" dirty="0">
                <a:solidFill>
                  <a:schemeClr val="tx1">
                    <a:lumMod val="85000"/>
                    <a:lumOff val="15000"/>
                  </a:schemeClr>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3200" dirty="0">
              <a:solidFill>
                <a:schemeClr val="tx1">
                  <a:lumMod val="85000"/>
                  <a:lumOff val="1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1753699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4">
            <a:lumMod val="60000"/>
            <a:lumOff val="40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0" y="200722"/>
            <a:ext cx="12192000" cy="6093976"/>
          </a:xfrm>
          <a:prstGeom prst="rect">
            <a:avLst/>
          </a:prstGeom>
          <a:solidFill>
            <a:schemeClr val="bg1"/>
          </a:solidFill>
        </p:spPr>
        <p:txBody>
          <a:bodyPr wrap="square">
            <a:spAutoFit/>
          </a:bodyPr>
          <a:lstStyle/>
          <a:p>
            <a:pPr marL="228600" algn="just">
              <a:lnSpc>
                <a:spcPct val="150000"/>
              </a:lnSpc>
              <a:spcAft>
                <a:spcPts val="0"/>
              </a:spcAf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Н. И. Лобачевский родился в Нижнем Новгороде. Его родителями были Иван Максимович Лобачевский (чиновник в геодезическом департаменте) и Прасковья Александровна Лобачевская</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Aft>
                <a:spcPts val="0"/>
              </a:spcAf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Большое влияние во время обучения в университете на Лобачевского оказал Мартин Фёдорович </a:t>
            </a:r>
            <a:r>
              <a:rPr lang="ru-RU" sz="2000" dirty="0" err="1">
                <a:latin typeface="Times New Roman" panose="02020603050405020304" pitchFamily="18" charset="0"/>
                <a:ea typeface="Times New Roman" panose="02020603050405020304" pitchFamily="18" charset="0"/>
                <a:cs typeface="Times New Roman" panose="02020603050405020304" pitchFamily="18" charset="0"/>
              </a:rPr>
              <a:t>Бартельс</a:t>
            </a:r>
            <a:r>
              <a:rPr lang="ru-RU" sz="2000" dirty="0">
                <a:latin typeface="Times New Roman" panose="02020603050405020304" pitchFamily="18" charset="0"/>
                <a:ea typeface="Times New Roman" panose="02020603050405020304" pitchFamily="18" charset="0"/>
                <a:cs typeface="Times New Roman" panose="02020603050405020304" pitchFamily="18" charset="0"/>
              </a:rPr>
              <a:t> — друг и учитель великого немецкого математика Карла Фридриха Гаусса. По окончании университета Лобачевский получил степень магистра по физике и математике с отличием (1811) и был оставлен при университете. В 1814 году стал адъюнктом, спустя 2 года — экстраординарным, и в 1822 году — ординарным профессором.</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Aft>
                <a:spcPts val="0"/>
              </a:spcAft>
              <a:tabLst>
                <a:tab pos="1229995" algn="l"/>
              </a:tabLst>
            </a:pPr>
            <a:r>
              <a:rPr lang="ru-RU" sz="2000" b="1" u="sng" dirty="0">
                <a:latin typeface="Times New Roman" panose="02020603050405020304" pitchFamily="18" charset="0"/>
                <a:ea typeface="Times New Roman" panose="02020603050405020304" pitchFamily="18" charset="0"/>
                <a:cs typeface="Times New Roman" panose="02020603050405020304" pitchFamily="18" charset="0"/>
              </a:rPr>
              <a:t>Открытия в математике</a:t>
            </a:r>
            <a:r>
              <a:rPr lang="ru-RU" sz="2000" b="1" dirty="0">
                <a:latin typeface="Times New Roman" panose="02020603050405020304" pitchFamily="18" charset="0"/>
                <a:ea typeface="Times New Roman" panose="02020603050405020304" pitchFamily="18" charset="0"/>
                <a:cs typeface="Times New Roman" panose="02020603050405020304" pitchFamily="18" charset="0"/>
              </a:rPr>
              <a:t>:</a:t>
            </a:r>
            <a:r>
              <a:rPr lang="ru-RU" sz="2000" b="1" u="sng" dirty="0">
                <a:latin typeface="Times New Roman" panose="02020603050405020304" pitchFamily="18" charset="0"/>
                <a:ea typeface="Times New Roman" panose="02020603050405020304" pitchFamily="18" charset="0"/>
                <a:cs typeface="Times New Roman" panose="02020603050405020304" pitchFamily="18" charset="0"/>
              </a:rPr>
              <a:t> </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Aft>
                <a:spcPts val="0"/>
              </a:spcAf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Лобачевский пришел к выводу о возможности создания новой, непротиворечивой геометрии, которую назвал «воображаемой геометрией». </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Aft>
                <a:spcPts val="0"/>
              </a:spcAf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Николай Иванович изменил существующую аксиому на другую. </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Aft>
                <a:spcPts val="0"/>
              </a:spcAf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Он разработал метод приближенного решения уравнений.</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Aft>
                <a:spcPts val="0"/>
              </a:spcAf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Также Лобачевский дал понятие о признаке сходимости рядов и о непрерывной функции.</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31070572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15000">
              <a:schemeClr val="accent2">
                <a:lumMod val="0"/>
                <a:lumOff val="100000"/>
              </a:schemeClr>
            </a:gs>
            <a:gs pos="100000">
              <a:schemeClr val="accent2">
                <a:lumMod val="0"/>
                <a:lumOff val="100000"/>
              </a:schemeClr>
            </a:gs>
            <a:gs pos="100000">
              <a:schemeClr val="accent2">
                <a:lumMod val="100000"/>
              </a:schemeClr>
            </a:gs>
          </a:gsLst>
          <a:path path="circle">
            <a:fillToRect l="50000" t="-80000" r="50000" b="180000"/>
          </a:path>
        </a:gradFill>
        <a:effectLst/>
      </p:bgPr>
    </p:bg>
    <p:spTree>
      <p:nvGrpSpPr>
        <p:cNvPr id="1" name=""/>
        <p:cNvGrpSpPr/>
        <p:nvPr/>
      </p:nvGrpSpPr>
      <p:grpSpPr>
        <a:xfrm>
          <a:off x="0" y="0"/>
          <a:ext cx="0" cy="0"/>
          <a:chOff x="0" y="0"/>
          <a:chExt cx="0" cy="0"/>
        </a:xfrm>
      </p:grpSpPr>
      <p:pic>
        <p:nvPicPr>
          <p:cNvPr id="2" name="Рисунок 1" descr="http://polit.ru/media/photolib/2018/01/13/Sofia_Kovalevskaya_1_1515842608.jpg"/>
          <p:cNvPicPr/>
          <p:nvPr/>
        </p:nvPicPr>
        <p:blipFill>
          <a:blip r:embed="rId2">
            <a:extLst>
              <a:ext uri="{28A0092B-C50C-407E-A947-70E740481C1C}">
                <a14:useLocalDpi xmlns:a14="http://schemas.microsoft.com/office/drawing/2010/main" xmlns="" val="0"/>
              </a:ext>
            </a:extLst>
          </a:blip>
          <a:srcRect/>
          <a:stretch>
            <a:fillRect/>
          </a:stretch>
        </p:blipFill>
        <p:spPr bwMode="auto">
          <a:xfrm>
            <a:off x="5576616" y="178419"/>
            <a:ext cx="6615384" cy="6501161"/>
          </a:xfrm>
          <a:prstGeom prst="rect">
            <a:avLst/>
          </a:prstGeom>
          <a:pattFill prst="pct5">
            <a:fgClr>
              <a:schemeClr val="accent6">
                <a:lumMod val="60000"/>
                <a:lumOff val="40000"/>
              </a:schemeClr>
            </a:fgClr>
            <a:bgClr>
              <a:schemeClr val="bg1"/>
            </a:bgClr>
          </a:pattFill>
          <a:ln>
            <a:noFill/>
          </a:ln>
        </p:spPr>
      </p:pic>
      <p:sp>
        <p:nvSpPr>
          <p:cNvPr id="3" name="Прямоугольник 2"/>
          <p:cNvSpPr/>
          <p:nvPr/>
        </p:nvSpPr>
        <p:spPr>
          <a:xfrm>
            <a:off x="0" y="178420"/>
            <a:ext cx="5709424" cy="523220"/>
          </a:xfrm>
          <a:prstGeom prst="rect">
            <a:avLst/>
          </a:prstGeom>
        </p:spPr>
        <p:txBody>
          <a:bodyPr wrap="square">
            <a:spAutoFit/>
          </a:bodyPr>
          <a:lstStyle/>
          <a:p>
            <a:r>
              <a:rPr lang="ru-RU" sz="2800" b="1" dirty="0">
                <a:solidFill>
                  <a:srgbClr val="000000"/>
                </a:solidFill>
                <a:latin typeface="Times New Roman" panose="02020603050405020304" pitchFamily="18" charset="0"/>
                <a:ea typeface="Times New Roman" panose="02020603050405020304" pitchFamily="18" charset="0"/>
              </a:rPr>
              <a:t>Софья Ковалевская(1850-1891гг)</a:t>
            </a:r>
            <a:endParaRPr lang="ru-RU" sz="2800" dirty="0"/>
          </a:p>
        </p:txBody>
      </p:sp>
      <p:sp>
        <p:nvSpPr>
          <p:cNvPr id="4" name="Прямоугольник 3"/>
          <p:cNvSpPr/>
          <p:nvPr/>
        </p:nvSpPr>
        <p:spPr>
          <a:xfrm>
            <a:off x="156117" y="1973767"/>
            <a:ext cx="5151863" cy="3936975"/>
          </a:xfrm>
          <a:prstGeom prst="rect">
            <a:avLst/>
          </a:prstGeom>
        </p:spPr>
        <p:txBody>
          <a:bodyPr wrap="square">
            <a:spAutoFit/>
          </a:bodyPr>
          <a:lstStyle/>
          <a:p>
            <a:pPr marL="228600">
              <a:lnSpc>
                <a:spcPct val="115000"/>
              </a:lnSpc>
              <a:spcAft>
                <a:spcPts val="1000"/>
              </a:spcAft>
            </a:pPr>
            <a:r>
              <a:rPr lang="ru-RU" sz="3200" b="1" u="sng" dirty="0">
                <a:latin typeface="Times New Roman" panose="02020603050405020304" pitchFamily="18" charset="0"/>
                <a:ea typeface="Times New Roman" panose="02020603050405020304" pitchFamily="18" charset="0"/>
                <a:cs typeface="Times New Roman" panose="02020603050405020304" pitchFamily="18" charset="0"/>
              </a:rPr>
              <a:t>Высказывание:</a:t>
            </a:r>
            <a:r>
              <a:rPr lang="ru-RU" sz="3200" dirty="0">
                <a:latin typeface="Times New Roman" panose="02020603050405020304" pitchFamily="18" charset="0"/>
                <a:ea typeface="Times New Roman" panose="02020603050405020304" pitchFamily="18" charset="0"/>
                <a:cs typeface="Times New Roman" panose="02020603050405020304" pitchFamily="18" charset="0"/>
              </a:rPr>
              <a:t> Стоит мне только коснуться математики, как я опять забуду всё на свете</a:t>
            </a:r>
            <a:r>
              <a:rPr lang="ru-RU" sz="3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3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r>
            <a:br>
              <a:rPr lang="ru-RU" sz="3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br>
            <a:r>
              <a:rPr lang="ru-RU" sz="3200"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С.</a:t>
            </a:r>
            <a:r>
              <a:rPr lang="ru-RU" sz="3200" b="1" dirty="0">
                <a:latin typeface="Times New Roman" panose="02020603050405020304" pitchFamily="18" charset="0"/>
                <a:ea typeface="Times New Roman" panose="02020603050405020304" pitchFamily="18" charset="0"/>
                <a:cs typeface="Times New Roman" panose="02020603050405020304" pitchFamily="18" charset="0"/>
              </a:rPr>
              <a:t> Ковалевская</a:t>
            </a:r>
            <a:endParaRPr lang="ru-RU" sz="32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Calibri" panose="020F0502020204030204" pitchFamily="34" charset="0"/>
                <a:ea typeface="Calibri" panose="020F0502020204030204" pitchFamily="34" charset="0"/>
                <a:cs typeface="Times New Roman" panose="02020603050405020304" pitchFamily="18" charset="0"/>
              </a:rPr>
              <a:t>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18642529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2">
                <a:lumMod val="0"/>
                <a:lumOff val="100000"/>
              </a:schemeClr>
            </a:gs>
            <a:gs pos="91000">
              <a:schemeClr val="accent2">
                <a:lumMod val="0"/>
                <a:lumOff val="100000"/>
              </a:schemeClr>
            </a:gs>
            <a:gs pos="100000">
              <a:schemeClr val="accent2">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Прямоугольник 1"/>
          <p:cNvSpPr/>
          <p:nvPr/>
        </p:nvSpPr>
        <p:spPr>
          <a:xfrm>
            <a:off x="78058" y="312233"/>
            <a:ext cx="12032165" cy="5232202"/>
          </a:xfrm>
          <a:prstGeom prst="rect">
            <a:avLst/>
          </a:prstGeom>
        </p:spPr>
        <p:txBody>
          <a:bodyPr wrap="square">
            <a:spAutoFit/>
          </a:bodyPr>
          <a:lstStyle/>
          <a:p>
            <a:pPr marL="228600" algn="just">
              <a:lnSpc>
                <a:spcPct val="150000"/>
              </a:lnSpc>
              <a:spcAft>
                <a:spcPts val="0"/>
              </a:spcAft>
            </a:pPr>
            <a:r>
              <a:rPr lang="ru-RU" b="1" u="sng" dirty="0">
                <a:latin typeface="Times New Roman" panose="02020603050405020304" pitchFamily="18" charset="0"/>
                <a:ea typeface="Times New Roman" panose="02020603050405020304" pitchFamily="18" charset="0"/>
                <a:cs typeface="Times New Roman" panose="02020603050405020304" pitchFamily="18" charset="0"/>
              </a:rPr>
              <a:t>Биография:</a:t>
            </a:r>
            <a:r>
              <a:rPr lang="ru-RU" b="1"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Родилась 15 января 1850 года в Москве в имение </a:t>
            </a:r>
            <a:r>
              <a:rPr lang="ru-RU" dirty="0" err="1">
                <a:latin typeface="Times New Roman" panose="02020603050405020304" pitchFamily="18" charset="0"/>
                <a:ea typeface="Times New Roman" panose="02020603050405020304" pitchFamily="18" charset="0"/>
                <a:cs typeface="Times New Roman" panose="02020603050405020304" pitchFamily="18" charset="0"/>
              </a:rPr>
              <a:t>Палибино</a:t>
            </a:r>
            <a:r>
              <a:rPr lang="ru-RU" dirty="0">
                <a:latin typeface="Times New Roman" panose="02020603050405020304" pitchFamily="18" charset="0"/>
                <a:ea typeface="Times New Roman" panose="02020603050405020304" pitchFamily="18" charset="0"/>
                <a:cs typeface="Times New Roman" panose="02020603050405020304" pitchFamily="18" charset="0"/>
              </a:rPr>
              <a:t> Отец: Василий Васильевич Корвин-Круковский, генерал Мать: Елизавета Федоровна Корвина-Круковская, человек искусства.</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Aft>
                <a:spcPts val="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В течении двух с половиной лет она усвоила всю арифметику, затем был изучен обширный курс алгебры и на шестом году обучения была освоена геометрия Софья хотела поступить в университет, но доступ женщинам во все российские университеты был закрыт. Высшее образование она могла получить только за границей.</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Bef>
                <a:spcPts val="600"/>
              </a:spcBef>
              <a:spcAft>
                <a:spcPts val="600"/>
              </a:spcAft>
            </a:pPr>
            <a:r>
              <a:rPr lang="ru-RU" b="1"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Открытия в математике</a:t>
            </a: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Aft>
                <a:spcPts val="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Она открыла третий классический случай разрешимости задачи о вращении твёрдого тела вокруг неподвижной точки, которую начали Леонард Эйлер и Ж. Л. Лагранж.</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Aft>
                <a:spcPts val="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Она доказала существование аналитического (голоморфного) решения задачи Коши для систем дифференциальных уравнений с частными производными, исследовала задачу Лапласа о равновесии кольца Сатурна, получила второе приближение.</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Aft>
                <a:spcPts val="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Решила задачу о приведении некоторого класса абелевых интегралов третьего ранга к эллиптическим интегралам.</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28570559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23424" y="546411"/>
            <a:ext cx="5720576" cy="984885"/>
          </a:xfrm>
          <a:prstGeom prst="rect">
            <a:avLst/>
          </a:prstGeom>
        </p:spPr>
        <p:txBody>
          <a:bodyPr wrap="square">
            <a:spAutoFit/>
          </a:bodyPr>
          <a:lstStyle/>
          <a:p>
            <a:r>
              <a:rPr lang="ru-RU" sz="4000" b="1" dirty="0">
                <a:solidFill>
                  <a:srgbClr val="7030A0"/>
                </a:solidFill>
              </a:rPr>
              <a:t>Практическая часть</a:t>
            </a:r>
            <a:r>
              <a:rPr lang="ru-RU" dirty="0"/>
              <a:t/>
            </a:r>
            <a:br>
              <a:rPr lang="ru-RU" dirty="0"/>
            </a:br>
            <a:endParaRPr lang="ru-RU" dirty="0"/>
          </a:p>
        </p:txBody>
      </p:sp>
      <p:sp>
        <p:nvSpPr>
          <p:cNvPr id="3" name="Прямоугольник 2"/>
          <p:cNvSpPr/>
          <p:nvPr/>
        </p:nvSpPr>
        <p:spPr>
          <a:xfrm>
            <a:off x="379141" y="2798955"/>
            <a:ext cx="11541513" cy="1766637"/>
          </a:xfrm>
          <a:prstGeom prst="rect">
            <a:avLst/>
          </a:prstGeom>
        </p:spPr>
        <p:txBody>
          <a:bodyPr wrap="square">
            <a:spAutoFit/>
          </a:bodyPr>
          <a:lstStyle/>
          <a:p>
            <a:pPr marL="342900" marR="0" lvl="0" indent="-342900" defTabSz="914400" eaLnBrk="1" fontAlgn="auto" latinLnBrk="0" hangingPunct="1">
              <a:lnSpc>
                <a:spcPct val="100000"/>
              </a:lnSpc>
              <a:spcBef>
                <a:spcPct val="20000"/>
              </a:spcBef>
              <a:spcAft>
                <a:spcPts val="0"/>
              </a:spcAft>
              <a:buClrTx/>
              <a:buSzTx/>
              <a:buFontTx/>
              <a:buNone/>
              <a:tabLst/>
              <a:defRPr/>
            </a:pPr>
            <a:r>
              <a:rPr kumimoji="0" lang="ru-RU" sz="3200" b="0" i="1" u="none" strike="noStrike" kern="0" cap="none" spc="0" normalizeH="0" baseline="0" noProof="0" dirty="0" smtClean="0">
                <a:ln>
                  <a:noFill/>
                </a:ln>
                <a:solidFill>
                  <a:srgbClr val="002060"/>
                </a:solidFill>
                <a:effectLst/>
                <a:uLnTx/>
                <a:uFillTx/>
              </a:rPr>
              <a:t>Социологическое исследование: В</a:t>
            </a:r>
            <a:r>
              <a:rPr kumimoji="0" lang="ru-RU" sz="3200" b="0" i="1" u="none" strike="noStrike" kern="0" cap="none" spc="0" normalizeH="0" noProof="0" dirty="0" smtClean="0">
                <a:ln>
                  <a:noFill/>
                </a:ln>
                <a:solidFill>
                  <a:srgbClr val="002060"/>
                </a:solidFill>
                <a:effectLst/>
                <a:uLnTx/>
                <a:uFillTx/>
              </a:rPr>
              <a:t> тестирование </a:t>
            </a:r>
            <a:r>
              <a:rPr kumimoji="0" lang="ru-RU" sz="3200" b="0" i="1" u="none" strike="noStrike" kern="0" cap="none" spc="0" normalizeH="0" baseline="0" noProof="0" dirty="0" smtClean="0">
                <a:ln>
                  <a:noFill/>
                </a:ln>
                <a:solidFill>
                  <a:srgbClr val="002060"/>
                </a:solidFill>
                <a:effectLst/>
                <a:uLnTx/>
                <a:uFillTx/>
              </a:rPr>
              <a:t>приняли</a:t>
            </a:r>
          </a:p>
          <a:p>
            <a:pPr marL="342900" marR="0" lvl="0" indent="-342900" defTabSz="914400" eaLnBrk="1" fontAlgn="auto" latinLnBrk="0" hangingPunct="1">
              <a:lnSpc>
                <a:spcPct val="100000"/>
              </a:lnSpc>
              <a:spcBef>
                <a:spcPct val="20000"/>
              </a:spcBef>
              <a:spcAft>
                <a:spcPts val="0"/>
              </a:spcAft>
              <a:buClrTx/>
              <a:buSzTx/>
              <a:buFontTx/>
              <a:buNone/>
              <a:tabLst/>
              <a:defRPr/>
            </a:pPr>
            <a:r>
              <a:rPr kumimoji="0" lang="ru-RU" sz="3200" b="0" i="1" u="none" strike="noStrike" kern="0" cap="none" spc="0" normalizeH="0" baseline="0" noProof="0" dirty="0" smtClean="0">
                <a:ln>
                  <a:noFill/>
                </a:ln>
                <a:solidFill>
                  <a:srgbClr val="002060"/>
                </a:solidFill>
                <a:effectLst/>
                <a:uLnTx/>
                <a:uFillTx/>
              </a:rPr>
              <a:t>участие мои одноклассники. Для проведения тестирования я</a:t>
            </a:r>
          </a:p>
          <a:p>
            <a:pPr marL="342900" marR="0" lvl="0" indent="-342900" defTabSz="914400" eaLnBrk="1" fontAlgn="auto" latinLnBrk="0" hangingPunct="1">
              <a:lnSpc>
                <a:spcPct val="100000"/>
              </a:lnSpc>
              <a:spcBef>
                <a:spcPct val="20000"/>
              </a:spcBef>
              <a:spcAft>
                <a:spcPts val="0"/>
              </a:spcAft>
              <a:buClrTx/>
              <a:buSzTx/>
              <a:buFontTx/>
              <a:buNone/>
              <a:tabLst/>
              <a:defRPr/>
            </a:pPr>
            <a:r>
              <a:rPr kumimoji="0" lang="ru-RU" sz="3200" b="0" i="1" u="none" strike="noStrike" kern="0" cap="none" spc="0" normalizeH="0" baseline="0" noProof="0" dirty="0" smtClean="0">
                <a:ln>
                  <a:noFill/>
                </a:ln>
                <a:solidFill>
                  <a:srgbClr val="002060"/>
                </a:solidFill>
                <a:effectLst/>
                <a:uLnTx/>
                <a:uFillTx/>
              </a:rPr>
              <a:t>подготовил 16 вопросов:</a:t>
            </a:r>
            <a:endParaRPr kumimoji="0" lang="ru-RU" sz="1800"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xmlns="" val="39020514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 y="1"/>
            <a:ext cx="5742877" cy="6466899"/>
          </a:xfrm>
          <a:prstGeom prst="rect">
            <a:avLst/>
          </a:prstGeom>
        </p:spPr>
        <p:txBody>
          <a:bodyPr wrap="square">
            <a:spAutoFit/>
          </a:bodyPr>
          <a:lstStyle/>
          <a:p>
            <a:pPr>
              <a:lnSpc>
                <a:spcPct val="115000"/>
              </a:lnSpc>
              <a:spcAft>
                <a:spcPts val="1000"/>
              </a:spcAft>
            </a:pPr>
            <a:r>
              <a:rPr lang="ru-RU" b="1" u="sng" dirty="0">
                <a:latin typeface="Times New Roman" panose="02020603050405020304" pitchFamily="18" charset="0"/>
                <a:ea typeface="Calibri" panose="020F0502020204030204" pitchFamily="34" charset="0"/>
                <a:cs typeface="Times New Roman" panose="02020603050405020304" pitchFamily="18" charset="0"/>
              </a:rPr>
              <a:t>Вопрос 1.</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 Кто впервые открыл математическую теорию музыки?</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Евклид</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Леонард Эйлер</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Архимед</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Пифагор</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b="1" u="sng" dirty="0" smtClean="0">
                <a:latin typeface="Times New Roman" panose="02020603050405020304" pitchFamily="18" charset="0"/>
                <a:ea typeface="Calibri" panose="020F0502020204030204" pitchFamily="34" charset="0"/>
                <a:cs typeface="Times New Roman" panose="02020603050405020304" pitchFamily="18" charset="0"/>
              </a:rPr>
              <a:t>Вопрос 2.</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В 1957 году в СССР была выпущена почтовая марка, на которой был изображен известный математик. Кто это?</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И. Бернулли</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Л. Эйлер</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О. Коши</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М. Ломоносов</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Прямоугольник 2"/>
          <p:cNvSpPr/>
          <p:nvPr/>
        </p:nvSpPr>
        <p:spPr>
          <a:xfrm>
            <a:off x="5865542" y="1"/>
            <a:ext cx="6326458" cy="6075189"/>
          </a:xfrm>
          <a:prstGeom prst="rect">
            <a:avLst/>
          </a:prstGeom>
        </p:spPr>
        <p:txBody>
          <a:bodyPr wrap="square">
            <a:spAutoFit/>
          </a:bodyPr>
          <a:lstStyle/>
          <a:p>
            <a:pPr>
              <a:lnSpc>
                <a:spcPct val="115000"/>
              </a:lnSpc>
              <a:spcAft>
                <a:spcPts val="1000"/>
              </a:spcAft>
            </a:pPr>
            <a:r>
              <a:rPr lang="ru-RU" sz="1400" b="1" u="sng" dirty="0">
                <a:latin typeface="Times New Roman" panose="02020603050405020304" pitchFamily="18" charset="0"/>
                <a:ea typeface="Calibri" panose="020F0502020204030204" pitchFamily="34" charset="0"/>
                <a:cs typeface="Times New Roman" panose="02020603050405020304" pitchFamily="18" charset="0"/>
              </a:rPr>
              <a:t>Вопрос 3.</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1400" dirty="0">
                <a:latin typeface="Times New Roman" panose="02020603050405020304" pitchFamily="18" charset="0"/>
                <a:ea typeface="Calibri" panose="020F0502020204030204" pitchFamily="34" charset="0"/>
                <a:cs typeface="Times New Roman" panose="02020603050405020304" pitchFamily="18" charset="0"/>
              </a:rPr>
              <a:t>Этот ученый сформулировал свой известный афоризм «</a:t>
            </a:r>
            <a:r>
              <a:rPr lang="ru-RU" sz="1400" dirty="0" err="1">
                <a:latin typeface="Times New Roman" panose="02020603050405020304" pitchFamily="18" charset="0"/>
                <a:ea typeface="Calibri" panose="020F0502020204030204" pitchFamily="34" charset="0"/>
                <a:cs typeface="Times New Roman" panose="02020603050405020304" pitchFamily="18" charset="0"/>
              </a:rPr>
              <a:t>Всесущее</a:t>
            </a:r>
            <a:r>
              <a:rPr lang="ru-RU" sz="1400" dirty="0">
                <a:latin typeface="Times New Roman" panose="02020603050405020304" pitchFamily="18" charset="0"/>
                <a:ea typeface="Calibri" panose="020F0502020204030204" pitchFamily="34" charset="0"/>
                <a:cs typeface="Times New Roman" panose="02020603050405020304" pitchFamily="18" charset="0"/>
              </a:rPr>
              <a:t> есть Число» после того, как сделал для себя главное открытие – всюду, от гармонии в музыке до планетных орбит, скрыты числа. Кто написал строки «Числа правят миром»?</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1400" dirty="0">
                <a:latin typeface="Times New Roman" panose="02020603050405020304" pitchFamily="18" charset="0"/>
                <a:ea typeface="Calibri" panose="020F0502020204030204" pitchFamily="34" charset="0"/>
                <a:cs typeface="Times New Roman" panose="02020603050405020304" pitchFamily="18" charset="0"/>
              </a:rPr>
              <a:t>Архимед</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1400" dirty="0">
                <a:latin typeface="Times New Roman" panose="02020603050405020304" pitchFamily="18" charset="0"/>
                <a:ea typeface="Calibri" panose="020F0502020204030204" pitchFamily="34" charset="0"/>
                <a:cs typeface="Times New Roman" panose="02020603050405020304" pitchFamily="18" charset="0"/>
              </a:rPr>
              <a:t>Г. Галилей</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1400" dirty="0">
                <a:latin typeface="Times New Roman" panose="02020603050405020304" pitchFamily="18" charset="0"/>
                <a:ea typeface="Calibri" panose="020F0502020204030204" pitchFamily="34" charset="0"/>
                <a:cs typeface="Times New Roman" panose="02020603050405020304" pitchFamily="18" charset="0"/>
              </a:rPr>
              <a:t>И. Ньютон</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1400" dirty="0">
                <a:latin typeface="Times New Roman" panose="02020603050405020304" pitchFamily="18" charset="0"/>
                <a:ea typeface="Calibri" panose="020F0502020204030204" pitchFamily="34" charset="0"/>
                <a:cs typeface="Times New Roman" panose="02020603050405020304" pitchFamily="18" charset="0"/>
              </a:rPr>
              <a:t>Пифагор</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1400" b="1" dirty="0">
                <a:latin typeface="Times New Roman" panose="02020603050405020304" pitchFamily="18" charset="0"/>
                <a:ea typeface="Calibri" panose="020F0502020204030204" pitchFamily="34" charset="0"/>
                <a:cs typeface="Times New Roman" panose="02020603050405020304" pitchFamily="18" charset="0"/>
              </a:rPr>
              <a:t>Ответ:</a:t>
            </a:r>
            <a:r>
              <a:rPr lang="ru-RU" sz="1400" dirty="0">
                <a:latin typeface="Calibri" panose="020F0502020204030204" pitchFamily="34" charset="0"/>
                <a:ea typeface="Calibri" panose="020F0502020204030204" pitchFamily="34" charset="0"/>
                <a:cs typeface="Times New Roman" panose="02020603050405020304" pitchFamily="18" charset="0"/>
              </a:rPr>
              <a:t> Пифагор.</a:t>
            </a:r>
          </a:p>
          <a:p>
            <a:pPr>
              <a:lnSpc>
                <a:spcPct val="115000"/>
              </a:lnSpc>
              <a:spcAft>
                <a:spcPts val="1000"/>
              </a:spcAft>
            </a:pPr>
            <a:r>
              <a:rPr lang="ru-RU" sz="1400" b="1" u="sng" dirty="0">
                <a:latin typeface="Times New Roman" panose="02020603050405020304" pitchFamily="18" charset="0"/>
                <a:ea typeface="Calibri" panose="020F0502020204030204" pitchFamily="34" charset="0"/>
                <a:cs typeface="Times New Roman" panose="02020603050405020304" pitchFamily="18" charset="0"/>
              </a:rPr>
              <a:t>Вопрос 4.</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1400" dirty="0">
                <a:latin typeface="Times New Roman" panose="02020603050405020304" pitchFamily="18" charset="0"/>
                <a:ea typeface="Calibri" panose="020F0502020204030204" pitchFamily="34" charset="0"/>
                <a:cs typeface="Times New Roman" panose="02020603050405020304" pitchFamily="18" charset="0"/>
              </a:rPr>
              <a:t>В XIX веке российские университеты не принимали женщин ученых, а чтобы эмигрировать, девушка должна была иметь согласие отца или мужа. Чтобы получить возможность заниматься наукой, этой женщине пришлось заключить фиктивный брак и уехать из своей страны. Кто это?</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1400" dirty="0">
                <a:latin typeface="Times New Roman" panose="02020603050405020304" pitchFamily="18" charset="0"/>
                <a:ea typeface="Calibri" panose="020F0502020204030204" pitchFamily="34" charset="0"/>
                <a:cs typeface="Times New Roman" panose="02020603050405020304" pitchFamily="18" charset="0"/>
              </a:rPr>
              <a:t>С. Ковалевская</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1400" dirty="0">
                <a:latin typeface="Times New Roman" panose="02020603050405020304" pitchFamily="18" charset="0"/>
                <a:ea typeface="Calibri" panose="020F0502020204030204" pitchFamily="34" charset="0"/>
                <a:cs typeface="Times New Roman" panose="02020603050405020304" pitchFamily="18" charset="0"/>
              </a:rPr>
              <a:t>Н. Бари</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1400" dirty="0">
                <a:latin typeface="Times New Roman" panose="02020603050405020304" pitchFamily="18" charset="0"/>
                <a:ea typeface="Calibri" panose="020F0502020204030204" pitchFamily="34" charset="0"/>
                <a:cs typeface="Times New Roman" panose="02020603050405020304" pitchFamily="18" charset="0"/>
              </a:rPr>
              <a:t>Н. </a:t>
            </a:r>
            <a:r>
              <a:rPr lang="ru-RU" sz="1400" dirty="0" err="1">
                <a:latin typeface="Times New Roman" panose="02020603050405020304" pitchFamily="18" charset="0"/>
                <a:ea typeface="Calibri" panose="020F0502020204030204" pitchFamily="34" charset="0"/>
                <a:cs typeface="Times New Roman" panose="02020603050405020304" pitchFamily="18" charset="0"/>
              </a:rPr>
              <a:t>Гернет</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1400" dirty="0">
                <a:latin typeface="Times New Roman" panose="02020603050405020304" pitchFamily="18" charset="0"/>
                <a:ea typeface="Calibri" panose="020F0502020204030204" pitchFamily="34" charset="0"/>
                <a:cs typeface="Times New Roman" panose="02020603050405020304" pitchFamily="18" charset="0"/>
              </a:rPr>
              <a:t>О. </a:t>
            </a:r>
            <a:r>
              <a:rPr lang="ru-RU" sz="1400" dirty="0" err="1">
                <a:latin typeface="Times New Roman" panose="02020603050405020304" pitchFamily="18" charset="0"/>
                <a:ea typeface="Calibri" panose="020F0502020204030204" pitchFamily="34" charset="0"/>
                <a:cs typeface="Times New Roman" panose="02020603050405020304" pitchFamily="18" charset="0"/>
              </a:rPr>
              <a:t>Ладыженская</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40597175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223024"/>
            <a:ext cx="6356195" cy="6661824"/>
          </a:xfrm>
          <a:prstGeom prst="rect">
            <a:avLst/>
          </a:prstGeom>
        </p:spPr>
        <p:txBody>
          <a:bodyPr wrap="square">
            <a:spAutoFit/>
          </a:bodyPr>
          <a:lstStyle/>
          <a:p>
            <a:pPr>
              <a:lnSpc>
                <a:spcPct val="115000"/>
              </a:lnSpc>
              <a:spcAft>
                <a:spcPts val="1000"/>
              </a:spcAft>
            </a:pPr>
            <a:r>
              <a:rPr lang="ru-RU" b="1" u="sng" dirty="0">
                <a:latin typeface="Times New Roman" panose="02020603050405020304" pitchFamily="18" charset="0"/>
                <a:ea typeface="Calibri" panose="020F0502020204030204" pitchFamily="34" charset="0"/>
                <a:cs typeface="Times New Roman" panose="02020603050405020304" pitchFamily="18" charset="0"/>
              </a:rPr>
              <a:t>Вопрос 5.</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Какой математик первым ввел известные определения тригонометрических функций, стал рассматривать функции произвольного угла и получил формулы приведения?</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С. Ковалевская</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Л. Эйлер</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О. Коши</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Фалес</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b="1" dirty="0">
                <a:latin typeface="Times New Roman" panose="02020603050405020304" pitchFamily="18" charset="0"/>
                <a:ea typeface="Calibri" panose="020F0502020204030204" pitchFamily="34" charset="0"/>
                <a:cs typeface="Times New Roman" panose="02020603050405020304" pitchFamily="18" charset="0"/>
              </a:rPr>
              <a:t>Ответ:</a:t>
            </a:r>
            <a:r>
              <a:rPr lang="ru-RU" sz="1600" dirty="0">
                <a:latin typeface="Calibri" panose="020F0502020204030204" pitchFamily="34" charset="0"/>
                <a:ea typeface="Calibri" panose="020F0502020204030204" pitchFamily="34" charset="0"/>
                <a:cs typeface="Times New Roman" panose="02020603050405020304" pitchFamily="18" charset="0"/>
              </a:rPr>
              <a:t> Л. Эйлер</a:t>
            </a:r>
          </a:p>
          <a:p>
            <a:pPr>
              <a:lnSpc>
                <a:spcPct val="115000"/>
              </a:lnSpc>
              <a:spcAft>
                <a:spcPts val="1000"/>
              </a:spcAft>
            </a:pPr>
            <a:r>
              <a:rPr lang="ru-RU" b="1" u="sng" dirty="0">
                <a:latin typeface="Times New Roman" panose="02020603050405020304" pitchFamily="18" charset="0"/>
                <a:ea typeface="Calibri" panose="020F0502020204030204" pitchFamily="34" charset="0"/>
                <a:cs typeface="Times New Roman" panose="02020603050405020304" pitchFamily="18" charset="0"/>
              </a:rPr>
              <a:t>Вопрос 6.</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Крупнейший математик 18 столетия. Родился в Швейцарии, долгие годы жил и работал в России,</a:t>
            </a:r>
            <a:r>
              <a:rPr lang="ru-RU" sz="1600" dirty="0">
                <a:latin typeface="Calibri" panose="020F0502020204030204" pitchFamily="34" charset="0"/>
                <a:ea typeface="Calibri" panose="020F0502020204030204" pitchFamily="34" charset="0"/>
                <a:cs typeface="Times New Roman" panose="02020603050405020304" pitchFamily="18" charset="0"/>
              </a:rPr>
              <a:t> </a:t>
            </a:r>
            <a:r>
              <a:rPr lang="ru-RU" dirty="0">
                <a:latin typeface="Times New Roman" panose="02020603050405020304" pitchFamily="18" charset="0"/>
                <a:ea typeface="Calibri" panose="020F0502020204030204" pitchFamily="34" charset="0"/>
                <a:cs typeface="Times New Roman" panose="02020603050405020304" pitchFamily="18" charset="0"/>
              </a:rPr>
              <a:t> член Петербургской Академии наук.</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Symbol" panose="05050102010706020507" pitchFamily="18" charset="2"/>
              <a:buChar char=""/>
            </a:pPr>
            <a:r>
              <a:rPr lang="ru-RU" dirty="0">
                <a:latin typeface="Times New Roman" panose="02020603050405020304" pitchFamily="18" charset="0"/>
                <a:ea typeface="Calibri" panose="020F0502020204030204" pitchFamily="34" charset="0"/>
                <a:cs typeface="Times New Roman" panose="02020603050405020304" pitchFamily="18" charset="0"/>
              </a:rPr>
              <a:t>Лагранж</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Symbol" panose="05050102010706020507" pitchFamily="18" charset="2"/>
              <a:buChar char=""/>
            </a:pPr>
            <a:r>
              <a:rPr lang="ru-RU" dirty="0">
                <a:latin typeface="Times New Roman" panose="02020603050405020304" pitchFamily="18" charset="0"/>
                <a:ea typeface="Calibri" panose="020F0502020204030204" pitchFamily="34" charset="0"/>
                <a:cs typeface="Times New Roman" panose="02020603050405020304" pitchFamily="18" charset="0"/>
              </a:rPr>
              <a:t>Карл Гаусс</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Symbol" panose="05050102010706020507" pitchFamily="18" charset="2"/>
              <a:buChar char=""/>
            </a:pPr>
            <a:r>
              <a:rPr lang="ru-RU" dirty="0">
                <a:latin typeface="Times New Roman" panose="02020603050405020304" pitchFamily="18" charset="0"/>
                <a:ea typeface="Calibri" panose="020F0502020204030204" pitchFamily="34" charset="0"/>
                <a:cs typeface="Times New Roman" panose="02020603050405020304" pitchFamily="18" charset="0"/>
              </a:rPr>
              <a:t>Леонард Эйлер</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ru-RU" dirty="0">
                <a:latin typeface="Times New Roman" panose="02020603050405020304" pitchFamily="18" charset="0"/>
                <a:ea typeface="Calibri" panose="020F0502020204030204" pitchFamily="34" charset="0"/>
                <a:cs typeface="Times New Roman" panose="02020603050405020304" pitchFamily="18" charset="0"/>
              </a:rPr>
              <a:t>Лейбниц</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Прямоугольник 2"/>
          <p:cNvSpPr/>
          <p:nvPr/>
        </p:nvSpPr>
        <p:spPr>
          <a:xfrm>
            <a:off x="6356193" y="379141"/>
            <a:ext cx="5653669" cy="2897203"/>
          </a:xfrm>
          <a:prstGeom prst="rect">
            <a:avLst/>
          </a:prstGeom>
        </p:spPr>
        <p:txBody>
          <a:bodyPr wrap="square">
            <a:spAutoFit/>
          </a:bodyPr>
          <a:lstStyle/>
          <a:p>
            <a:pPr algn="just">
              <a:lnSpc>
                <a:spcPct val="115000"/>
              </a:lnSpc>
              <a:spcAft>
                <a:spcPts val="1000"/>
              </a:spcAft>
            </a:pPr>
            <a:r>
              <a:rPr lang="ru-RU" b="1" u="sng" dirty="0">
                <a:solidFill>
                  <a:srgbClr val="333333"/>
                </a:solidFill>
                <a:latin typeface="Times New Roman" panose="02020603050405020304" pitchFamily="18" charset="0"/>
                <a:ea typeface="Calibri" panose="020F0502020204030204" pitchFamily="34" charset="0"/>
                <a:cs typeface="Times New Roman" panose="02020603050405020304" pitchFamily="18" charset="0"/>
              </a:rPr>
              <a:t>Вопрос 7.</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solidFill>
                  <a:srgbClr val="333333"/>
                </a:solidFill>
                <a:latin typeface="Times New Roman" panose="02020603050405020304" pitchFamily="18" charset="0"/>
                <a:ea typeface="Calibri" panose="020F0502020204030204" pitchFamily="34" charset="0"/>
                <a:cs typeface="Times New Roman" panose="02020603050405020304" pitchFamily="18" charset="0"/>
              </a:rPr>
              <a:t>Известно, что С.В. Ковалевская была замечательным писателем – беллетристом. Это одно из  написанных ею  произведений.</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Symbol" panose="05050102010706020507" pitchFamily="18" charset="2"/>
              <a:buChar char=""/>
            </a:pPr>
            <a:r>
              <a:rPr lang="ru-RU" dirty="0">
                <a:latin typeface="Times New Roman" panose="02020603050405020304" pitchFamily="18" charset="0"/>
                <a:ea typeface="Calibri" panose="020F0502020204030204" pitchFamily="34" charset="0"/>
                <a:cs typeface="Times New Roman" panose="02020603050405020304" pitchFamily="18" charset="0"/>
              </a:rPr>
              <a:t>Детские воспоминания</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Symbol" panose="05050102010706020507" pitchFamily="18" charset="2"/>
              <a:buChar char=""/>
            </a:pPr>
            <a:r>
              <a:rPr lang="ru-RU" dirty="0">
                <a:latin typeface="Times New Roman" panose="02020603050405020304" pitchFamily="18" charset="0"/>
                <a:ea typeface="Calibri" panose="020F0502020204030204" pitchFamily="34" charset="0"/>
                <a:cs typeface="Times New Roman" panose="02020603050405020304" pitchFamily="18" charset="0"/>
              </a:rPr>
              <a:t>Мои детские годы</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Symbol" panose="05050102010706020507" pitchFamily="18" charset="2"/>
              <a:buChar char=""/>
            </a:pPr>
            <a:r>
              <a:rPr lang="ru-RU" dirty="0">
                <a:latin typeface="Times New Roman" panose="02020603050405020304" pitchFamily="18" charset="0"/>
                <a:ea typeface="Calibri" panose="020F0502020204030204" pitchFamily="34" charset="0"/>
                <a:cs typeface="Times New Roman" panose="02020603050405020304" pitchFamily="18" charset="0"/>
              </a:rPr>
              <a:t>Нигилистка</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ru-RU" dirty="0">
                <a:latin typeface="Times New Roman" panose="02020603050405020304" pitchFamily="18" charset="0"/>
                <a:ea typeface="Calibri" panose="020F0502020204030204" pitchFamily="34" charset="0"/>
                <a:cs typeface="Times New Roman" panose="02020603050405020304" pitchFamily="18" charset="0"/>
              </a:rPr>
              <a:t>Моя юность</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Прямоугольник 3"/>
          <p:cNvSpPr/>
          <p:nvPr/>
        </p:nvSpPr>
        <p:spPr>
          <a:xfrm>
            <a:off x="6356193" y="3432461"/>
            <a:ext cx="5653669" cy="2963375"/>
          </a:xfrm>
          <a:prstGeom prst="rect">
            <a:avLst/>
          </a:prstGeom>
        </p:spPr>
        <p:txBody>
          <a:bodyPr wrap="square">
            <a:spAutoFit/>
          </a:bodyPr>
          <a:lstStyle/>
          <a:p>
            <a:pPr>
              <a:lnSpc>
                <a:spcPct val="115000"/>
              </a:lnSpc>
              <a:spcAft>
                <a:spcPts val="1000"/>
              </a:spcAft>
            </a:pPr>
            <a:r>
              <a:rPr lang="ru-RU" b="1" u="sng" dirty="0">
                <a:latin typeface="Times New Roman" panose="02020603050405020304" pitchFamily="18" charset="0"/>
                <a:ea typeface="Calibri" panose="020F0502020204030204" pitchFamily="34" charset="0"/>
                <a:cs typeface="Times New Roman" panose="02020603050405020304" pitchFamily="18" charset="0"/>
              </a:rPr>
              <a:t>Вопрос 8.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Кому принадлежат слова: «В геометрии нет царских путей!»?</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Эвклид</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Пифагор</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Эйлер</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Фалес</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2777541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6">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Прямоугольник 1"/>
          <p:cNvSpPr/>
          <p:nvPr/>
        </p:nvSpPr>
        <p:spPr>
          <a:xfrm>
            <a:off x="3730753" y="265176"/>
            <a:ext cx="5359594" cy="646331"/>
          </a:xfrm>
          <a:prstGeom prst="rect">
            <a:avLst/>
          </a:prstGeom>
        </p:spPr>
        <p:txBody>
          <a:bodyPr wrap="square">
            <a:spAutoFit/>
          </a:bodyPr>
          <a:lstStyle/>
          <a:p>
            <a:r>
              <a:rPr lang="ru-RU" sz="3600" dirty="0" smtClean="0"/>
              <a:t>Актуальность темы.</a:t>
            </a:r>
            <a:endParaRPr lang="ru-RU" sz="3600" dirty="0"/>
          </a:p>
        </p:txBody>
      </p:sp>
      <p:sp>
        <p:nvSpPr>
          <p:cNvPr id="3" name="Прямоугольник 2"/>
          <p:cNvSpPr/>
          <p:nvPr/>
        </p:nvSpPr>
        <p:spPr>
          <a:xfrm>
            <a:off x="310896" y="1481328"/>
            <a:ext cx="11612880" cy="4541821"/>
          </a:xfrm>
          <a:prstGeom prst="rect">
            <a:avLst/>
          </a:prstGeom>
        </p:spPr>
        <p:txBody>
          <a:bodyPr wrap="square">
            <a:spAutoFit/>
          </a:bodyPr>
          <a:lstStyle/>
          <a:p>
            <a:pPr marL="228600">
              <a:lnSpc>
                <a:spcPct val="107000"/>
              </a:lnSpc>
              <a:spcAft>
                <a:spcPts val="800"/>
              </a:spcAft>
            </a:pPr>
            <a:r>
              <a:rPr lang="ru-RU" sz="2400" dirty="0">
                <a:solidFill>
                  <a:srgbClr val="282828"/>
                </a:solidFill>
                <a:latin typeface="Arial" panose="020B0604020202020204" pitchFamily="34" charset="0"/>
                <a:ea typeface="Calibri" panose="020F0502020204030204" pitchFamily="34" charset="0"/>
                <a:cs typeface="Times New Roman" panose="02020603050405020304" pitchFamily="18" charset="0"/>
              </a:rPr>
              <a:t>Кто-то уже давно назвал математику основой всех наук. С этим трудно поспорить, ведь без математических знаний невозможно описать ни движение планет, ни полёт бабочки. </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nSpc>
                <a:spcPct val="107000"/>
              </a:lnSpc>
              <a:spcAft>
                <a:spcPts val="800"/>
              </a:spcAft>
            </a:pPr>
            <a:r>
              <a:rPr lang="ru-RU" sz="2400" dirty="0">
                <a:solidFill>
                  <a:srgbClr val="282828"/>
                </a:solidFill>
                <a:latin typeface="Arial" panose="020B0604020202020204" pitchFamily="34" charset="0"/>
                <a:ea typeface="Calibri" panose="020F0502020204030204" pitchFamily="34" charset="0"/>
                <a:cs typeface="Times New Roman" panose="02020603050405020304" pitchFamily="18" charset="0"/>
              </a:rPr>
              <a:t>За многие тысячелетия огромное количество учёных занимались развитием математических знаний. Кто-то из них снискал себе мировую славу, кто-то оказался не столь известен широкой публике, но тем не менее, сделал в математике что-то весьма важное. Список известных математиков состоит из многих десятков, если не сотен, фамилий. Мы упомянем лишь некоторых: тех, кто волею судьбы или благодаря своей гениальности оказался «на исторической сцене». И начнём с нескольких имён тех людей, кто жил и творил в глубокой древности, но заложил, таким образом, основы этой науки.</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147018691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2663" y="0"/>
            <a:ext cx="5731727" cy="3215752"/>
          </a:xfrm>
          <a:prstGeom prst="rect">
            <a:avLst/>
          </a:prstGeom>
        </p:spPr>
        <p:txBody>
          <a:bodyPr wrap="square">
            <a:spAutoFit/>
          </a:bodyPr>
          <a:lstStyle/>
          <a:p>
            <a:pPr>
              <a:lnSpc>
                <a:spcPct val="115000"/>
              </a:lnSpc>
              <a:spcAft>
                <a:spcPts val="1000"/>
              </a:spcAft>
            </a:pPr>
            <a:r>
              <a:rPr lang="ru-RU" b="1" u="sng" dirty="0">
                <a:latin typeface="Times New Roman" panose="02020603050405020304" pitchFamily="18" charset="0"/>
                <a:ea typeface="Calibri" panose="020F0502020204030204" pitchFamily="34" charset="0"/>
                <a:cs typeface="Times New Roman" panose="02020603050405020304" pitchFamily="18" charset="0"/>
              </a:rPr>
              <a:t>Вопрос 9.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Труды этого великого математика долгое время были почти единственным руководством по одному из разделов математики. Его труд </a:t>
            </a:r>
            <a:r>
              <a:rPr lang="ru-RU" dirty="0">
                <a:solidFill>
                  <a:srgbClr val="333333"/>
                </a:solidFill>
                <a:latin typeface="Times New Roman" panose="02020603050405020304" pitchFamily="18" charset="0"/>
                <a:ea typeface="Calibri" panose="020F0502020204030204" pitchFamily="34" charset="0"/>
                <a:cs typeface="Times New Roman" panose="02020603050405020304" pitchFamily="18" charset="0"/>
              </a:rPr>
              <a:t>состоят из тринадцати книг, построенных по единой логической схеме.</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Symbol" panose="05050102010706020507" pitchFamily="18" charset="2"/>
              <a:buChar char=""/>
            </a:pPr>
            <a:r>
              <a:rPr lang="ru-RU" dirty="0">
                <a:latin typeface="Times New Roman" panose="02020603050405020304" pitchFamily="18" charset="0"/>
                <a:ea typeface="Calibri" panose="020F0502020204030204" pitchFamily="34" charset="0"/>
                <a:cs typeface="Times New Roman" panose="02020603050405020304" pitchFamily="18" charset="0"/>
              </a:rPr>
              <a:t>Пифагор</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Symbol" panose="05050102010706020507" pitchFamily="18" charset="2"/>
              <a:buChar char=""/>
            </a:pPr>
            <a:r>
              <a:rPr lang="ru-RU" dirty="0">
                <a:latin typeface="Times New Roman" panose="02020603050405020304" pitchFamily="18" charset="0"/>
                <a:ea typeface="Calibri" panose="020F0502020204030204" pitchFamily="34" charset="0"/>
                <a:cs typeface="Times New Roman" panose="02020603050405020304" pitchFamily="18" charset="0"/>
              </a:rPr>
              <a:t>Фалес Милетский</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Symbol" panose="05050102010706020507" pitchFamily="18" charset="2"/>
              <a:buChar char=""/>
            </a:pPr>
            <a:r>
              <a:rPr lang="ru-RU" dirty="0">
                <a:latin typeface="Times New Roman" panose="02020603050405020304" pitchFamily="18" charset="0"/>
                <a:ea typeface="Calibri" panose="020F0502020204030204" pitchFamily="34" charset="0"/>
                <a:cs typeface="Times New Roman" panose="02020603050405020304" pitchFamily="18" charset="0"/>
              </a:rPr>
              <a:t>Архимед</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ru-RU" dirty="0">
                <a:latin typeface="Times New Roman" panose="02020603050405020304" pitchFamily="18" charset="0"/>
                <a:ea typeface="Calibri" panose="020F0502020204030204" pitchFamily="34" charset="0"/>
                <a:cs typeface="Times New Roman" panose="02020603050405020304" pitchFamily="18" charset="0"/>
              </a:rPr>
              <a:t>Евклид</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Прямоугольник 2"/>
          <p:cNvSpPr/>
          <p:nvPr/>
        </p:nvSpPr>
        <p:spPr>
          <a:xfrm>
            <a:off x="122663" y="3512634"/>
            <a:ext cx="5564459" cy="2963375"/>
          </a:xfrm>
          <a:prstGeom prst="rect">
            <a:avLst/>
          </a:prstGeom>
        </p:spPr>
        <p:txBody>
          <a:bodyPr wrap="square">
            <a:spAutoFit/>
          </a:bodyPr>
          <a:lstStyle/>
          <a:p>
            <a:pPr>
              <a:lnSpc>
                <a:spcPct val="115000"/>
              </a:lnSpc>
              <a:spcAft>
                <a:spcPts val="1000"/>
              </a:spcAft>
            </a:pPr>
            <a:r>
              <a:rPr lang="ru-RU" b="1" u="sng" dirty="0">
                <a:latin typeface="Times New Roman" panose="02020603050405020304" pitchFamily="18" charset="0"/>
                <a:ea typeface="Calibri" panose="020F0502020204030204" pitchFamily="34" charset="0"/>
                <a:cs typeface="Times New Roman" panose="02020603050405020304" pitchFamily="18" charset="0"/>
              </a:rPr>
              <a:t>Вопрос 10.</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ru-RU" dirty="0">
                <a:solidFill>
                  <a:srgbClr val="333333"/>
                </a:solidFill>
                <a:latin typeface="Times New Roman" panose="02020603050405020304" pitchFamily="18" charset="0"/>
                <a:ea typeface="Calibri" panose="020F0502020204030204" pitchFamily="34" charset="0"/>
                <a:cs typeface="Times New Roman" panose="02020603050405020304" pitchFamily="18" charset="0"/>
              </a:rPr>
              <a:t>Кто из великих математиков впервые разделил числа на четные и нечетные, простые и составные:</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ru-RU" dirty="0">
                <a:solidFill>
                  <a:srgbClr val="333333"/>
                </a:solidFill>
                <a:latin typeface="Times New Roman" panose="02020603050405020304" pitchFamily="18" charset="0"/>
                <a:ea typeface="Calibri" panose="020F0502020204030204" pitchFamily="34" charset="0"/>
                <a:cs typeface="Times New Roman" panose="02020603050405020304" pitchFamily="18" charset="0"/>
              </a:rPr>
              <a:t>Архимед</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ru-RU" dirty="0">
                <a:solidFill>
                  <a:srgbClr val="333333"/>
                </a:solidFill>
                <a:latin typeface="Times New Roman" panose="02020603050405020304" pitchFamily="18" charset="0"/>
                <a:ea typeface="Calibri" panose="020F0502020204030204" pitchFamily="34" charset="0"/>
                <a:cs typeface="Times New Roman" panose="02020603050405020304" pitchFamily="18" charset="0"/>
              </a:rPr>
              <a:t>Евклид</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ru-RU" dirty="0">
                <a:solidFill>
                  <a:srgbClr val="333333"/>
                </a:solidFill>
                <a:latin typeface="Times New Roman" panose="02020603050405020304" pitchFamily="18" charset="0"/>
                <a:ea typeface="Calibri" panose="020F0502020204030204" pitchFamily="34" charset="0"/>
                <a:cs typeface="Times New Roman" panose="02020603050405020304" pitchFamily="18" charset="0"/>
              </a:rPr>
              <a:t>Пифагор</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ru-RU" dirty="0">
                <a:solidFill>
                  <a:srgbClr val="333333"/>
                </a:solidFill>
                <a:latin typeface="Times New Roman" panose="02020603050405020304" pitchFamily="18" charset="0"/>
                <a:ea typeface="Calibri" panose="020F0502020204030204" pitchFamily="34" charset="0"/>
                <a:cs typeface="Times New Roman" panose="02020603050405020304" pitchFamily="18" charset="0"/>
              </a:rPr>
              <a:t>Фалес</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Прямоугольник 3"/>
          <p:cNvSpPr/>
          <p:nvPr/>
        </p:nvSpPr>
        <p:spPr>
          <a:xfrm>
            <a:off x="5854390" y="1"/>
            <a:ext cx="6337610" cy="2578655"/>
          </a:xfrm>
          <a:prstGeom prst="rect">
            <a:avLst/>
          </a:prstGeom>
        </p:spPr>
        <p:txBody>
          <a:bodyPr wrap="square">
            <a:spAutoFit/>
          </a:bodyPr>
          <a:lstStyle/>
          <a:p>
            <a:pPr>
              <a:lnSpc>
                <a:spcPct val="115000"/>
              </a:lnSpc>
              <a:spcAft>
                <a:spcPts val="1000"/>
              </a:spcAft>
            </a:pPr>
            <a:r>
              <a:rPr lang="ru-RU" b="1" u="sng" dirty="0">
                <a:latin typeface="Times New Roman" panose="02020603050405020304" pitchFamily="18" charset="0"/>
                <a:ea typeface="Calibri" panose="020F0502020204030204" pitchFamily="34" charset="0"/>
                <a:cs typeface="Times New Roman" panose="02020603050405020304" pitchFamily="18" charset="0"/>
              </a:rPr>
              <a:t>Вопрос 11.</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dirty="0">
                <a:latin typeface="Times New Roman" panose="02020603050405020304" pitchFamily="18" charset="0"/>
                <a:ea typeface="Calibri" panose="020F0502020204030204" pitchFamily="34" charset="0"/>
                <a:cs typeface="Times New Roman" panose="02020603050405020304" pitchFamily="18" charset="0"/>
              </a:rPr>
              <a:t>Пифагор участвовал в олимпийских играх. В каком виде спорта он участвовал?</a:t>
            </a:r>
            <a:r>
              <a:rPr lang="ru-RU" sz="1600" dirty="0">
                <a:latin typeface="Calibri" panose="020F0502020204030204" pitchFamily="34" charset="0"/>
                <a:ea typeface="Calibri" panose="020F0502020204030204" pitchFamily="34" charset="0"/>
                <a:cs typeface="Times New Roman" panose="02020603050405020304" pitchFamily="18" charset="0"/>
              </a:rPr>
              <a:t> </a:t>
            </a:r>
          </a:p>
          <a:p>
            <a:pPr marL="342900" lvl="0" indent="-342900">
              <a:lnSpc>
                <a:spcPct val="115000"/>
              </a:lnSpc>
              <a:spcAft>
                <a:spcPts val="0"/>
              </a:spcAft>
              <a:buFont typeface="Symbol" panose="05050102010706020507" pitchFamily="18" charset="2"/>
              <a:buChar char=""/>
            </a:pPr>
            <a:r>
              <a:rPr lang="ru-RU" dirty="0">
                <a:latin typeface="Times New Roman" panose="02020603050405020304" pitchFamily="18" charset="0"/>
                <a:ea typeface="Calibri" panose="020F0502020204030204" pitchFamily="34" charset="0"/>
                <a:cs typeface="Times New Roman" panose="02020603050405020304" pitchFamily="18" charset="0"/>
              </a:rPr>
              <a:t>Бег</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Symbol" panose="05050102010706020507" pitchFamily="18" charset="2"/>
              <a:buChar char=""/>
            </a:pPr>
            <a:r>
              <a:rPr lang="ru-RU" dirty="0">
                <a:latin typeface="Times New Roman" panose="02020603050405020304" pitchFamily="18" charset="0"/>
                <a:ea typeface="Calibri" panose="020F0502020204030204" pitchFamily="34" charset="0"/>
                <a:cs typeface="Times New Roman" panose="02020603050405020304" pitchFamily="18" charset="0"/>
              </a:rPr>
              <a:t>Прыжки в длину</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Font typeface="Symbol" panose="05050102010706020507" pitchFamily="18" charset="2"/>
              <a:buChar char=""/>
            </a:pPr>
            <a:r>
              <a:rPr lang="ru-RU" dirty="0">
                <a:latin typeface="Times New Roman" panose="02020603050405020304" pitchFamily="18" charset="0"/>
                <a:ea typeface="Calibri" panose="020F0502020204030204" pitchFamily="34" charset="0"/>
                <a:cs typeface="Times New Roman" panose="02020603050405020304" pitchFamily="18" charset="0"/>
              </a:rPr>
              <a:t>Метание копья</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1000"/>
              </a:spcAft>
              <a:buFont typeface="Symbol" panose="05050102010706020507" pitchFamily="18" charset="2"/>
              <a:buChar char=""/>
            </a:pPr>
            <a:r>
              <a:rPr lang="ru-RU" dirty="0">
                <a:latin typeface="Times New Roman" panose="02020603050405020304" pitchFamily="18" charset="0"/>
                <a:ea typeface="Calibri" panose="020F0502020204030204" pitchFamily="34" charset="0"/>
                <a:cs typeface="Times New Roman" panose="02020603050405020304" pitchFamily="18" charset="0"/>
              </a:rPr>
              <a:t>Кулачный бой</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Прямоугольник 4"/>
          <p:cNvSpPr/>
          <p:nvPr/>
        </p:nvSpPr>
        <p:spPr>
          <a:xfrm>
            <a:off x="6021658" y="3044283"/>
            <a:ext cx="5999357" cy="2924903"/>
          </a:xfrm>
          <a:prstGeom prst="rect">
            <a:avLst/>
          </a:prstGeom>
        </p:spPr>
        <p:txBody>
          <a:bodyPr wrap="square">
            <a:spAutoFit/>
          </a:bodyPr>
          <a:lstStyle/>
          <a:p>
            <a:pPr algn="just">
              <a:lnSpc>
                <a:spcPct val="115000"/>
              </a:lnSpc>
              <a:spcBef>
                <a:spcPts val="750"/>
              </a:spcBef>
              <a:spcAft>
                <a:spcPts val="1200"/>
              </a:spcAft>
            </a:pPr>
            <a:r>
              <a:rPr lang="ru-RU" b="1" u="sng" dirty="0">
                <a:solidFill>
                  <a:srgbClr val="333333"/>
                </a:solidFill>
                <a:latin typeface="Times New Roman" panose="02020603050405020304" pitchFamily="18" charset="0"/>
                <a:ea typeface="Times New Roman" panose="02020603050405020304" pitchFamily="18" charset="0"/>
              </a:rPr>
              <a:t>Вопрос 12.</a:t>
            </a:r>
            <a:endParaRPr lang="ru-RU" dirty="0">
              <a:latin typeface="Times New Roman" panose="02020603050405020304" pitchFamily="18" charset="0"/>
              <a:ea typeface="Times New Roman" panose="02020603050405020304" pitchFamily="18" charset="0"/>
            </a:endParaRPr>
          </a:p>
          <a:p>
            <a:pPr algn="just"/>
            <a:r>
              <a:rPr lang="ru-RU" dirty="0">
                <a:solidFill>
                  <a:srgbClr val="333333"/>
                </a:solidFill>
                <a:latin typeface="Times New Roman" panose="02020603050405020304" pitchFamily="18" charset="0"/>
                <a:ea typeface="Times New Roman" panose="02020603050405020304" pitchFamily="18" charset="0"/>
              </a:rPr>
              <a:t>Разложение числа на простые множители называют:</a:t>
            </a:r>
            <a:endParaRPr lang="ru-RU" dirty="0">
              <a:latin typeface="Times New Roman" panose="02020603050405020304" pitchFamily="18" charset="0"/>
              <a:ea typeface="Times New Roman" panose="02020603050405020304" pitchFamily="18" charset="0"/>
            </a:endParaRPr>
          </a:p>
          <a:p>
            <a:pPr algn="just"/>
            <a:r>
              <a:rPr lang="ru-RU" dirty="0">
                <a:solidFill>
                  <a:srgbClr val="333333"/>
                </a:solidFill>
                <a:latin typeface="Times New Roman" panose="02020603050405020304" pitchFamily="18" charset="0"/>
                <a:ea typeface="Times New Roman" panose="02020603050405020304" pitchFamily="18" charset="0"/>
              </a:rPr>
              <a:t>решетом </a:t>
            </a:r>
            <a:r>
              <a:rPr lang="ru-RU" dirty="0" smtClean="0">
                <a:solidFill>
                  <a:srgbClr val="333333"/>
                </a:solidFill>
                <a:latin typeface="Times New Roman" panose="02020603050405020304" pitchFamily="18" charset="0"/>
                <a:ea typeface="Times New Roman" panose="02020603050405020304" pitchFamily="18" charset="0"/>
              </a:rPr>
              <a:t>Эратосфена</a:t>
            </a:r>
          </a:p>
          <a:p>
            <a:pPr algn="just"/>
            <a:endParaRPr lang="ru-RU" dirty="0">
              <a:latin typeface="Times New Roman" panose="02020603050405020304" pitchFamily="18" charset="0"/>
              <a:ea typeface="Times New Roman" panose="02020603050405020304" pitchFamily="18" charset="0"/>
            </a:endParaRPr>
          </a:p>
          <a:p>
            <a:pPr algn="just"/>
            <a:r>
              <a:rPr lang="ru-RU" dirty="0">
                <a:solidFill>
                  <a:srgbClr val="333333"/>
                </a:solidFill>
                <a:latin typeface="Times New Roman" panose="02020603050405020304" pitchFamily="18" charset="0"/>
                <a:ea typeface="Times New Roman" panose="02020603050405020304" pitchFamily="18" charset="0"/>
              </a:rPr>
              <a:t>алгоритмом </a:t>
            </a:r>
            <a:r>
              <a:rPr lang="ru-RU" dirty="0" smtClean="0">
                <a:solidFill>
                  <a:srgbClr val="333333"/>
                </a:solidFill>
                <a:latin typeface="Times New Roman" panose="02020603050405020304" pitchFamily="18" charset="0"/>
                <a:ea typeface="Times New Roman" panose="02020603050405020304" pitchFamily="18" charset="0"/>
              </a:rPr>
              <a:t>Евклида</a:t>
            </a:r>
          </a:p>
          <a:p>
            <a:pPr algn="just"/>
            <a:endParaRPr lang="ru-RU" dirty="0">
              <a:latin typeface="Times New Roman" panose="02020603050405020304" pitchFamily="18" charset="0"/>
              <a:ea typeface="Times New Roman" panose="02020603050405020304" pitchFamily="18" charset="0"/>
            </a:endParaRPr>
          </a:p>
          <a:p>
            <a:pPr algn="just"/>
            <a:r>
              <a:rPr lang="ru-RU" dirty="0">
                <a:solidFill>
                  <a:srgbClr val="333333"/>
                </a:solidFill>
                <a:latin typeface="Times New Roman" panose="02020603050405020304" pitchFamily="18" charset="0"/>
                <a:ea typeface="Times New Roman" panose="02020603050405020304" pitchFamily="18" charset="0"/>
              </a:rPr>
              <a:t>кругом </a:t>
            </a:r>
            <a:r>
              <a:rPr lang="ru-RU" dirty="0" smtClean="0">
                <a:solidFill>
                  <a:srgbClr val="333333"/>
                </a:solidFill>
                <a:latin typeface="Times New Roman" panose="02020603050405020304" pitchFamily="18" charset="0"/>
                <a:ea typeface="Times New Roman" panose="02020603050405020304" pitchFamily="18" charset="0"/>
              </a:rPr>
              <a:t>Эйлера</a:t>
            </a:r>
          </a:p>
          <a:p>
            <a:pPr algn="just"/>
            <a:endParaRPr lang="ru-RU" dirty="0">
              <a:latin typeface="Times New Roman" panose="02020603050405020304" pitchFamily="18" charset="0"/>
              <a:ea typeface="Times New Roman" panose="02020603050405020304" pitchFamily="18" charset="0"/>
            </a:endParaRPr>
          </a:p>
          <a:p>
            <a:pPr algn="just">
              <a:lnSpc>
                <a:spcPct val="115000"/>
              </a:lnSpc>
              <a:spcBef>
                <a:spcPts val="750"/>
              </a:spcBef>
              <a:spcAft>
                <a:spcPts val="1200"/>
              </a:spcAft>
            </a:pPr>
            <a:r>
              <a:rPr lang="ru-RU" dirty="0">
                <a:solidFill>
                  <a:srgbClr val="333333"/>
                </a:solidFill>
                <a:latin typeface="Times New Roman" panose="02020603050405020304" pitchFamily="18" charset="0"/>
                <a:ea typeface="Times New Roman" panose="02020603050405020304" pitchFamily="18" charset="0"/>
              </a:rPr>
              <a:t>биномом Ньютона</a:t>
            </a:r>
            <a:endParaRPr lang="ru-RU"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xmlns="" val="21774660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2663" y="189571"/>
            <a:ext cx="6568069" cy="2732543"/>
          </a:xfrm>
          <a:prstGeom prst="rect">
            <a:avLst/>
          </a:prstGeom>
        </p:spPr>
        <p:txBody>
          <a:bodyPr wrap="square">
            <a:spAutoFit/>
          </a:bodyPr>
          <a:lstStyle/>
          <a:p>
            <a:pPr algn="just">
              <a:lnSpc>
                <a:spcPct val="115000"/>
              </a:lnSpc>
              <a:spcBef>
                <a:spcPts val="750"/>
              </a:spcBef>
              <a:spcAft>
                <a:spcPts val="1200"/>
              </a:spcAft>
            </a:pPr>
            <a:r>
              <a:rPr lang="ru-RU" b="1" u="sng" dirty="0">
                <a:solidFill>
                  <a:srgbClr val="333333"/>
                </a:solidFill>
                <a:latin typeface="Times New Roman" panose="02020603050405020304" pitchFamily="18" charset="0"/>
                <a:ea typeface="Times New Roman" panose="02020603050405020304" pitchFamily="18" charset="0"/>
              </a:rPr>
              <a:t>Вопрос 13.</a:t>
            </a:r>
            <a:endParaRPr lang="ru-RU" dirty="0">
              <a:latin typeface="Times New Roman" panose="02020603050405020304" pitchFamily="18" charset="0"/>
              <a:ea typeface="Times New Roman" panose="02020603050405020304" pitchFamily="18" charset="0"/>
            </a:endParaRPr>
          </a:p>
          <a:p>
            <a:pPr algn="just">
              <a:lnSpc>
                <a:spcPct val="115000"/>
              </a:lnSpc>
              <a:spcBef>
                <a:spcPts val="750"/>
              </a:spcBef>
              <a:spcAft>
                <a:spcPts val="1200"/>
              </a:spcAft>
            </a:pPr>
            <a:r>
              <a:rPr lang="ru-RU" dirty="0">
                <a:solidFill>
                  <a:srgbClr val="333333"/>
                </a:solidFill>
                <a:latin typeface="Times New Roman" panose="02020603050405020304" pitchFamily="18" charset="0"/>
                <a:ea typeface="Times New Roman" panose="02020603050405020304" pitchFamily="18" charset="0"/>
              </a:rPr>
              <a:t>Кто из русских ученых - математиков утверждал, что «математика – это язык, на котором говорят все точные науки». </a:t>
            </a:r>
            <a:endParaRPr lang="ru-RU" dirty="0">
              <a:latin typeface="Times New Roman" panose="02020603050405020304" pitchFamily="18" charset="0"/>
              <a:ea typeface="Times New Roman" panose="02020603050405020304" pitchFamily="18" charset="0"/>
            </a:endParaRPr>
          </a:p>
          <a:p>
            <a:pPr marL="342900" marR="36195" lvl="0" indent="-342900" algn="just">
              <a:lnSpc>
                <a:spcPct val="115000"/>
              </a:lnSpc>
              <a:spcAft>
                <a:spcPts val="0"/>
              </a:spcAft>
              <a:buFont typeface="Symbol" panose="05050102010706020507" pitchFamily="18" charset="2"/>
              <a:buChar char=""/>
            </a:pPr>
            <a:r>
              <a:rPr lang="ru-RU" dirty="0">
                <a:solidFill>
                  <a:srgbClr val="333333"/>
                </a:solidFill>
                <a:latin typeface="Times New Roman" panose="02020603050405020304" pitchFamily="18" charset="0"/>
                <a:ea typeface="Times New Roman" panose="02020603050405020304" pitchFamily="18" charset="0"/>
              </a:rPr>
              <a:t>А.Н. Крылов</a:t>
            </a:r>
            <a:endParaRPr lang="ru-RU" dirty="0">
              <a:latin typeface="Times New Roman" panose="02020603050405020304" pitchFamily="18" charset="0"/>
              <a:ea typeface="Times New Roman" panose="02020603050405020304" pitchFamily="18" charset="0"/>
            </a:endParaRPr>
          </a:p>
          <a:p>
            <a:pPr marL="342900" marR="36195" lvl="0" indent="-342900" algn="just">
              <a:lnSpc>
                <a:spcPct val="115000"/>
              </a:lnSpc>
              <a:spcAft>
                <a:spcPts val="0"/>
              </a:spcAft>
              <a:buFont typeface="Symbol" panose="05050102010706020507" pitchFamily="18" charset="2"/>
              <a:buChar char=""/>
            </a:pPr>
            <a:r>
              <a:rPr lang="ru-RU" dirty="0">
                <a:solidFill>
                  <a:srgbClr val="333333"/>
                </a:solidFill>
                <a:latin typeface="Times New Roman" panose="02020603050405020304" pitchFamily="18" charset="0"/>
                <a:ea typeface="Times New Roman" panose="02020603050405020304" pitchFamily="18" charset="0"/>
              </a:rPr>
              <a:t>Н.И. Лобачевский</a:t>
            </a:r>
            <a:endParaRPr lang="ru-RU" dirty="0">
              <a:latin typeface="Times New Roman" panose="02020603050405020304" pitchFamily="18" charset="0"/>
              <a:ea typeface="Times New Roman" panose="02020603050405020304" pitchFamily="18" charset="0"/>
            </a:endParaRPr>
          </a:p>
          <a:p>
            <a:pPr marL="342900" marR="36195" lvl="0" indent="-342900" algn="just">
              <a:lnSpc>
                <a:spcPct val="115000"/>
              </a:lnSpc>
              <a:spcAft>
                <a:spcPts val="0"/>
              </a:spcAft>
              <a:buFont typeface="Symbol" panose="05050102010706020507" pitchFamily="18" charset="2"/>
              <a:buChar char=""/>
            </a:pPr>
            <a:r>
              <a:rPr lang="ru-RU" dirty="0">
                <a:solidFill>
                  <a:srgbClr val="333333"/>
                </a:solidFill>
                <a:latin typeface="Times New Roman" panose="02020603050405020304" pitchFamily="18" charset="0"/>
                <a:ea typeface="Times New Roman" panose="02020603050405020304" pitchFamily="18" charset="0"/>
              </a:rPr>
              <a:t>М.В. Остроградский</a:t>
            </a:r>
            <a:endParaRPr lang="ru-RU" dirty="0">
              <a:latin typeface="Times New Roman" panose="02020603050405020304" pitchFamily="18" charset="0"/>
              <a:ea typeface="Times New Roman" panose="02020603050405020304" pitchFamily="18" charset="0"/>
            </a:endParaRPr>
          </a:p>
          <a:p>
            <a:pPr marL="342900" marR="36195" lvl="0" indent="-342900" algn="just">
              <a:lnSpc>
                <a:spcPct val="115000"/>
              </a:lnSpc>
              <a:spcAft>
                <a:spcPts val="0"/>
              </a:spcAft>
              <a:buFont typeface="Symbol" panose="05050102010706020507" pitchFamily="18" charset="2"/>
              <a:buChar char=""/>
            </a:pPr>
            <a:r>
              <a:rPr lang="ru-RU" dirty="0">
                <a:solidFill>
                  <a:srgbClr val="333333"/>
                </a:solidFill>
                <a:latin typeface="Times New Roman" panose="02020603050405020304" pitchFamily="18" charset="0"/>
                <a:ea typeface="Times New Roman" panose="02020603050405020304" pitchFamily="18" charset="0"/>
              </a:rPr>
              <a:t>П.Л. Чебышев</a:t>
            </a:r>
            <a:endParaRPr lang="ru-RU" dirty="0">
              <a:latin typeface="Times New Roman" panose="02020603050405020304" pitchFamily="18" charset="0"/>
              <a:ea typeface="Times New Roman" panose="02020603050405020304" pitchFamily="18" charset="0"/>
            </a:endParaRPr>
          </a:p>
        </p:txBody>
      </p:sp>
      <p:sp>
        <p:nvSpPr>
          <p:cNvPr id="3" name="Прямоугольник 2"/>
          <p:cNvSpPr/>
          <p:nvPr/>
        </p:nvSpPr>
        <p:spPr>
          <a:xfrm>
            <a:off x="122663" y="3345366"/>
            <a:ext cx="6389649" cy="2644827"/>
          </a:xfrm>
          <a:prstGeom prst="rect">
            <a:avLst/>
          </a:prstGeom>
        </p:spPr>
        <p:txBody>
          <a:bodyPr wrap="square">
            <a:spAutoFit/>
          </a:bodyPr>
          <a:lstStyle/>
          <a:p>
            <a:pPr marR="73025" algn="just">
              <a:lnSpc>
                <a:spcPct val="115000"/>
              </a:lnSpc>
              <a:spcAft>
                <a:spcPts val="100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b="1" u="sng" dirty="0">
                <a:latin typeface="Times New Roman" panose="02020603050405020304" pitchFamily="18" charset="0"/>
                <a:ea typeface="Times New Roman" panose="02020603050405020304" pitchFamily="18" charset="0"/>
                <a:cs typeface="Times New Roman" panose="02020603050405020304" pitchFamily="18" charset="0"/>
              </a:rPr>
              <a:t>Вопрос 14.</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R="73025" algn="just">
              <a:lnSpc>
                <a:spcPct val="115000"/>
              </a:lnSpc>
              <a:spcAft>
                <a:spcPts val="1000"/>
              </a:spcAft>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Что подвигло Леонарда Эйлера создать теорию графов?</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R="73025" algn="just">
              <a:lnSpc>
                <a:spcPct val="115000"/>
              </a:lnSpc>
              <a:spcAft>
                <a:spcPts val="1000"/>
              </a:spcAft>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Семь мостов города Кенигсберга</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R="73025" algn="just">
              <a:lnSpc>
                <a:spcPct val="115000"/>
              </a:lnSpc>
              <a:spcAft>
                <a:spcPts val="1000"/>
              </a:spcAft>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Семь чудес света</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R="73025" algn="just">
              <a:lnSpc>
                <a:spcPct val="115000"/>
              </a:lnSpc>
              <a:spcAft>
                <a:spcPts val="1000"/>
              </a:spcAft>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Семь дней недели</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R="73025" algn="just">
              <a:lnSpc>
                <a:spcPct val="115000"/>
              </a:lnSpc>
              <a:spcAft>
                <a:spcPts val="1000"/>
              </a:spcAft>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Магическое число 7</a:t>
            </a:r>
            <a:endParaRPr lang="ru-RU" dirty="0"/>
          </a:p>
        </p:txBody>
      </p:sp>
      <p:sp>
        <p:nvSpPr>
          <p:cNvPr id="4" name="Прямоугольник 3"/>
          <p:cNvSpPr/>
          <p:nvPr/>
        </p:nvSpPr>
        <p:spPr>
          <a:xfrm>
            <a:off x="6690733" y="189571"/>
            <a:ext cx="5386038" cy="3281924"/>
          </a:xfrm>
          <a:prstGeom prst="rect">
            <a:avLst/>
          </a:prstGeom>
        </p:spPr>
        <p:txBody>
          <a:bodyPr wrap="square">
            <a:spAutoFit/>
          </a:bodyPr>
          <a:lstStyle/>
          <a:p>
            <a:pPr marR="73025" algn="just">
              <a:lnSpc>
                <a:spcPct val="115000"/>
              </a:lnSpc>
              <a:spcAft>
                <a:spcPts val="100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b="1" u="sng" dirty="0">
                <a:latin typeface="Times New Roman" panose="02020603050405020304" pitchFamily="18" charset="0"/>
                <a:ea typeface="Times New Roman" panose="02020603050405020304" pitchFamily="18" charset="0"/>
                <a:cs typeface="Times New Roman" panose="02020603050405020304" pitchFamily="18" charset="0"/>
              </a:rPr>
              <a:t>Вопрос 15.</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R="73025" algn="just">
              <a:lnSpc>
                <a:spcPct val="115000"/>
              </a:lnSpc>
              <a:spcAft>
                <a:spcPts val="1000"/>
              </a:spcAft>
            </a:pPr>
            <a:r>
              <a:rPr lang="ru-RU" dirty="0">
                <a:solidFill>
                  <a:srgbClr val="333333"/>
                </a:solidFill>
                <a:latin typeface="Times New Roman" panose="02020603050405020304" pitchFamily="18" charset="0"/>
                <a:ea typeface="Calibri" panose="020F0502020204030204" pitchFamily="34" charset="0"/>
                <a:cs typeface="Times New Roman" panose="02020603050405020304" pitchFamily="18" charset="0"/>
              </a:rPr>
              <a:t> Гениальный ученый доказал в своих мемуарах первую в истории математики крупную теорему топологии — самой глубокой части геометрии.</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marR="73025" lvl="0" indent="-342900" algn="just">
              <a:lnSpc>
                <a:spcPct val="115000"/>
              </a:lnSpc>
              <a:spcAft>
                <a:spcPts val="1000"/>
              </a:spcAft>
              <a:buFont typeface="Symbol" panose="05050102010706020507" pitchFamily="18" charset="2"/>
              <a:buChar char=""/>
            </a:pPr>
            <a:r>
              <a:rPr lang="ru-RU" dirty="0">
                <a:solidFill>
                  <a:srgbClr val="333333"/>
                </a:solidFill>
                <a:latin typeface="Times New Roman" panose="02020603050405020304" pitchFamily="18" charset="0"/>
                <a:ea typeface="Calibri" panose="020F0502020204030204" pitchFamily="34" charset="0"/>
                <a:cs typeface="Times New Roman" panose="02020603050405020304" pitchFamily="18" charset="0"/>
              </a:rPr>
              <a:t>Архимед</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marR="73025" lvl="0" indent="-342900" algn="just">
              <a:lnSpc>
                <a:spcPct val="115000"/>
              </a:lnSpc>
              <a:spcAft>
                <a:spcPts val="1000"/>
              </a:spcAft>
              <a:buFont typeface="Symbol" panose="05050102010706020507" pitchFamily="18" charset="2"/>
              <a:buChar char=""/>
            </a:pPr>
            <a:r>
              <a:rPr lang="ru-RU" dirty="0">
                <a:solidFill>
                  <a:srgbClr val="333333"/>
                </a:solidFill>
                <a:latin typeface="Times New Roman" panose="02020603050405020304" pitchFamily="18" charset="0"/>
                <a:ea typeface="Calibri" panose="020F0502020204030204" pitchFamily="34" charset="0"/>
                <a:cs typeface="Times New Roman" panose="02020603050405020304" pitchFamily="18" charset="0"/>
              </a:rPr>
              <a:t>Пифагор</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marR="73025" lvl="0" indent="-342900" algn="just">
              <a:lnSpc>
                <a:spcPct val="115000"/>
              </a:lnSpc>
              <a:spcAft>
                <a:spcPts val="1000"/>
              </a:spcAft>
              <a:buFont typeface="Symbol" panose="05050102010706020507" pitchFamily="18" charset="2"/>
              <a:buChar char=""/>
            </a:pPr>
            <a:r>
              <a:rPr lang="ru-RU" dirty="0">
                <a:solidFill>
                  <a:srgbClr val="333333"/>
                </a:solidFill>
                <a:latin typeface="Times New Roman" panose="02020603050405020304" pitchFamily="18" charset="0"/>
                <a:ea typeface="Calibri" panose="020F0502020204030204" pitchFamily="34" charset="0"/>
                <a:cs typeface="Times New Roman" panose="02020603050405020304" pitchFamily="18" charset="0"/>
              </a:rPr>
              <a:t>Евклид</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marR="73025" lvl="0" indent="-342900" algn="just">
              <a:lnSpc>
                <a:spcPct val="115000"/>
              </a:lnSpc>
              <a:spcAft>
                <a:spcPts val="1000"/>
              </a:spcAft>
              <a:buFont typeface="Symbol" panose="05050102010706020507" pitchFamily="18" charset="2"/>
              <a:buChar char=""/>
            </a:pPr>
            <a:r>
              <a:rPr lang="ru-RU" dirty="0">
                <a:solidFill>
                  <a:srgbClr val="333333"/>
                </a:solidFill>
                <a:latin typeface="Times New Roman" panose="02020603050405020304" pitchFamily="18" charset="0"/>
                <a:ea typeface="Calibri" panose="020F0502020204030204" pitchFamily="34" charset="0"/>
                <a:cs typeface="Times New Roman" panose="02020603050405020304" pitchFamily="18" charset="0"/>
              </a:rPr>
              <a:t>Леонард Эйлер</a:t>
            </a:r>
            <a:endParaRPr lang="ru-RU" dirty="0"/>
          </a:p>
        </p:txBody>
      </p:sp>
      <p:sp>
        <p:nvSpPr>
          <p:cNvPr id="5" name="Прямоугольник 4"/>
          <p:cNvSpPr/>
          <p:nvPr/>
        </p:nvSpPr>
        <p:spPr>
          <a:xfrm>
            <a:off x="6601522" y="3679902"/>
            <a:ext cx="5590478" cy="3281924"/>
          </a:xfrm>
          <a:prstGeom prst="rect">
            <a:avLst/>
          </a:prstGeom>
        </p:spPr>
        <p:txBody>
          <a:bodyPr wrap="square">
            <a:spAutoFit/>
          </a:bodyPr>
          <a:lstStyle/>
          <a:p>
            <a:pPr marR="73025" algn="just">
              <a:lnSpc>
                <a:spcPct val="115000"/>
              </a:lnSpc>
              <a:spcAft>
                <a:spcPts val="1000"/>
              </a:spcAft>
            </a:pPr>
            <a:r>
              <a:rPr lang="ru-RU" b="1" u="sng" dirty="0">
                <a:latin typeface="Times New Roman" panose="02020603050405020304" pitchFamily="18" charset="0"/>
                <a:ea typeface="Times New Roman" panose="02020603050405020304" pitchFamily="18" charset="0"/>
                <a:cs typeface="Times New Roman" panose="02020603050405020304" pitchFamily="18" charset="0"/>
              </a:rPr>
              <a:t>Вопрос 16.</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R="73025" algn="just">
              <a:lnSpc>
                <a:spcPct val="115000"/>
              </a:lnSpc>
              <a:spcAft>
                <a:spcPts val="1000"/>
              </a:spcAft>
            </a:pPr>
            <a:r>
              <a:rPr lang="ru-RU" dirty="0">
                <a:solidFill>
                  <a:srgbClr val="333333"/>
                </a:solidFill>
                <a:latin typeface="Times New Roman" panose="02020603050405020304" pitchFamily="18" charset="0"/>
                <a:ea typeface="Calibri" panose="020F0502020204030204" pitchFamily="34" charset="0"/>
                <a:cs typeface="Times New Roman" panose="02020603050405020304" pitchFamily="18" charset="0"/>
              </a:rPr>
              <a:t> Назвать фамилию русского ученого, которому принадлежат слова: «Математику уж затем учить следует, что она ум в порядок приводит»?</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R="73025" algn="just">
              <a:lnSpc>
                <a:spcPct val="115000"/>
              </a:lnSpc>
              <a:spcAft>
                <a:spcPts val="1000"/>
              </a:spcAft>
            </a:pPr>
            <a:r>
              <a:rPr lang="ru-RU" dirty="0">
                <a:solidFill>
                  <a:srgbClr val="333333"/>
                </a:solidFill>
                <a:latin typeface="Times New Roman" panose="02020603050405020304" pitchFamily="18" charset="0"/>
                <a:ea typeface="Calibri" panose="020F0502020204030204" pitchFamily="34" charset="0"/>
                <a:cs typeface="Times New Roman" panose="02020603050405020304" pitchFamily="18" charset="0"/>
              </a:rPr>
              <a:t>Н. Лобачевский</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R="73025" algn="just">
              <a:lnSpc>
                <a:spcPct val="115000"/>
              </a:lnSpc>
              <a:spcAft>
                <a:spcPts val="1000"/>
              </a:spcAft>
            </a:pPr>
            <a:r>
              <a:rPr lang="ru-RU" dirty="0">
                <a:solidFill>
                  <a:srgbClr val="333333"/>
                </a:solidFill>
                <a:latin typeface="Times New Roman" panose="02020603050405020304" pitchFamily="18" charset="0"/>
                <a:ea typeface="Calibri" panose="020F0502020204030204" pitchFamily="34" charset="0"/>
                <a:cs typeface="Times New Roman" panose="02020603050405020304" pitchFamily="18" charset="0"/>
              </a:rPr>
              <a:t>М. Ломоносов</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R="73025" algn="just">
              <a:lnSpc>
                <a:spcPct val="115000"/>
              </a:lnSpc>
              <a:spcAft>
                <a:spcPts val="1000"/>
              </a:spcAft>
            </a:pPr>
            <a:r>
              <a:rPr lang="ru-RU" dirty="0">
                <a:solidFill>
                  <a:srgbClr val="333333"/>
                </a:solidFill>
                <a:latin typeface="Times New Roman" panose="02020603050405020304" pitchFamily="18" charset="0"/>
                <a:ea typeface="Calibri" panose="020F0502020204030204" pitchFamily="34" charset="0"/>
                <a:cs typeface="Times New Roman" panose="02020603050405020304" pitchFamily="18" charset="0"/>
              </a:rPr>
              <a:t>П. Чебышев</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R="73025" algn="just">
              <a:lnSpc>
                <a:spcPct val="115000"/>
              </a:lnSpc>
              <a:spcAft>
                <a:spcPts val="1000"/>
              </a:spcAft>
            </a:pPr>
            <a:r>
              <a:rPr lang="ru-RU" dirty="0">
                <a:solidFill>
                  <a:srgbClr val="333333"/>
                </a:solidFill>
                <a:latin typeface="Times New Roman" panose="02020603050405020304" pitchFamily="18" charset="0"/>
                <a:ea typeface="Calibri" panose="020F0502020204030204" pitchFamily="34" charset="0"/>
                <a:cs typeface="Times New Roman" panose="02020603050405020304" pitchFamily="18" charset="0"/>
              </a:rPr>
              <a:t>Ф. Виет</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28080022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p:cNvGraphicFramePr>
            <a:graphicFrameLocks/>
          </p:cNvGraphicFramePr>
          <p:nvPr>
            <p:extLst>
              <p:ext uri="{D42A27DB-BD31-4B8C-83A1-F6EECF244321}">
                <p14:modId xmlns:p14="http://schemas.microsoft.com/office/powerpoint/2010/main" xmlns="" val="2021193294"/>
              </p:ext>
            </p:extLst>
          </p:nvPr>
        </p:nvGraphicFramePr>
        <p:xfrm>
          <a:off x="265176" y="877824"/>
          <a:ext cx="11850624" cy="541324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27878885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873753" y="585216"/>
            <a:ext cx="2513756" cy="707886"/>
          </a:xfrm>
          <a:prstGeom prst="rect">
            <a:avLst/>
          </a:prstGeom>
        </p:spPr>
        <p:txBody>
          <a:bodyPr wrap="square">
            <a:spAutoFit/>
          </a:bodyPr>
          <a:lstStyle/>
          <a:p>
            <a:r>
              <a:rPr lang="ru-RU" sz="4000" dirty="0">
                <a:solidFill>
                  <a:srgbClr val="7030A0"/>
                </a:solidFill>
              </a:rPr>
              <a:t>Вывод:</a:t>
            </a:r>
            <a:endParaRPr lang="ru-RU" sz="4000" dirty="0"/>
          </a:p>
        </p:txBody>
      </p:sp>
      <p:sp>
        <p:nvSpPr>
          <p:cNvPr id="3" name="Прямоугольник 2"/>
          <p:cNvSpPr/>
          <p:nvPr/>
        </p:nvSpPr>
        <p:spPr>
          <a:xfrm>
            <a:off x="740664" y="1627632"/>
            <a:ext cx="10579608" cy="3647152"/>
          </a:xfrm>
          <a:prstGeom prst="rect">
            <a:avLst/>
          </a:prstGeom>
          <a:ln>
            <a:solidFill>
              <a:schemeClr val="accent2"/>
            </a:solidFill>
          </a:ln>
        </p:spPr>
        <p:txBody>
          <a:bodyPr wrap="square">
            <a:spAutoFit/>
          </a:bodyPr>
          <a:lstStyle/>
          <a:p>
            <a:pPr indent="450215">
              <a:lnSpc>
                <a:spcPct val="150000"/>
              </a:lnSpc>
              <a:spcAft>
                <a:spcPts val="0"/>
              </a:spcAft>
            </a:pPr>
            <a:r>
              <a:rPr lang="ru-RU" sz="2800" dirty="0">
                <a:latin typeface="Times New Roman" panose="02020603050405020304" pitchFamily="18" charset="0"/>
                <a:ea typeface="Times New Roman" panose="02020603050405020304" pitchFamily="18" charset="0"/>
                <a:cs typeface="Times New Roman" panose="02020603050405020304" pitchFamily="18" charset="0"/>
              </a:rPr>
              <a:t>Собрав ответы одноклассников на вопросы теста, я обработал данные и </a:t>
            </a:r>
            <a:r>
              <a:rPr lang="ru-RU" sz="2800" dirty="0" smtClean="0">
                <a:latin typeface="Times New Roman" panose="02020603050405020304" pitchFamily="18" charset="0"/>
                <a:ea typeface="Times New Roman" panose="02020603050405020304" pitchFamily="18" charset="0"/>
                <a:cs typeface="Times New Roman" panose="02020603050405020304" pitchFamily="18" charset="0"/>
              </a:rPr>
              <a:t>получил</a:t>
            </a:r>
            <a:r>
              <a:rPr lang="ru-RU" sz="28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2800" dirty="0" smtClean="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следующий </a:t>
            </a:r>
            <a:r>
              <a:rPr lang="ru-RU" sz="2800"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результат</a:t>
            </a:r>
            <a:r>
              <a:rPr lang="ru-RU" sz="2800" dirty="0" smtClean="0">
                <a:latin typeface="Times New Roman" panose="02020603050405020304" pitchFamily="18" charset="0"/>
                <a:ea typeface="Times New Roman" panose="02020603050405020304" pitchFamily="18" charset="0"/>
                <a:cs typeface="Times New Roman" panose="02020603050405020304" pitchFamily="18" charset="0"/>
              </a:rPr>
              <a:t>.</a:t>
            </a:r>
            <a:endParaRPr lang="ru-RU" sz="2800" dirty="0">
              <a:latin typeface="Times New Roman" panose="02020603050405020304" pitchFamily="18" charset="0"/>
              <a:ea typeface="Times New Roman" panose="02020603050405020304" pitchFamily="18" charset="0"/>
              <a:cs typeface="Times New Roman" panose="02020603050405020304" pitchFamily="18" charset="0"/>
            </a:endParaRPr>
          </a:p>
          <a:p>
            <a:pPr indent="450215">
              <a:lnSpc>
                <a:spcPct val="150000"/>
              </a:lnSpc>
              <a:spcAft>
                <a:spcPts val="0"/>
              </a:spcAft>
            </a:pPr>
            <a:r>
              <a:rPr lang="ru-RU" sz="2800" dirty="0" smtClean="0">
                <a:latin typeface="Times New Roman" panose="02020603050405020304" pitchFamily="18" charset="0"/>
                <a:ea typeface="Times New Roman" panose="02020603050405020304" pitchFamily="18" charset="0"/>
                <a:cs typeface="Times New Roman" panose="02020603050405020304" pitchFamily="18" charset="0"/>
              </a:rPr>
              <a:t>В </a:t>
            </a:r>
            <a:r>
              <a:rPr lang="ru-RU" sz="2800" dirty="0">
                <a:latin typeface="Times New Roman" panose="02020603050405020304" pitchFamily="18" charset="0"/>
                <a:ea typeface="Times New Roman" panose="02020603050405020304" pitchFamily="18" charset="0"/>
                <a:cs typeface="Times New Roman" panose="02020603050405020304" pitchFamily="18" charset="0"/>
              </a:rPr>
              <a:t>исследовании принимали участие 16 человек из 10 «Б» класса</a:t>
            </a:r>
            <a:r>
              <a:rPr lang="ru-RU" sz="2800" dirty="0" smtClean="0">
                <a:latin typeface="Times New Roman" panose="02020603050405020304" pitchFamily="18" charset="0"/>
                <a:ea typeface="Times New Roman" panose="02020603050405020304" pitchFamily="18" charset="0"/>
                <a:cs typeface="Times New Roman" panose="02020603050405020304" pitchFamily="18" charset="0"/>
              </a:rPr>
              <a:t>.</a:t>
            </a:r>
          </a:p>
          <a:p>
            <a:pPr indent="450215">
              <a:lnSpc>
                <a:spcPct val="150000"/>
              </a:lnSpc>
            </a:pPr>
            <a:r>
              <a:rPr lang="ru-RU" sz="2800" dirty="0">
                <a:latin typeface="Times New Roman" panose="02020603050405020304" pitchFamily="18" charset="0"/>
                <a:cs typeface="Times New Roman" panose="02020603050405020304" pitchFamily="18" charset="0"/>
              </a:rPr>
              <a:t>Самое большее количество правильных ответов набрал   </a:t>
            </a:r>
            <a:r>
              <a:rPr lang="ru-RU" sz="2800" dirty="0" err="1">
                <a:latin typeface="Times New Roman" panose="02020603050405020304" pitchFamily="18" charset="0"/>
                <a:cs typeface="Times New Roman" panose="02020603050405020304" pitchFamily="18" charset="0"/>
              </a:rPr>
              <a:t>Акоев</a:t>
            </a:r>
            <a:r>
              <a:rPr lang="ru-RU" sz="2800" dirty="0">
                <a:latin typeface="Times New Roman" panose="02020603050405020304" pitchFamily="18" charset="0"/>
                <a:cs typeface="Times New Roman" panose="02020603050405020304" pitchFamily="18" charset="0"/>
              </a:rPr>
              <a:t> Аслан.</a:t>
            </a:r>
          </a:p>
          <a:p>
            <a:pPr indent="450215">
              <a:lnSpc>
                <a:spcPct val="150000"/>
              </a:lnSpc>
              <a:spcAft>
                <a:spcPts val="0"/>
              </a:spcAft>
            </a:pPr>
            <a:endParaRPr lang="ru-RU" sz="1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23812939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Диаграмма 1"/>
          <p:cNvGraphicFramePr>
            <a:graphicFrameLocks/>
          </p:cNvGraphicFramePr>
          <p:nvPr>
            <p:extLst>
              <p:ext uri="{D42A27DB-BD31-4B8C-83A1-F6EECF244321}">
                <p14:modId xmlns:p14="http://schemas.microsoft.com/office/powerpoint/2010/main" xmlns="" val="2392679239"/>
              </p:ext>
            </p:extLst>
          </p:nvPr>
        </p:nvGraphicFramePr>
        <p:xfrm>
          <a:off x="1" y="1873405"/>
          <a:ext cx="12054468" cy="4984595"/>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xmlns="" val="8218399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873753" y="987552"/>
            <a:ext cx="2513756" cy="707886"/>
          </a:xfrm>
          <a:prstGeom prst="rect">
            <a:avLst/>
          </a:prstGeom>
        </p:spPr>
        <p:txBody>
          <a:bodyPr wrap="square">
            <a:spAutoFit/>
          </a:bodyPr>
          <a:lstStyle/>
          <a:p>
            <a:r>
              <a:rPr lang="ru-RU" sz="4000" dirty="0">
                <a:solidFill>
                  <a:srgbClr val="7030A0"/>
                </a:solidFill>
              </a:rPr>
              <a:t>Вывод:</a:t>
            </a:r>
            <a:endParaRPr lang="ru-RU" sz="4000" dirty="0"/>
          </a:p>
        </p:txBody>
      </p:sp>
      <p:sp>
        <p:nvSpPr>
          <p:cNvPr id="3" name="Прямоугольник 2"/>
          <p:cNvSpPr/>
          <p:nvPr/>
        </p:nvSpPr>
        <p:spPr>
          <a:xfrm>
            <a:off x="1591056" y="2240280"/>
            <a:ext cx="9162288" cy="4525341"/>
          </a:xfrm>
          <a:prstGeom prst="rect">
            <a:avLst/>
          </a:prstGeom>
        </p:spPr>
        <p:txBody>
          <a:bodyPr wrap="square">
            <a:spAutoFit/>
          </a:bodyPr>
          <a:lstStyle/>
          <a:p>
            <a:pPr>
              <a:lnSpc>
                <a:spcPct val="115000"/>
              </a:lnSpc>
              <a:spcAft>
                <a:spcPts val="1000"/>
              </a:spcAft>
            </a:pPr>
            <a:r>
              <a:rPr lang="ru-RU" sz="2400" dirty="0">
                <a:latin typeface="Times New Roman" panose="02020603050405020304" pitchFamily="18" charset="0"/>
                <a:ea typeface="Times New Roman" panose="02020603050405020304" pitchFamily="18" charset="0"/>
                <a:cs typeface="Times New Roman" panose="02020603050405020304" pitchFamily="18" charset="0"/>
              </a:rPr>
              <a:t>Как показал результат теста, самый сложный вопрос для моих одноклассников оказался – 11 вопрос</a:t>
            </a:r>
            <a:r>
              <a:rPr lang="ru-RU" sz="2400" b="1" dirty="0">
                <a:latin typeface="Times New Roman" panose="02020603050405020304" pitchFamily="18" charset="0"/>
                <a:ea typeface="Times New Roman" panose="02020603050405020304" pitchFamily="18" charset="0"/>
                <a:cs typeface="Times New Roman" panose="02020603050405020304" pitchFamily="18" charset="0"/>
              </a:rPr>
              <a:t>:</a:t>
            </a:r>
            <a:r>
              <a:rPr lang="ru-RU" sz="2400" b="1" dirty="0">
                <a:latin typeface="Times New Roman" panose="02020603050405020304" pitchFamily="18" charset="0"/>
                <a:ea typeface="Calibri" panose="020F0502020204030204" pitchFamily="34" charset="0"/>
                <a:cs typeface="Times New Roman" panose="02020603050405020304" pitchFamily="18" charset="0"/>
              </a:rPr>
              <a:t> «Пифагор участвовал в олимпийских играх. В каком виде спорта он участвовал</a:t>
            </a:r>
            <a:r>
              <a:rPr lang="ru-RU" sz="2400" b="1" dirty="0" smtClean="0">
                <a:latin typeface="Times New Roman" panose="02020603050405020304" pitchFamily="18" charset="0"/>
                <a:ea typeface="Calibri" panose="020F0502020204030204" pitchFamily="34" charset="0"/>
                <a:cs typeface="Times New Roman" panose="02020603050405020304" pitchFamily="18" charset="0"/>
              </a:rPr>
              <a:t>?». </a:t>
            </a:r>
            <a:r>
              <a:rPr lang="ru-RU" sz="2400" dirty="0" smtClean="0">
                <a:latin typeface="Times New Roman" panose="02020603050405020304" pitchFamily="18" charset="0"/>
                <a:ea typeface="Times New Roman" panose="02020603050405020304" pitchFamily="18" charset="0"/>
                <a:cs typeface="Times New Roman" panose="02020603050405020304" pitchFamily="18" charset="0"/>
              </a:rPr>
              <a:t>На </a:t>
            </a:r>
            <a:r>
              <a:rPr lang="ru-RU" sz="2400" dirty="0">
                <a:latin typeface="Times New Roman" panose="02020603050405020304" pitchFamily="18" charset="0"/>
                <a:ea typeface="Times New Roman" panose="02020603050405020304" pitchFamily="18" charset="0"/>
                <a:cs typeface="Times New Roman" panose="02020603050405020304" pitchFamily="18" charset="0"/>
              </a:rPr>
              <a:t>него ответили </a:t>
            </a:r>
            <a:r>
              <a:rPr lang="ru-RU" sz="2400" dirty="0" smtClean="0">
                <a:latin typeface="Times New Roman" panose="02020603050405020304" pitchFamily="18" charset="0"/>
                <a:ea typeface="Times New Roman" panose="02020603050405020304" pitchFamily="18" charset="0"/>
                <a:cs typeface="Times New Roman" panose="02020603050405020304" pitchFamily="18" charset="0"/>
              </a:rPr>
              <a:t>только 4 </a:t>
            </a:r>
            <a:r>
              <a:rPr lang="ru-RU" sz="2400" dirty="0">
                <a:latin typeface="Times New Roman" panose="02020603050405020304" pitchFamily="18" charset="0"/>
                <a:ea typeface="Times New Roman" panose="02020603050405020304" pitchFamily="18" charset="0"/>
                <a:cs typeface="Times New Roman" panose="02020603050405020304" pitchFamily="18" charset="0"/>
              </a:rPr>
              <a:t>ученика правильно. </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400" dirty="0" smtClean="0">
                <a:latin typeface="Times New Roman" panose="02020603050405020304" pitchFamily="18" charset="0"/>
                <a:ea typeface="Times New Roman" panose="02020603050405020304" pitchFamily="18" charset="0"/>
                <a:cs typeface="Times New Roman" panose="02020603050405020304" pitchFamily="18" charset="0"/>
              </a:rPr>
              <a:t>Самое большее правильных ответов дали на </a:t>
            </a:r>
            <a:r>
              <a:rPr lang="ru-RU" sz="2400" dirty="0">
                <a:latin typeface="Times New Roman" panose="02020603050405020304" pitchFamily="18" charset="0"/>
                <a:ea typeface="Times New Roman" panose="02020603050405020304" pitchFamily="18" charset="0"/>
                <a:cs typeface="Times New Roman" panose="02020603050405020304" pitchFamily="18" charset="0"/>
              </a:rPr>
              <a:t>вопрос №5: «</a:t>
            </a:r>
            <a:r>
              <a:rPr lang="ru-RU" sz="2400" dirty="0">
                <a:latin typeface="Times New Roman" panose="02020603050405020304" pitchFamily="18" charset="0"/>
                <a:ea typeface="Calibri" panose="020F0502020204030204" pitchFamily="34" charset="0"/>
                <a:cs typeface="Times New Roman" panose="02020603050405020304" pitchFamily="18" charset="0"/>
              </a:rPr>
              <a:t> </a:t>
            </a:r>
            <a:r>
              <a:rPr lang="ru-RU" sz="2400" b="1" dirty="0">
                <a:latin typeface="Times New Roman" panose="02020603050405020304" pitchFamily="18" charset="0"/>
                <a:ea typeface="Calibri" panose="020F0502020204030204" pitchFamily="34" charset="0"/>
                <a:cs typeface="Times New Roman" panose="02020603050405020304" pitchFamily="18" charset="0"/>
              </a:rPr>
              <a:t>Какой математик первым ввел известные определения тригонометрических функций, стал рассматривать функции произвольного угла и получил формулы приведения?»</a:t>
            </a:r>
            <a:r>
              <a:rPr lang="ru-RU" sz="24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4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ea typeface="Times New Roman" panose="02020603050405020304" pitchFamily="18" charset="0"/>
                <a:cs typeface="Times New Roman" panose="02020603050405020304" pitchFamily="18" charset="0"/>
              </a:rPr>
              <a:t>ответили правильно 13 учеников.</a:t>
            </a:r>
            <a:endParaRPr lang="ru-RU" sz="24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000" dirty="0">
                <a:latin typeface="Calibri" panose="020F0502020204030204" pitchFamily="34" charset="0"/>
                <a:ea typeface="Calibri" panose="020F0502020204030204" pitchFamily="34" charset="0"/>
                <a:cs typeface="Times New Roman" panose="02020603050405020304" pitchFamily="18" charset="0"/>
              </a:rPr>
              <a:t>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8907634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pattFill prst="pct5">
          <a:fgClr>
            <a:schemeClr val="accent1"/>
          </a:fgClr>
          <a:bgClr>
            <a:schemeClr val="bg1"/>
          </a:bgClr>
        </a:pattFill>
        <a:effectLst/>
      </p:bgPr>
    </p:bg>
    <p:spTree>
      <p:nvGrpSpPr>
        <p:cNvPr id="1" name=""/>
        <p:cNvGrpSpPr/>
        <p:nvPr/>
      </p:nvGrpSpPr>
      <p:grpSpPr>
        <a:xfrm>
          <a:off x="0" y="0"/>
          <a:ext cx="0" cy="0"/>
          <a:chOff x="0" y="0"/>
          <a:chExt cx="0" cy="0"/>
        </a:xfrm>
      </p:grpSpPr>
      <p:sp>
        <p:nvSpPr>
          <p:cNvPr id="2" name="Прямоугольник 1"/>
          <p:cNvSpPr/>
          <p:nvPr/>
        </p:nvSpPr>
        <p:spPr>
          <a:xfrm>
            <a:off x="0" y="-130692"/>
            <a:ext cx="12192000" cy="6865469"/>
          </a:xfrm>
          <a:prstGeom prst="rect">
            <a:avLst/>
          </a:prstGeom>
          <a:pattFill prst="pct5">
            <a:fgClr>
              <a:schemeClr val="accent4">
                <a:lumMod val="60000"/>
                <a:lumOff val="40000"/>
              </a:schemeClr>
            </a:fgClr>
            <a:bgClr>
              <a:schemeClr val="accent6">
                <a:lumMod val="20000"/>
                <a:lumOff val="80000"/>
              </a:schemeClr>
            </a:bgClr>
          </a:pattFill>
        </p:spPr>
        <p:txBody>
          <a:bodyPr wrap="square">
            <a:spAutoFit/>
          </a:bodyPr>
          <a:lstStyle/>
          <a:p>
            <a:pPr marL="228600" algn="ctr">
              <a:lnSpc>
                <a:spcPct val="150000"/>
              </a:lnSpc>
              <a:spcAft>
                <a:spcPts val="0"/>
              </a:spcAft>
            </a:pPr>
            <a:r>
              <a:rPr lang="ru-RU" sz="3200" b="1" dirty="0" smtClean="0">
                <a:effectLst/>
                <a:latin typeface="Times New Roman" panose="02020603050405020304" pitchFamily="18" charset="0"/>
                <a:ea typeface="Calibri" panose="020F0502020204030204" pitchFamily="34" charset="0"/>
                <a:cs typeface="Times New Roman" panose="02020603050405020304" pitchFamily="18" charset="0"/>
              </a:rPr>
              <a:t>Заключение.</a:t>
            </a:r>
            <a:endParaRPr lang="ru-RU" sz="32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nSpc>
                <a:spcPct val="115000"/>
              </a:lnSpc>
              <a:spcAft>
                <a:spcPts val="1000"/>
              </a:spcAft>
            </a:pPr>
            <a:r>
              <a:rPr lang="ru-RU" sz="2400" dirty="0" smtClean="0">
                <a:latin typeface="Calibri" panose="020F0502020204030204" pitchFamily="34" charset="0"/>
                <a:ea typeface="Calibri" panose="020F0502020204030204" pitchFamily="34" charset="0"/>
                <a:cs typeface="Times New Roman" panose="02020603050405020304" pitchFamily="18" charset="0"/>
              </a:rPr>
              <a:t>     Работая </a:t>
            </a:r>
            <a:r>
              <a:rPr lang="ru-RU" sz="2400" dirty="0">
                <a:latin typeface="Calibri" panose="020F0502020204030204" pitchFamily="34" charset="0"/>
                <a:ea typeface="Calibri" panose="020F0502020204030204" pitchFamily="34" charset="0"/>
                <a:cs typeface="Times New Roman" panose="02020603050405020304" pitchFamily="18" charset="0"/>
              </a:rPr>
              <a:t>над проектом, я узнал много полезного и интересного о людях прошлого времени, которые внесли огромный вклад в науку.</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nSpc>
                <a:spcPct val="115000"/>
              </a:lnSpc>
              <a:spcAft>
                <a:spcPts val="1000"/>
              </a:spcAft>
            </a:pPr>
            <a:r>
              <a:rPr lang="ru-RU" sz="2400" dirty="0" smtClean="0">
                <a:latin typeface="Calibri" panose="020F0502020204030204" pitchFamily="34" charset="0"/>
                <a:ea typeface="Calibri" panose="020F0502020204030204" pitchFamily="34" charset="0"/>
                <a:cs typeface="Times New Roman" panose="02020603050405020304" pitchFamily="18" charset="0"/>
              </a:rPr>
              <a:t>     Великие </a:t>
            </a:r>
            <a:r>
              <a:rPr lang="ru-RU" sz="2400" dirty="0">
                <a:latin typeface="Calibri" panose="020F0502020204030204" pitchFamily="34" charset="0"/>
                <a:ea typeface="Calibri" panose="020F0502020204030204" pitchFamily="34" charset="0"/>
                <a:cs typeface="Times New Roman" panose="02020603050405020304" pitchFamily="18" charset="0"/>
              </a:rPr>
              <a:t>математики и их открытия изменили знания людей о нашем мире, Вселенной, частью которой мы являемся. Благодаря их трудам мы получили возможность не просто созерцать окружающий мир, но просчитывать его, понимать механизмы его функционирования. Математика стала тем ключиком, которым люди научились открывать двери природы, пусть далеко не все. Но, зная математические законы, мы в определённой мере начали «читать» книгу </a:t>
            </a:r>
            <a:r>
              <a:rPr lang="ru-RU" sz="2400" dirty="0">
                <a:latin typeface="Calibri" panose="020F0502020204030204" pitchFamily="34" charset="0"/>
                <a:ea typeface="Calibri" panose="020F0502020204030204" pitchFamily="34" charset="0"/>
                <a:cs typeface="Times New Roman" panose="02020603050405020304" pitchFamily="18" charset="0"/>
                <a:hlinkClick r:id="rId2"/>
              </a:rPr>
              <a:t>Вселенной</a:t>
            </a:r>
            <a:r>
              <a:rPr lang="ru-RU" sz="2400" dirty="0">
                <a:latin typeface="Calibri" panose="020F0502020204030204" pitchFamily="34" charset="0"/>
                <a:ea typeface="Calibri" panose="020F0502020204030204" pitchFamily="34" charset="0"/>
                <a:cs typeface="Times New Roman" panose="02020603050405020304" pitchFamily="18" charset="0"/>
              </a:rPr>
              <a:t>. Язык этой книги — математику, подарили человечеству, в том числе, и те люди, о которых я только что рассказал.</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nSpc>
                <a:spcPct val="115000"/>
              </a:lnSpc>
              <a:spcAft>
                <a:spcPts val="1000"/>
              </a:spcAft>
            </a:pPr>
            <a:r>
              <a:rPr lang="ru-RU" sz="2400" dirty="0" smtClean="0">
                <a:latin typeface="Calibri" panose="020F0502020204030204" pitchFamily="34" charset="0"/>
                <a:ea typeface="Calibri" panose="020F0502020204030204" pitchFamily="34" charset="0"/>
                <a:cs typeface="Times New Roman" panose="02020603050405020304" pitchFamily="18" charset="0"/>
              </a:rPr>
              <a:t>     Изучая </a:t>
            </a:r>
            <a:r>
              <a:rPr lang="ru-RU" sz="2400" dirty="0">
                <a:latin typeface="Calibri" panose="020F0502020204030204" pitchFamily="34" charset="0"/>
                <a:ea typeface="Calibri" panose="020F0502020204030204" pitchFamily="34" charset="0"/>
                <a:cs typeface="Times New Roman" panose="02020603050405020304" pitchFamily="18" charset="0"/>
              </a:rPr>
              <a:t>историю развития математики, ты понимаешь, что любая наука, и математика в особенности, строится на фундаменте знаний, добытых в предшествующие эпохи.</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400" dirty="0">
                <a:latin typeface="Calibri" panose="020F0502020204030204" pitchFamily="34" charset="0"/>
                <a:ea typeface="Calibri" panose="020F0502020204030204" pitchFamily="34" charset="0"/>
                <a:cs typeface="Times New Roman" panose="02020603050405020304" pitchFamily="18" charset="0"/>
              </a:rPr>
              <a:t> </a:t>
            </a:r>
            <a:endParaRPr lang="ru-RU" sz="24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400" dirty="0">
                <a:latin typeface="Calibri" panose="020F0502020204030204" pitchFamily="34" charset="0"/>
                <a:ea typeface="Calibri" panose="020F0502020204030204" pitchFamily="34" charset="0"/>
                <a:cs typeface="Times New Roman" panose="02020603050405020304" pitchFamily="18" charset="0"/>
              </a:rPr>
              <a:t>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38459249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6771" y="535259"/>
            <a:ext cx="10158760" cy="556434"/>
          </a:xfrm>
          <a:prstGeom prst="rect">
            <a:avLst/>
          </a:prstGeom>
        </p:spPr>
        <p:txBody>
          <a:bodyPr wrap="square">
            <a:spAutoFit/>
          </a:bodyPr>
          <a:lstStyle/>
          <a:p>
            <a:pPr marL="228600" algn="ctr">
              <a:lnSpc>
                <a:spcPct val="115000"/>
              </a:lnSpc>
              <a:spcAft>
                <a:spcPts val="1000"/>
              </a:spcAft>
            </a:pPr>
            <a:r>
              <a:rPr lang="ru-RU" sz="2800" b="1" dirty="0">
                <a:latin typeface="Times New Roman" panose="02020603050405020304" pitchFamily="18" charset="0"/>
                <a:ea typeface="Calibri" panose="020F0502020204030204" pitchFamily="34" charset="0"/>
                <a:cs typeface="Times New Roman" panose="02020603050405020304" pitchFamily="18" charset="0"/>
              </a:rPr>
              <a:t>Список использованных </a:t>
            </a:r>
            <a:r>
              <a:rPr lang="ru-RU" sz="2800" b="1" dirty="0" smtClean="0">
                <a:latin typeface="Times New Roman" panose="02020603050405020304" pitchFamily="18" charset="0"/>
                <a:ea typeface="Calibri" panose="020F0502020204030204" pitchFamily="34" charset="0"/>
                <a:cs typeface="Times New Roman" panose="02020603050405020304" pitchFamily="18" charset="0"/>
              </a:rPr>
              <a:t>источников</a:t>
            </a:r>
            <a:endParaRPr lang="ru-RU" sz="2800" dirty="0" smtClean="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Прямоугольник 3"/>
          <p:cNvSpPr/>
          <p:nvPr/>
        </p:nvSpPr>
        <p:spPr>
          <a:xfrm>
            <a:off x="448056" y="1755648"/>
            <a:ext cx="11201400" cy="4154984"/>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1. https://vseonauke.com/1152255020639979804/velikie-matematiki-i-ih-otkrytiya-lyudi-podarivshie-nam-yazyk-vselennoj/ Великие математики и их открытия. Люди, подарившие нам язык Вселенной.</a:t>
            </a:r>
          </a:p>
          <a:p>
            <a:r>
              <a:rPr lang="ru-RU" sz="2400" dirty="0">
                <a:latin typeface="Times New Roman" panose="02020603050405020304" pitchFamily="18" charset="0"/>
                <a:cs typeface="Times New Roman" panose="02020603050405020304" pitchFamily="18" charset="0"/>
              </a:rPr>
              <a:t>2. http://fb.ru/article/170806/velikie-matematiki-i-ih-otkryitiya.Великие математики и их открытия . </a:t>
            </a:r>
          </a:p>
          <a:p>
            <a:r>
              <a:rPr lang="ru-RU" sz="2400" dirty="0">
                <a:latin typeface="Times New Roman" panose="02020603050405020304" pitchFamily="18" charset="0"/>
                <a:cs typeface="Times New Roman" panose="02020603050405020304" pitchFamily="18" charset="0"/>
              </a:rPr>
              <a:t>3. http://komkova.su/interesnoye/velikie-matematiki?start=3. В е л и к и е     м а т е м а т и к и.</a:t>
            </a:r>
          </a:p>
          <a:p>
            <a:r>
              <a:rPr lang="ru-RU" sz="2400" dirty="0" smtClean="0">
                <a:latin typeface="Times New Roman" panose="02020603050405020304" pitchFamily="18" charset="0"/>
                <a:cs typeface="Times New Roman" panose="02020603050405020304" pitchFamily="18" charset="0"/>
              </a:rPr>
              <a:t>4</a:t>
            </a:r>
            <a:r>
              <a:rPr lang="ru-RU" sz="2400" dirty="0">
                <a:latin typeface="Times New Roman" panose="02020603050405020304" pitchFamily="18" charset="0"/>
                <a:cs typeface="Times New Roman" panose="02020603050405020304" pitchFamily="18" charset="0"/>
              </a:rPr>
              <a:t>. Эрик Темпл Белл «Творцы математики» Москва, "Просвещение", 1979</a:t>
            </a:r>
          </a:p>
          <a:p>
            <a:r>
              <a:rPr lang="ru-RU" sz="2400" dirty="0">
                <a:latin typeface="Times New Roman" panose="02020603050405020304" pitchFamily="18" charset="0"/>
                <a:cs typeface="Times New Roman" panose="02020603050405020304" pitchFamily="18" charset="0"/>
              </a:rPr>
              <a:t>5. Борис </a:t>
            </a:r>
            <a:r>
              <a:rPr lang="ru-RU" sz="2400" dirty="0" err="1">
                <a:latin typeface="Times New Roman" panose="02020603050405020304" pitchFamily="18" charset="0"/>
                <a:cs typeface="Times New Roman" panose="02020603050405020304" pitchFamily="18" charset="0"/>
              </a:rPr>
              <a:t>Анастасьевич</a:t>
            </a:r>
            <a:r>
              <a:rPr lang="ru-RU" sz="2400" dirty="0">
                <a:latin typeface="Times New Roman" panose="02020603050405020304" pitchFamily="18" charset="0"/>
                <a:cs typeface="Times New Roman" panose="02020603050405020304" pitchFamily="18" charset="0"/>
              </a:rPr>
              <a:t> </a:t>
            </a:r>
            <a:r>
              <a:rPr lang="ru-RU" sz="2400" dirty="0" err="1">
                <a:latin typeface="Times New Roman" panose="02020603050405020304" pitchFamily="18" charset="0"/>
                <a:cs typeface="Times New Roman" panose="02020603050405020304" pitchFamily="18" charset="0"/>
              </a:rPr>
              <a:t>Кордемский</a:t>
            </a:r>
            <a:r>
              <a:rPr lang="ru-RU" sz="2400" dirty="0">
                <a:latin typeface="Times New Roman" panose="02020603050405020304" pitchFamily="18" charset="0"/>
                <a:cs typeface="Times New Roman" panose="02020603050405020304" pitchFamily="18" charset="0"/>
              </a:rPr>
              <a:t> «Великие жизни в математике» Москва, "Просвещение", 1995</a:t>
            </a:r>
          </a:p>
          <a:p>
            <a:r>
              <a:rPr lang="ru-RU" sz="2400" dirty="0">
                <a:latin typeface="Times New Roman" panose="02020603050405020304" pitchFamily="18" charset="0"/>
                <a:cs typeface="Times New Roman" panose="02020603050405020304" pitchFamily="18" charset="0"/>
              </a:rPr>
              <a:t>6. http://www.iq-coaching.ru/izvestnye-uchenye/matematiki/ Математики.</a:t>
            </a:r>
          </a:p>
        </p:txBody>
      </p:sp>
    </p:spTree>
    <p:extLst>
      <p:ext uri="{BB962C8B-B14F-4D97-AF65-F5344CB8AC3E}">
        <p14:creationId xmlns:p14="http://schemas.microsoft.com/office/powerpoint/2010/main" xmlns="" val="4711219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90000">
              <a:schemeClr val="accent2">
                <a:lumMod val="40000"/>
                <a:lumOff val="6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Прямоугольник 1"/>
          <p:cNvSpPr/>
          <p:nvPr/>
        </p:nvSpPr>
        <p:spPr>
          <a:xfrm>
            <a:off x="3767328" y="118872"/>
            <a:ext cx="5380148" cy="646331"/>
          </a:xfrm>
          <a:prstGeom prst="rect">
            <a:avLst/>
          </a:prstGeom>
        </p:spPr>
        <p:txBody>
          <a:bodyPr wrap="square">
            <a:spAutoFit/>
          </a:bodyPr>
          <a:lstStyle/>
          <a:p>
            <a:r>
              <a:rPr lang="ru-RU" sz="3600" dirty="0" smtClean="0"/>
              <a:t>Цель исследования:</a:t>
            </a:r>
            <a:endParaRPr lang="ru-RU" sz="3600" dirty="0"/>
          </a:p>
        </p:txBody>
      </p:sp>
      <p:sp>
        <p:nvSpPr>
          <p:cNvPr id="3" name="Прямоугольник 2"/>
          <p:cNvSpPr/>
          <p:nvPr/>
        </p:nvSpPr>
        <p:spPr>
          <a:xfrm>
            <a:off x="1545336" y="1344168"/>
            <a:ext cx="8641080" cy="1200329"/>
          </a:xfrm>
          <a:prstGeom prst="rect">
            <a:avLst/>
          </a:prstGeom>
        </p:spPr>
        <p:txBody>
          <a:bodyPr wrap="square">
            <a:spAutoFit/>
          </a:bodyPr>
          <a:lstStyle/>
          <a:p>
            <a:pPr marL="228600" algn="just">
              <a:lnSpc>
                <a:spcPct val="150000"/>
              </a:lnSpc>
              <a:spcAft>
                <a:spcPts val="0"/>
              </a:spcAft>
            </a:pPr>
            <a:r>
              <a:rPr lang="ru-RU" sz="2400" dirty="0" smtClean="0">
                <a:latin typeface="Times New Roman" panose="02020603050405020304" pitchFamily="18" charset="0"/>
                <a:ea typeface="Times New Roman" panose="02020603050405020304" pitchFamily="18" charset="0"/>
                <a:cs typeface="Times New Roman" panose="02020603050405020304" pitchFamily="18" charset="0"/>
              </a:rPr>
              <a:t>Изучение </a:t>
            </a:r>
            <a:r>
              <a:rPr lang="ru-RU" sz="2400" dirty="0">
                <a:latin typeface="Times New Roman" panose="02020603050405020304" pitchFamily="18" charset="0"/>
                <a:ea typeface="Times New Roman" panose="02020603050405020304" pitchFamily="18" charset="0"/>
                <a:cs typeface="Times New Roman" panose="02020603050405020304" pitchFamily="18" charset="0"/>
              </a:rPr>
              <a:t>биографии некоторых великих математиков и знакомство с самыми важными их открытиями.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35822464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Прямоугольник 1"/>
          <p:cNvSpPr/>
          <p:nvPr/>
        </p:nvSpPr>
        <p:spPr>
          <a:xfrm>
            <a:off x="384048" y="283464"/>
            <a:ext cx="11274552" cy="6689332"/>
          </a:xfrm>
          <a:prstGeom prst="rect">
            <a:avLst/>
          </a:prstGeom>
        </p:spPr>
        <p:txBody>
          <a:bodyPr wrap="square">
            <a:spAutoFit/>
          </a:bodyPr>
          <a:lstStyle/>
          <a:p>
            <a:pPr marL="228600">
              <a:lnSpc>
                <a:spcPct val="107000"/>
              </a:lnSpc>
              <a:spcAft>
                <a:spcPts val="800"/>
              </a:spcAft>
            </a:pPr>
            <a:r>
              <a:rPr lang="ru-RU" sz="3600" b="1" dirty="0">
                <a:latin typeface="Times New Roman" panose="02020603050405020304" pitchFamily="18" charset="0"/>
                <a:ea typeface="Times New Roman" panose="02020603050405020304" pitchFamily="18" charset="0"/>
                <a:cs typeface="Times New Roman" panose="02020603050405020304" pitchFamily="18" charset="0"/>
              </a:rPr>
              <a:t>Задачи исследования: </a:t>
            </a:r>
            <a:r>
              <a:rPr lang="ru-RU" sz="3600" dirty="0">
                <a:latin typeface="Times New Roman" panose="02020603050405020304" pitchFamily="18" charset="0"/>
                <a:ea typeface="Times New Roman" panose="02020603050405020304" pitchFamily="18" charset="0"/>
                <a:cs typeface="Times New Roman" panose="02020603050405020304" pitchFamily="18" charset="0"/>
              </a:rPr>
              <a:t/>
            </a:r>
            <a:br>
              <a:rPr lang="ru-RU" sz="3600" dirty="0">
                <a:latin typeface="Times New Roman" panose="02020603050405020304" pitchFamily="18" charset="0"/>
                <a:ea typeface="Times New Roman" panose="02020603050405020304" pitchFamily="18" charset="0"/>
                <a:cs typeface="Times New Roman" panose="02020603050405020304" pitchFamily="18" charset="0"/>
              </a:rPr>
            </a:br>
            <a:r>
              <a:rPr lang="ru-RU" sz="3600" dirty="0">
                <a:latin typeface="Times New Roman" panose="02020603050405020304" pitchFamily="18" charset="0"/>
                <a:ea typeface="Times New Roman" panose="02020603050405020304" pitchFamily="18" charset="0"/>
                <a:cs typeface="Times New Roman" panose="02020603050405020304" pitchFamily="18" charset="0"/>
              </a:rPr>
              <a:t>1. Ознакомиться с информацией о великих математиках, их биографии и открытиях в науке. </a:t>
            </a:r>
            <a:br>
              <a:rPr lang="ru-RU" sz="3600" dirty="0">
                <a:latin typeface="Times New Roman" panose="02020603050405020304" pitchFamily="18" charset="0"/>
                <a:ea typeface="Times New Roman" panose="02020603050405020304" pitchFamily="18" charset="0"/>
                <a:cs typeface="Times New Roman" panose="02020603050405020304" pitchFamily="18" charset="0"/>
              </a:rPr>
            </a:br>
            <a:r>
              <a:rPr lang="ru-RU" sz="3600" dirty="0">
                <a:latin typeface="Times New Roman" panose="02020603050405020304" pitchFamily="18" charset="0"/>
                <a:ea typeface="Times New Roman" panose="02020603050405020304" pitchFamily="18" charset="0"/>
                <a:cs typeface="Times New Roman" panose="02020603050405020304" pitchFamily="18" charset="0"/>
              </a:rPr>
              <a:t>2. Составить презентацию, содержащую портреты математиков и некоторые факты из   жизни и деятельности. </a:t>
            </a:r>
            <a:br>
              <a:rPr lang="ru-RU" sz="3600" dirty="0">
                <a:latin typeface="Times New Roman" panose="02020603050405020304" pitchFamily="18" charset="0"/>
                <a:ea typeface="Times New Roman" panose="02020603050405020304" pitchFamily="18" charset="0"/>
                <a:cs typeface="Times New Roman" panose="02020603050405020304" pitchFamily="18" charset="0"/>
              </a:rPr>
            </a:br>
            <a:r>
              <a:rPr lang="ru-RU" sz="3600" dirty="0"/>
              <a:t>3. Провести анкетирование одноклассников с целью выявления знаний о великих математиках, сделавших открытия в математике. </a:t>
            </a:r>
            <a:br>
              <a:rPr lang="ru-RU" sz="3600" dirty="0"/>
            </a:br>
            <a:r>
              <a:rPr lang="ru-RU" sz="3600" dirty="0"/>
              <a:t>4. Сделать выводы о результатах анкетирования</a:t>
            </a:r>
          </a:p>
          <a:p>
            <a:pPr marL="228600">
              <a:lnSpc>
                <a:spcPct val="107000"/>
              </a:lnSpc>
              <a:spcAft>
                <a:spcPts val="800"/>
              </a:spcAft>
            </a:pPr>
            <a:endParaRPr lang="ru-RU" sz="3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18594181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90000">
              <a:srgbClr val="FF000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Прямоугольник 1"/>
          <p:cNvSpPr/>
          <p:nvPr/>
        </p:nvSpPr>
        <p:spPr>
          <a:xfrm>
            <a:off x="859536" y="1901952"/>
            <a:ext cx="10515600" cy="1754326"/>
          </a:xfrm>
          <a:prstGeom prst="rect">
            <a:avLst/>
          </a:prstGeom>
        </p:spPr>
        <p:txBody>
          <a:bodyPr wrap="square">
            <a:spAutoFit/>
          </a:bodyPr>
          <a:lstStyle/>
          <a:p>
            <a:pPr marL="228600" algn="just">
              <a:lnSpc>
                <a:spcPct val="150000"/>
              </a:lnSpc>
              <a:spcAft>
                <a:spcPts val="0"/>
              </a:spcAft>
            </a:pPr>
            <a:r>
              <a:rPr lang="ru-RU" sz="3600" b="1" dirty="0">
                <a:latin typeface="Times New Roman" panose="02020603050405020304" pitchFamily="18" charset="0"/>
                <a:ea typeface="Times New Roman" panose="02020603050405020304" pitchFamily="18" charset="0"/>
                <a:cs typeface="Times New Roman" panose="02020603050405020304" pitchFamily="18" charset="0"/>
              </a:rPr>
              <a:t>Гипотеза:</a:t>
            </a:r>
            <a:r>
              <a:rPr lang="ru-RU" sz="3600" dirty="0">
                <a:latin typeface="Times New Roman" panose="02020603050405020304" pitchFamily="18" charset="0"/>
                <a:ea typeface="Times New Roman" panose="02020603050405020304" pitchFamily="18" charset="0"/>
                <a:cs typeface="Times New Roman" panose="02020603050405020304" pitchFamily="18" charset="0"/>
              </a:rPr>
              <a:t> школьники мало знают о великих математиках и их открытиях. </a:t>
            </a:r>
            <a:endParaRPr lang="ru-RU" sz="3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38156391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xmlns="" val="3096560973"/>
              </p:ext>
            </p:extLst>
          </p:nvPr>
        </p:nvGraphicFramePr>
        <p:xfrm>
          <a:off x="146304" y="1091378"/>
          <a:ext cx="11951208" cy="5761158"/>
        </p:xfrm>
        <a:graphic>
          <a:graphicData uri="http://schemas.openxmlformats.org/drawingml/2006/table">
            <a:tbl>
              <a:tblPr firstRow="1" firstCol="1" bandRow="1">
                <a:tableStyleId>{5C22544A-7EE6-4342-B048-85BDC9FD1C3A}</a:tableStyleId>
              </a:tblPr>
              <a:tblGrid>
                <a:gridCol w="6648239">
                  <a:extLst>
                    <a:ext uri="{9D8B030D-6E8A-4147-A177-3AD203B41FA5}">
                      <a16:colId xmlns:a16="http://schemas.microsoft.com/office/drawing/2014/main" xmlns="" val="119657636"/>
                    </a:ext>
                  </a:extLst>
                </a:gridCol>
                <a:gridCol w="5302969">
                  <a:extLst>
                    <a:ext uri="{9D8B030D-6E8A-4147-A177-3AD203B41FA5}">
                      <a16:colId xmlns:a16="http://schemas.microsoft.com/office/drawing/2014/main" xmlns="" val="1144855205"/>
                    </a:ext>
                  </a:extLst>
                </a:gridCol>
              </a:tblGrid>
              <a:tr h="616396">
                <a:tc>
                  <a:txBody>
                    <a:bodyPr/>
                    <a:lstStyle/>
                    <a:p>
                      <a:pPr marL="457200" algn="ctr">
                        <a:spcAft>
                          <a:spcPts val="0"/>
                        </a:spcAft>
                      </a:pPr>
                      <a:r>
                        <a:rPr lang="ru-RU" sz="2400">
                          <a:effectLst/>
                        </a:rPr>
                        <a:t>Этапы работы</a:t>
                      </a:r>
                      <a:endParaRPr lang="ru-RU" sz="2400">
                        <a:effectLst/>
                        <a:latin typeface="Times New Roman" panose="02020603050405020304" pitchFamily="18" charset="0"/>
                        <a:ea typeface="Batang"/>
                        <a:cs typeface="Times New Roman" panose="02020603050405020304" pitchFamily="18" charset="0"/>
                      </a:endParaRPr>
                    </a:p>
                  </a:txBody>
                  <a:tcPr marL="68580" marR="68580" marT="0" marB="0"/>
                </a:tc>
                <a:tc>
                  <a:txBody>
                    <a:bodyPr/>
                    <a:lstStyle/>
                    <a:p>
                      <a:pPr marL="457200" algn="ctr">
                        <a:spcAft>
                          <a:spcPts val="0"/>
                        </a:spcAft>
                      </a:pPr>
                      <a:r>
                        <a:rPr lang="ru-RU" sz="2400">
                          <a:effectLst/>
                        </a:rPr>
                        <a:t>Временные рамки</a:t>
                      </a:r>
                      <a:endParaRPr lang="ru-RU" sz="2400">
                        <a:effectLst/>
                        <a:latin typeface="Times New Roman" panose="02020603050405020304" pitchFamily="18" charset="0"/>
                        <a:ea typeface="Batang"/>
                        <a:cs typeface="Times New Roman" panose="02020603050405020304" pitchFamily="18" charset="0"/>
                      </a:endParaRPr>
                    </a:p>
                  </a:txBody>
                  <a:tcPr marL="68580" marR="68580" marT="0" marB="0"/>
                </a:tc>
                <a:extLst>
                  <a:ext uri="{0D108BD9-81ED-4DB2-BD59-A6C34878D82A}">
                    <a16:rowId xmlns:a16="http://schemas.microsoft.com/office/drawing/2014/main" xmlns="" val="3389481829"/>
                  </a:ext>
                </a:extLst>
              </a:tr>
              <a:tr h="1540990">
                <a:tc>
                  <a:txBody>
                    <a:bodyPr/>
                    <a:lstStyle/>
                    <a:p>
                      <a:pPr marL="6985" indent="-6985">
                        <a:spcAft>
                          <a:spcPts val="0"/>
                        </a:spcAft>
                      </a:pPr>
                      <a:r>
                        <a:rPr lang="ru-RU" sz="2400" dirty="0">
                          <a:effectLst/>
                        </a:rPr>
                        <a:t>1.Подготовительный этап: выбор темы, постановка целей, задач, гипотез.</a:t>
                      </a:r>
                    </a:p>
                    <a:p>
                      <a:pPr marL="6985" indent="-6985">
                        <a:spcAft>
                          <a:spcPts val="0"/>
                        </a:spcAft>
                      </a:pPr>
                      <a:r>
                        <a:rPr lang="ru-RU" sz="2400" dirty="0">
                          <a:effectLst/>
                        </a:rPr>
                        <a:t> </a:t>
                      </a:r>
                      <a:endParaRPr lang="ru-RU" sz="24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2400">
                          <a:effectLst/>
                        </a:rPr>
                        <a:t>сентябрь 2020г. - октябрь 2020г.</a:t>
                      </a:r>
                      <a:endParaRPr lang="ru-RU" sz="24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681440095"/>
                  </a:ext>
                </a:extLst>
              </a:tr>
              <a:tr h="1138189">
                <a:tc>
                  <a:txBody>
                    <a:bodyPr/>
                    <a:lstStyle/>
                    <a:p>
                      <a:pPr marL="6985" indent="-6985">
                        <a:spcAft>
                          <a:spcPts val="0"/>
                        </a:spcAft>
                      </a:pPr>
                      <a:r>
                        <a:rPr lang="ru-RU" sz="2400" dirty="0">
                          <a:effectLst/>
                        </a:rPr>
                        <a:t>2.Основной этап: анализ литературы по теме.</a:t>
                      </a:r>
                    </a:p>
                    <a:p>
                      <a:pPr marL="6985" indent="-6985">
                        <a:spcAft>
                          <a:spcPts val="0"/>
                        </a:spcAft>
                      </a:pPr>
                      <a:r>
                        <a:rPr lang="ru-RU" sz="2400" dirty="0">
                          <a:effectLst/>
                        </a:rPr>
                        <a:t> </a:t>
                      </a:r>
                      <a:endParaRPr lang="ru-RU" sz="24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2400">
                          <a:effectLst/>
                        </a:rPr>
                        <a:t>ноябрь 2020г. - январь 2021г.</a:t>
                      </a:r>
                      <a:endParaRPr lang="ru-RU" sz="24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2123706633"/>
                  </a:ext>
                </a:extLst>
              </a:tr>
              <a:tr h="924593">
                <a:tc>
                  <a:txBody>
                    <a:bodyPr/>
                    <a:lstStyle/>
                    <a:p>
                      <a:pPr marL="6985" indent="-6985">
                        <a:spcAft>
                          <a:spcPts val="0"/>
                        </a:spcAft>
                      </a:pPr>
                      <a:r>
                        <a:rPr lang="ru-RU" sz="2400" dirty="0">
                          <a:effectLst/>
                        </a:rPr>
                        <a:t>3.Исследовательский этап:</a:t>
                      </a:r>
                    </a:p>
                    <a:p>
                      <a:pPr marL="6985" indent="-6985">
                        <a:spcAft>
                          <a:spcPts val="0"/>
                        </a:spcAft>
                      </a:pPr>
                      <a:r>
                        <a:rPr lang="ru-RU" sz="2400" dirty="0">
                          <a:effectLst/>
                        </a:rPr>
                        <a:t> анкетирование.</a:t>
                      </a:r>
                      <a:endParaRPr lang="ru-RU" sz="24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2400" dirty="0" smtClean="0">
                          <a:effectLst/>
                        </a:rPr>
                        <a:t>январь 2021г</a:t>
                      </a:r>
                      <a:r>
                        <a:rPr lang="ru-RU" sz="2400" dirty="0">
                          <a:effectLst/>
                        </a:rPr>
                        <a:t>. - </a:t>
                      </a:r>
                      <a:r>
                        <a:rPr lang="ru-RU" sz="2400" dirty="0" smtClean="0">
                          <a:effectLst/>
                        </a:rPr>
                        <a:t>февраль </a:t>
                      </a:r>
                      <a:r>
                        <a:rPr lang="ru-RU" sz="2400" dirty="0">
                          <a:effectLst/>
                        </a:rPr>
                        <a:t>2021г.</a:t>
                      </a:r>
                      <a:endParaRPr lang="ru-RU" sz="24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577413394"/>
                  </a:ext>
                </a:extLst>
              </a:tr>
              <a:tr h="1540990">
                <a:tc>
                  <a:txBody>
                    <a:bodyPr/>
                    <a:lstStyle/>
                    <a:p>
                      <a:pPr marL="6985" indent="-6985">
                        <a:spcAft>
                          <a:spcPts val="0"/>
                        </a:spcAft>
                      </a:pPr>
                      <a:r>
                        <a:rPr lang="ru-RU" sz="2400">
                          <a:effectLst/>
                        </a:rPr>
                        <a:t>4.Заключительный этап: выводы, подготовка к защите исследовательской работы, зашита работы.</a:t>
                      </a:r>
                      <a:endParaRPr lang="ru-RU" sz="240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ru-RU" sz="2400" dirty="0" smtClean="0">
                          <a:effectLst/>
                        </a:rPr>
                        <a:t>март </a:t>
                      </a:r>
                      <a:r>
                        <a:rPr lang="ru-RU" sz="2400" dirty="0">
                          <a:effectLst/>
                        </a:rPr>
                        <a:t>2021г. - апрель 2021г.</a:t>
                      </a:r>
                      <a:endParaRPr lang="ru-RU" sz="2400" dirty="0">
                        <a:effectLst/>
                        <a:latin typeface="Tahoma" panose="020B060403050404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xmlns="" val="1951784606"/>
                  </a:ext>
                </a:extLst>
              </a:tr>
            </a:tbl>
          </a:graphicData>
        </a:graphic>
      </p:graphicFrame>
      <p:sp>
        <p:nvSpPr>
          <p:cNvPr id="3" name="Rectangle 1"/>
          <p:cNvSpPr>
            <a:spLocks noChangeArrowheads="1"/>
          </p:cNvSpPr>
          <p:nvPr/>
        </p:nvSpPr>
        <p:spPr bwMode="auto">
          <a:xfrm>
            <a:off x="1975104" y="106494"/>
            <a:ext cx="8276440" cy="98488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0850" algn="l" defTabSz="914400" rtl="0" eaLnBrk="0" fontAlgn="base" latinLnBrk="0" hangingPunct="0">
              <a:lnSpc>
                <a:spcPct val="100000"/>
              </a:lnSpc>
              <a:spcBef>
                <a:spcPct val="0"/>
              </a:spcBef>
              <a:spcAft>
                <a:spcPct val="0"/>
              </a:spcAft>
              <a:buClrTx/>
              <a:buSzTx/>
              <a:buFontTx/>
              <a:buNone/>
              <a:tabLst/>
            </a:pPr>
            <a:r>
              <a:rPr kumimoji="0" lang="ru-RU" altLang="ko-KR" sz="4000" b="1" i="0" u="none" strike="noStrike" cap="none" normalizeH="0" baseline="0" dirty="0" smtClean="0">
                <a:ln>
                  <a:noFill/>
                </a:ln>
                <a:solidFill>
                  <a:srgbClr val="0070C0"/>
                </a:solidFill>
                <a:effectLst/>
                <a:latin typeface="Times New Roman" panose="02020603050405020304" pitchFamily="18" charset="0"/>
                <a:ea typeface="Batang" charset="-127"/>
                <a:cs typeface="Times New Roman" panose="02020603050405020304" pitchFamily="18" charset="0"/>
              </a:rPr>
              <a:t>     План исследования:</a:t>
            </a:r>
            <a:endParaRPr kumimoji="0" lang="ru-RU" altLang="ko-KR" sz="4000" b="0" i="0" u="none" strike="noStrike" cap="none" normalizeH="0" baseline="0" dirty="0" smtClean="0">
              <a:ln>
                <a:noFill/>
              </a:ln>
              <a:solidFill>
                <a:srgbClr val="0070C0"/>
              </a:solidFill>
              <a:effectLst/>
            </a:endParaRPr>
          </a:p>
          <a:p>
            <a:pPr marL="0" marR="0" lvl="0" indent="450850" algn="l" defTabSz="914400" rtl="0" eaLnBrk="0" fontAlgn="base" latinLnBrk="0" hangingPunct="0">
              <a:lnSpc>
                <a:spcPct val="100000"/>
              </a:lnSpc>
              <a:spcBef>
                <a:spcPct val="0"/>
              </a:spcBef>
              <a:spcAft>
                <a:spcPct val="0"/>
              </a:spcAft>
              <a:buClrTx/>
              <a:buSzTx/>
              <a:buFontTx/>
              <a:buNone/>
              <a:tabLst/>
            </a:pPr>
            <a:endParaRPr kumimoji="0" lang="ru-RU" altLang="ko-KR"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xmlns="" val="25193486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pattFill prst="pct20">
          <a:fgClr>
            <a:srgbClr val="FFFF00"/>
          </a:fgClr>
          <a:bgClr>
            <a:schemeClr val="accent5">
              <a:lumMod val="60000"/>
              <a:lumOff val="40000"/>
            </a:schemeClr>
          </a:bgClr>
        </a:pattFill>
        <a:effectLst/>
      </p:bgPr>
    </p:bg>
    <p:spTree>
      <p:nvGrpSpPr>
        <p:cNvPr id="1" name=""/>
        <p:cNvGrpSpPr/>
        <p:nvPr/>
      </p:nvGrpSpPr>
      <p:grpSpPr>
        <a:xfrm>
          <a:off x="0" y="0"/>
          <a:ext cx="0" cy="0"/>
          <a:chOff x="0" y="0"/>
          <a:chExt cx="0" cy="0"/>
        </a:xfrm>
      </p:grpSpPr>
      <p:pic>
        <p:nvPicPr>
          <p:cNvPr id="3" name="Объект 3" descr="https://24smi.org/public/media/celebrity/2017/04/19/0HzxmBYtaPki_evklid.jpg">
            <a:extLst>
              <a:ext uri="{FF2B5EF4-FFF2-40B4-BE49-F238E27FC236}">
                <a16:creationId xmlns:a16="http://schemas.microsoft.com/office/drawing/2014/main" xmlns="" id="{FE4B5C97-71CE-4187-BACA-E44BDDD4054B}"/>
              </a:ext>
            </a:extLst>
          </p:cNvPr>
          <p:cNvPicPr>
            <a:picLocks/>
          </p:cNvPicPr>
          <p:nvPr/>
        </p:nvPicPr>
        <p:blipFill>
          <a:blip r:embed="rId2">
            <a:extLst>
              <a:ext uri="{28A0092B-C50C-407E-A947-70E740481C1C}">
                <a14:useLocalDpi xmlns:a14="http://schemas.microsoft.com/office/drawing/2010/main" xmlns="" val="0"/>
              </a:ext>
            </a:extLst>
          </a:blip>
          <a:srcRect/>
          <a:stretch>
            <a:fillRect/>
          </a:stretch>
        </p:blipFill>
        <p:spPr>
          <a:xfrm>
            <a:off x="7141464" y="0"/>
            <a:ext cx="5050536" cy="6858000"/>
          </a:xfrm>
          <a:prstGeom prst="rect">
            <a:avLst/>
          </a:prstGeom>
        </p:spPr>
      </p:pic>
      <p:sp>
        <p:nvSpPr>
          <p:cNvPr id="4" name="Прямоугольник 3"/>
          <p:cNvSpPr/>
          <p:nvPr/>
        </p:nvSpPr>
        <p:spPr>
          <a:xfrm>
            <a:off x="2040673" y="367990"/>
            <a:ext cx="4820729" cy="584775"/>
          </a:xfrm>
          <a:prstGeom prst="rect">
            <a:avLst/>
          </a:prstGeom>
        </p:spPr>
        <p:txBody>
          <a:bodyPr wrap="square">
            <a:spAutoFit/>
          </a:bodyPr>
          <a:lstStyle/>
          <a:p>
            <a:pPr marL="228600">
              <a:spcBef>
                <a:spcPts val="1200"/>
              </a:spcBef>
              <a:spcAft>
                <a:spcPts val="300"/>
              </a:spcAft>
            </a:pPr>
            <a:r>
              <a:rPr lang="ru-RU" sz="3200" b="1" dirty="0">
                <a:solidFill>
                  <a:schemeClr val="tx1">
                    <a:lumMod val="95000"/>
                    <a:lumOff val="5000"/>
                  </a:schemeClr>
                </a:solidFill>
                <a:latin typeface="Helvetica" panose="020B0604020202020204" pitchFamily="34" charset="0"/>
                <a:ea typeface="Times New Roman" panose="02020603050405020304" pitchFamily="18" charset="0"/>
              </a:rPr>
              <a:t>Е</a:t>
            </a:r>
            <a:r>
              <a:rPr lang="ru-RU" sz="3200" b="1" dirty="0" smtClean="0">
                <a:solidFill>
                  <a:schemeClr val="tx1">
                    <a:lumMod val="95000"/>
                    <a:lumOff val="5000"/>
                  </a:schemeClr>
                </a:solidFill>
                <a:latin typeface="Helvetica" panose="020B0604020202020204" pitchFamily="34" charset="0"/>
                <a:ea typeface="Times New Roman" panose="02020603050405020304" pitchFamily="18" charset="0"/>
              </a:rPr>
              <a:t>вклид</a:t>
            </a:r>
            <a:r>
              <a:rPr lang="ru-RU" sz="3200" b="1" dirty="0">
                <a:solidFill>
                  <a:schemeClr val="tx1">
                    <a:lumMod val="95000"/>
                    <a:lumOff val="5000"/>
                  </a:schemeClr>
                </a:solidFill>
                <a:latin typeface="Helvetica" panose="020B0604020202020204" pitchFamily="34" charset="0"/>
                <a:ea typeface="Times New Roman" panose="02020603050405020304" pitchFamily="18" charset="0"/>
              </a:rPr>
              <a:t>.</a:t>
            </a:r>
            <a:endParaRPr lang="ru-RU" sz="3200" b="1" dirty="0">
              <a:solidFill>
                <a:schemeClr val="tx1">
                  <a:lumMod val="95000"/>
                  <a:lumOff val="5000"/>
                </a:schemeClr>
              </a:solidFill>
              <a:effectLst/>
              <a:latin typeface="Arial" panose="020B0604020202020204" pitchFamily="34" charset="0"/>
              <a:ea typeface="Times New Roman" panose="02020603050405020304" pitchFamily="18" charset="0"/>
            </a:endParaRPr>
          </a:p>
        </p:txBody>
      </p:sp>
      <p:sp>
        <p:nvSpPr>
          <p:cNvPr id="6" name="Прямоугольник 5"/>
          <p:cNvSpPr/>
          <p:nvPr/>
        </p:nvSpPr>
        <p:spPr>
          <a:xfrm>
            <a:off x="0" y="2442117"/>
            <a:ext cx="6701883" cy="1692771"/>
          </a:xfrm>
          <a:prstGeom prst="rect">
            <a:avLst/>
          </a:prstGeom>
        </p:spPr>
        <p:txBody>
          <a:bodyPr wrap="square">
            <a:spAutoFit/>
          </a:bodyPr>
          <a:lstStyle/>
          <a:p>
            <a:pPr marL="228600" algn="just">
              <a:lnSpc>
                <a:spcPct val="150000"/>
              </a:lnSpc>
              <a:spcAft>
                <a:spcPts val="0"/>
              </a:spcAft>
            </a:pPr>
            <a:r>
              <a:rPr lang="ru-RU" b="1" u="sng" dirty="0">
                <a:latin typeface="Times New Roman" panose="02020603050405020304" pitchFamily="18" charset="0"/>
                <a:ea typeface="Times New Roman" panose="02020603050405020304" pitchFamily="18" charset="0"/>
                <a:cs typeface="Times New Roman" panose="02020603050405020304" pitchFamily="18" charset="0"/>
              </a:rPr>
              <a:t>Высказывание:</a:t>
            </a:r>
            <a:r>
              <a:rPr lang="ru-RU" dirty="0">
                <a:latin typeface="Times New Roman" panose="02020603050405020304" pitchFamily="18" charset="0"/>
                <a:ea typeface="Times New Roman" panose="02020603050405020304" pitchFamily="18" charset="0"/>
                <a:cs typeface="Times New Roman" panose="02020603050405020304" pitchFamily="18" charset="0"/>
              </a:rPr>
              <a:t> Если теорему так и не смогли доказать, она становится аксиомой. </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gn="r">
              <a:lnSpc>
                <a:spcPct val="150000"/>
              </a:lnSpc>
              <a:spcAft>
                <a:spcPts val="0"/>
              </a:spcAft>
            </a:pPr>
            <a:r>
              <a:rPr lang="ru-RU" b="1" dirty="0">
                <a:latin typeface="Times New Roman" panose="02020603050405020304" pitchFamily="18" charset="0"/>
                <a:ea typeface="Times New Roman" panose="02020603050405020304" pitchFamily="18" charset="0"/>
                <a:cs typeface="Times New Roman" panose="02020603050405020304" pitchFamily="18" charset="0"/>
              </a:rPr>
              <a:t>Евклид.</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675"/>
              </a:spcAft>
            </a:pPr>
            <a:r>
              <a:rPr lang="ru-RU" sz="2000" b="1" dirty="0" smtClean="0">
                <a:solidFill>
                  <a:srgbClr val="333333"/>
                </a:solidFill>
                <a:effectLst/>
                <a:latin typeface="Helvetica" panose="020B0604020202020204" pitchFamily="34" charset="0"/>
                <a:ea typeface="Times New Roman" panose="02020603050405020304" pitchFamily="18" charset="0"/>
                <a:cs typeface="Times New Roman" panose="02020603050405020304" pitchFamily="18" charset="0"/>
              </a:rPr>
              <a:t>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146512351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2663" y="178420"/>
            <a:ext cx="11987561" cy="6252994"/>
          </a:xfrm>
          <a:prstGeom prst="rect">
            <a:avLst/>
          </a:prstGeom>
          <a:noFill/>
        </p:spPr>
        <p:txBody>
          <a:bodyPr wrap="square">
            <a:spAutoFit/>
          </a:bodyPr>
          <a:lstStyle/>
          <a:p>
            <a:pPr marL="228600">
              <a:lnSpc>
                <a:spcPct val="115000"/>
              </a:lnSpc>
              <a:spcAft>
                <a:spcPts val="1000"/>
              </a:spcAft>
            </a:pPr>
            <a:r>
              <a:rPr lang="ru-RU" sz="2000" dirty="0">
                <a:solidFill>
                  <a:srgbClr val="000000"/>
                </a:solidFill>
                <a:latin typeface="Arial" panose="020B0604020202020204" pitchFamily="34" charset="0"/>
                <a:ea typeface="Calibri" panose="020F0502020204030204" pitchFamily="34" charset="0"/>
                <a:cs typeface="Times New Roman" panose="02020603050405020304" pitchFamily="18" charset="0"/>
              </a:rPr>
              <a:t>Евклид был греческим математиком и также известен как отец геометрии.  Мало что известно о его жизни. Вероятно, он родился в 325 г. до н.э., хотя место и обстоятельства его рождения и смерти неизвестны и могут быть оценены только приблизительно относительно других людей, упомянутых с ним.</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Aft>
                <a:spcPts val="0"/>
              </a:spcAf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Его называли ”Отец Геометрии”</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Aft>
                <a:spcPts val="0"/>
              </a:spcAft>
            </a:pPr>
            <a:r>
              <a:rPr lang="ru-RU" sz="2000" b="1" u="sng" dirty="0">
                <a:latin typeface="Times New Roman" panose="02020603050405020304" pitchFamily="18" charset="0"/>
                <a:ea typeface="Times New Roman" panose="02020603050405020304" pitchFamily="18" charset="0"/>
                <a:cs typeface="Times New Roman" panose="02020603050405020304" pitchFamily="18" charset="0"/>
              </a:rPr>
              <a:t>Открытия в математике: </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Aft>
                <a:spcPts val="0"/>
              </a:spcAf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Алгоритм Евклида</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Aft>
                <a:spcPts val="0"/>
              </a:spcAf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Главный труд Евклида - "Начала" (по-другому "Элементы"). Все книги Евклида основываются на аксиомах - утверждениях, не требующих доказательств.</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Aft>
                <a:spcPts val="0"/>
              </a:spcAf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Одиннадцатая аксиома - Если дана прямая и точка не лежащая на ней, то можно провести только одну прямую, проходящую через точку и не пересекающуюся с данной прямой</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Aft>
                <a:spcPts val="0"/>
              </a:spcAf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Евклид первый начал изучать свойства простых чисел - и доказал, что их множество бесконечно.</a:t>
            </a:r>
            <a:endParaRPr lang="ru-RU" sz="2000" dirty="0" smtClean="0">
              <a:effectLst/>
              <a:latin typeface="Calibri" panose="020F0502020204030204" pitchFamily="34" charset="0"/>
              <a:ea typeface="Calibri" panose="020F0502020204030204" pitchFamily="34" charset="0"/>
              <a:cs typeface="Times New Roman" panose="02020603050405020304" pitchFamily="18" charset="0"/>
            </a:endParaRPr>
          </a:p>
          <a:p>
            <a:pPr marL="228600" algn="just">
              <a:lnSpc>
                <a:spcPct val="150000"/>
              </a:lnSpc>
              <a:spcAft>
                <a:spcPts val="0"/>
              </a:spcAft>
            </a:pPr>
            <a:r>
              <a:rPr lang="ru-RU" sz="2000" dirty="0">
                <a:latin typeface="Times New Roman" panose="02020603050405020304" pitchFamily="18" charset="0"/>
                <a:ea typeface="Times New Roman" panose="02020603050405020304" pitchFamily="18" charset="0"/>
                <a:cs typeface="Times New Roman" panose="02020603050405020304" pitchFamily="18" charset="0"/>
              </a:rPr>
              <a:t>Евклид сформулировал закон прямолинейного распространения света и закон отражения, а также теорему о делении с остатком.</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28481464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pic>
        <p:nvPicPr>
          <p:cNvPr id="2" name="Объект 3" descr="https://nebo-nsk.ru/sites/default/files/pifagor_0.jpg">
            <a:extLst>
              <a:ext uri="{FF2B5EF4-FFF2-40B4-BE49-F238E27FC236}">
                <a16:creationId xmlns:a16="http://schemas.microsoft.com/office/drawing/2014/main" xmlns="" id="{E7B1EAC5-3CE9-47B2-A544-0ED4FC381BFE}"/>
              </a:ext>
            </a:extLst>
          </p:cNvPr>
          <p:cNvPicPr>
            <a:picLocks/>
          </p:cNvPicPr>
          <p:nvPr/>
        </p:nvPicPr>
        <p:blipFill>
          <a:blip r:embed="rId2" cstate="print">
            <a:extLst>
              <a:ext uri="{28A0092B-C50C-407E-A947-70E740481C1C}">
                <a14:useLocalDpi xmlns:a14="http://schemas.microsoft.com/office/drawing/2010/main" xmlns="" val="0"/>
              </a:ext>
            </a:extLst>
          </a:blip>
          <a:srcRect/>
          <a:stretch>
            <a:fillRect/>
          </a:stretch>
        </p:blipFill>
        <p:spPr>
          <a:xfrm>
            <a:off x="111570" y="180975"/>
            <a:ext cx="5184330" cy="6515100"/>
          </a:xfrm>
          <a:prstGeom prst="rect">
            <a:avLst/>
          </a:prstGeom>
        </p:spPr>
      </p:pic>
      <p:sp>
        <p:nvSpPr>
          <p:cNvPr id="3" name="Прямоугольник 2"/>
          <p:cNvSpPr/>
          <p:nvPr/>
        </p:nvSpPr>
        <p:spPr>
          <a:xfrm>
            <a:off x="5419493" y="1081669"/>
            <a:ext cx="3412272" cy="660758"/>
          </a:xfrm>
          <a:prstGeom prst="rect">
            <a:avLst/>
          </a:prstGeom>
        </p:spPr>
        <p:txBody>
          <a:bodyPr wrap="square">
            <a:spAutoFit/>
          </a:bodyPr>
          <a:lstStyle/>
          <a:p>
            <a:pPr marL="228600">
              <a:lnSpc>
                <a:spcPct val="150000"/>
              </a:lnSpc>
              <a:spcBef>
                <a:spcPts val="600"/>
              </a:spcBef>
              <a:spcAft>
                <a:spcPts val="600"/>
              </a:spcAft>
            </a:pPr>
            <a:r>
              <a:rPr lang="ru-RU" sz="2800" b="1" dirty="0" smtClean="0">
                <a:solidFill>
                  <a:srgbClr val="000000"/>
                </a:solidFill>
                <a:effectLst/>
                <a:latin typeface="Times New Roman" panose="02020603050405020304" pitchFamily="18" charset="0"/>
                <a:ea typeface="Times New Roman" panose="02020603050405020304" pitchFamily="18" charset="0"/>
              </a:rPr>
              <a:t> </a:t>
            </a:r>
            <a:endParaRPr lang="ru-RU" sz="2800" dirty="0">
              <a:solidFill>
                <a:srgbClr val="000000"/>
              </a:solidFill>
              <a:effectLst/>
              <a:latin typeface="Times New Roman" panose="02020603050405020304" pitchFamily="18" charset="0"/>
              <a:ea typeface="Times New Roman" panose="02020603050405020304" pitchFamily="18" charset="0"/>
            </a:endParaRPr>
          </a:p>
        </p:txBody>
      </p:sp>
      <p:sp>
        <p:nvSpPr>
          <p:cNvPr id="4" name="Прямоугольник 3"/>
          <p:cNvSpPr/>
          <p:nvPr/>
        </p:nvSpPr>
        <p:spPr>
          <a:xfrm>
            <a:off x="6467706" y="356839"/>
            <a:ext cx="4527396" cy="584775"/>
          </a:xfrm>
          <a:prstGeom prst="rect">
            <a:avLst/>
          </a:prstGeom>
        </p:spPr>
        <p:txBody>
          <a:bodyPr wrap="square">
            <a:spAutoFit/>
          </a:bodyPr>
          <a:lstStyle/>
          <a:p>
            <a:r>
              <a:rPr lang="ru-RU" sz="3200" b="1" dirty="0" smtClean="0">
                <a:latin typeface="Times New Roman" panose="02020603050405020304" pitchFamily="18" charset="0"/>
                <a:cs typeface="Times New Roman" panose="02020603050405020304" pitchFamily="18" charset="0"/>
              </a:rPr>
              <a:t> </a:t>
            </a:r>
            <a:r>
              <a:rPr lang="en-US" sz="3200" b="1" dirty="0" err="1">
                <a:latin typeface="Times New Roman" panose="02020603050405020304" pitchFamily="18" charset="0"/>
                <a:cs typeface="Times New Roman" panose="02020603050405020304" pitchFamily="18" charset="0"/>
              </a:rPr>
              <a:t>Пифагор</a:t>
            </a:r>
            <a:r>
              <a:rPr lang="en-US" sz="3200" b="1" dirty="0">
                <a:latin typeface="Times New Roman" panose="02020603050405020304" pitchFamily="18" charset="0"/>
                <a:cs typeface="Times New Roman" panose="02020603050405020304" pitchFamily="18" charset="0"/>
              </a:rPr>
              <a:t> </a:t>
            </a:r>
            <a:r>
              <a:rPr lang="en-US" sz="3200" b="1" dirty="0" err="1">
                <a:latin typeface="Times New Roman" panose="02020603050405020304" pitchFamily="18" charset="0"/>
                <a:cs typeface="Times New Roman" panose="02020603050405020304" pitchFamily="18" charset="0"/>
              </a:rPr>
              <a:t>Самосский</a:t>
            </a:r>
            <a:r>
              <a:rPr lang="en-US" sz="3200" b="1" dirty="0">
                <a:latin typeface="Times New Roman" panose="02020603050405020304" pitchFamily="18" charset="0"/>
                <a:cs typeface="Times New Roman" panose="02020603050405020304" pitchFamily="18" charset="0"/>
              </a:rPr>
              <a:t> </a:t>
            </a:r>
            <a:endParaRPr lang="ru-RU" sz="3200" dirty="0"/>
          </a:p>
        </p:txBody>
      </p:sp>
      <p:sp>
        <p:nvSpPr>
          <p:cNvPr id="5" name="Прямоугольник 4"/>
          <p:cNvSpPr/>
          <p:nvPr/>
        </p:nvSpPr>
        <p:spPr>
          <a:xfrm>
            <a:off x="5586760" y="1984916"/>
            <a:ext cx="6605239" cy="3053465"/>
          </a:xfrm>
          <a:prstGeom prst="rect">
            <a:avLst/>
          </a:prstGeom>
        </p:spPr>
        <p:txBody>
          <a:bodyPr wrap="square">
            <a:spAutoFit/>
          </a:bodyPr>
          <a:lstStyle/>
          <a:p>
            <a:pPr marL="228600">
              <a:lnSpc>
                <a:spcPct val="150000"/>
              </a:lnSpc>
              <a:spcAft>
                <a:spcPts val="0"/>
              </a:spcAft>
            </a:pPr>
            <a:r>
              <a:rPr lang="ru-RU" sz="3200" b="1" u="sng" dirty="0">
                <a:latin typeface="Calibri" panose="020F0502020204030204" pitchFamily="34" charset="0"/>
                <a:ea typeface="Calibri" panose="020F0502020204030204" pitchFamily="34" charset="0"/>
                <a:cs typeface="Times New Roman" panose="02020603050405020304" pitchFamily="18" charset="0"/>
              </a:rPr>
              <a:t>Высказывание:</a:t>
            </a:r>
            <a:r>
              <a:rPr lang="ru-RU" sz="3200" dirty="0">
                <a:latin typeface="Calibri" panose="020F0502020204030204" pitchFamily="34" charset="0"/>
                <a:ea typeface="Calibri" panose="020F0502020204030204" pitchFamily="34" charset="0"/>
                <a:cs typeface="Times New Roman" panose="02020603050405020304" pitchFamily="18" charset="0"/>
              </a:rPr>
              <a:t> Лесть подобна оружию, нарисованному на картине: она доставляет приятность, а пользы </a:t>
            </a:r>
            <a:r>
              <a:rPr lang="ru-RU" sz="3600" dirty="0">
                <a:latin typeface="Calibri" panose="020F0502020204030204" pitchFamily="34" charset="0"/>
                <a:ea typeface="Calibri" panose="020F0502020204030204" pitchFamily="34" charset="0"/>
                <a:cs typeface="Times New Roman" panose="02020603050405020304" pitchFamily="18" charset="0"/>
              </a:rPr>
              <a:t>никакой</a:t>
            </a:r>
            <a:r>
              <a:rPr lang="ru-RU" dirty="0">
                <a:latin typeface="Calibri" panose="020F0502020204030204" pitchFamily="34" charset="0"/>
                <a:ea typeface="Calibri" panose="020F0502020204030204" pitchFamily="34" charset="0"/>
                <a:cs typeface="Times New Roman" panose="02020603050405020304" pitchFamily="18" charset="0"/>
              </a:rPr>
              <a:t>. </a:t>
            </a:r>
            <a:r>
              <a:rPr lang="ru-RU" sz="3200" dirty="0" smtClean="0">
                <a:effectLst/>
                <a:latin typeface="Calibri" panose="020F0502020204030204" pitchFamily="34" charset="0"/>
                <a:ea typeface="Calibri" panose="020F0502020204030204" pitchFamily="34" charset="0"/>
                <a:cs typeface="Times New Roman" panose="02020603050405020304" pitchFamily="18" charset="0"/>
              </a:rPr>
              <a:t> </a:t>
            </a:r>
            <a:endParaRPr lang="ru-RU"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Прямоугольник 5"/>
          <p:cNvSpPr/>
          <p:nvPr/>
        </p:nvSpPr>
        <p:spPr>
          <a:xfrm>
            <a:off x="10169912" y="5206408"/>
            <a:ext cx="1750742" cy="507831"/>
          </a:xfrm>
          <a:prstGeom prst="rect">
            <a:avLst/>
          </a:prstGeom>
        </p:spPr>
        <p:txBody>
          <a:bodyPr wrap="square">
            <a:spAutoFit/>
          </a:bodyPr>
          <a:lstStyle/>
          <a:p>
            <a:pPr marL="228600">
              <a:lnSpc>
                <a:spcPct val="150000"/>
              </a:lnSpc>
              <a:spcAft>
                <a:spcPts val="0"/>
              </a:spcAft>
            </a:pPr>
            <a:r>
              <a:rPr lang="ru-RU" b="1" dirty="0">
                <a:latin typeface="Calibri" panose="020F0502020204030204" pitchFamily="34" charset="0"/>
                <a:ea typeface="Calibri" panose="020F0502020204030204" pitchFamily="34" charset="0"/>
                <a:cs typeface="Times New Roman" panose="02020603050405020304" pitchFamily="18" charset="0"/>
              </a:rPr>
              <a:t>Пифагор</a:t>
            </a:r>
            <a:endParaRPr lang="ru-RU"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xmlns="" val="366971905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374</TotalTime>
  <Words>1508</Words>
  <Application>Microsoft Office PowerPoint</Application>
  <PresentationFormat>Произвольный</PresentationFormat>
  <Paragraphs>202</Paragraphs>
  <Slides>27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555</dc:creator>
  <cp:lastModifiedBy>23 кабинет</cp:lastModifiedBy>
  <cp:revision>32</cp:revision>
  <dcterms:created xsi:type="dcterms:W3CDTF">2021-04-04T22:20:45Z</dcterms:created>
  <dcterms:modified xsi:type="dcterms:W3CDTF">2021-04-29T08:16:01Z</dcterms:modified>
</cp:coreProperties>
</file>