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83"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9" r:id="rId17"/>
    <p:sldId id="281" r:id="rId18"/>
    <p:sldId id="282"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12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C4108E-1CBE-4B9B-A0B1-719C34AACAA2}" type="datetimeFigureOut">
              <a:rPr lang="ru-RU" smtClean="0"/>
              <a:pPr/>
              <a:t>22.04.2021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738B69-6673-421B-8B8A-0345349B371B}" type="slidenum">
              <a:rPr lang="ru-RU" smtClean="0"/>
              <a:pPr/>
              <a:t>‹#›</a:t>
            </a:fld>
            <a:endParaRPr lang="ru-RU"/>
          </a:p>
        </p:txBody>
      </p:sp>
    </p:spTree>
    <p:extLst>
      <p:ext uri="{BB962C8B-B14F-4D97-AF65-F5344CB8AC3E}">
        <p14:creationId xmlns:p14="http://schemas.microsoft.com/office/powerpoint/2010/main" val="34749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6738B69-6673-421B-8B8A-0345349B371B}" type="slidenum">
              <a:rPr lang="ru-RU" smtClean="0"/>
              <a:pPr/>
              <a:t>5</a:t>
            </a:fld>
            <a:endParaRPr lang="ru-RU"/>
          </a:p>
        </p:txBody>
      </p:sp>
    </p:spTree>
    <p:extLst>
      <p:ext uri="{BB962C8B-B14F-4D97-AF65-F5344CB8AC3E}">
        <p14:creationId xmlns:p14="http://schemas.microsoft.com/office/powerpoint/2010/main" val="1616090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22.04.2021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22.04.2021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22.04.2021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22.04.2021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22.04.2021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22.04.2021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22.04.2021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22.04.2021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22.04.2021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22.04.2021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22.04.2021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22.04.2021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1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14.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42.jpe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1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5" Type="http://schemas.openxmlformats.org/officeDocument/2006/relationships/image" Target="../media/image46.jpeg"/><Relationship Id="rId4" Type="http://schemas.openxmlformats.org/officeDocument/2006/relationships/image" Target="../media/image45.jpeg"/></Relationships>
</file>

<file path=ppt/slides/_rels/slide1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17.xml.rels><?xml version="1.0" encoding="UTF-8" standalone="yes"?>
<Relationships xmlns="http://schemas.openxmlformats.org/package/2006/relationships"><Relationship Id="rId3" Type="http://schemas.openxmlformats.org/officeDocument/2006/relationships/image" Target="../media/image53.jpeg"/><Relationship Id="rId7" Type="http://schemas.openxmlformats.org/officeDocument/2006/relationships/image" Target="../media/image57.jpeg"/><Relationship Id="rId2" Type="http://schemas.openxmlformats.org/officeDocument/2006/relationships/image" Target="../media/image52.jpeg"/><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s>
</file>

<file path=ppt/slides/_rels/slide18.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59.jpeg"/><Relationship Id="rId7" Type="http://schemas.openxmlformats.org/officeDocument/2006/relationships/image" Target="../media/image63.jpeg"/><Relationship Id="rId2" Type="http://schemas.openxmlformats.org/officeDocument/2006/relationships/image" Target="../media/image58.jpeg"/><Relationship Id="rId1" Type="http://schemas.openxmlformats.org/officeDocument/2006/relationships/slideLayout" Target="../slideLayouts/slideLayout2.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620688"/>
            <a:ext cx="7772400" cy="1944216"/>
          </a:xfrm>
        </p:spPr>
        <p:txBody>
          <a:bodyPr>
            <a:normAutofit fontScale="90000"/>
          </a:bodyPr>
          <a:lstStyle/>
          <a:p>
            <a:r>
              <a:rPr lang="ru-RU" b="1" dirty="0" smtClean="0">
                <a:solidFill>
                  <a:srgbClr val="FF0000"/>
                </a:solidFill>
                <a:latin typeface="Times New Roman" pitchFamily="18" charset="0"/>
                <a:cs typeface="Times New Roman" pitchFamily="18" charset="0"/>
              </a:rPr>
              <a:t>Культура в годы Великой Отечественной войны</a:t>
            </a:r>
            <a:br>
              <a:rPr lang="ru-RU" b="1" dirty="0" smtClean="0">
                <a:solidFill>
                  <a:srgbClr val="FF0000"/>
                </a:solidFill>
                <a:latin typeface="Times New Roman" pitchFamily="18" charset="0"/>
                <a:cs typeface="Times New Roman" pitchFamily="18" charset="0"/>
              </a:rPr>
            </a:br>
            <a:r>
              <a:rPr lang="ru-RU" b="1" dirty="0" smtClean="0">
                <a:solidFill>
                  <a:srgbClr val="FF0000"/>
                </a:solidFill>
                <a:latin typeface="Times New Roman" pitchFamily="18" charset="0"/>
                <a:cs typeface="Times New Roman" pitchFamily="18" charset="0"/>
              </a:rPr>
              <a:t> 1941-1945гг.</a:t>
            </a:r>
            <a:endParaRPr lang="ru-RU"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4932040" y="3429000"/>
            <a:ext cx="3744416" cy="1728192"/>
          </a:xfrm>
        </p:spPr>
        <p:txBody>
          <a:bodyPr>
            <a:noAutofit/>
          </a:bodyPr>
          <a:lstStyle/>
          <a:p>
            <a:r>
              <a:rPr lang="ru-RU" sz="2800" dirty="0" smtClean="0">
                <a:solidFill>
                  <a:srgbClr val="FF0000"/>
                </a:solidFill>
                <a:latin typeface="Times New Roman" pitchFamily="18" charset="0"/>
                <a:cs typeface="Times New Roman" pitchFamily="18" charset="0"/>
              </a:rPr>
              <a:t>Выполнила: ученица 10 «А» класса МАОУ СОШ №19 Недорезова Екатерина </a:t>
            </a:r>
            <a:endParaRPr lang="ru-RU" sz="2800" dirty="0">
              <a:solidFill>
                <a:srgbClr val="FF0000"/>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sz="1400" b="1" dirty="0">
                <a:latin typeface="Times New Roman" pitchFamily="18" charset="0"/>
                <a:cs typeface="Times New Roman" pitchFamily="18" charset="0"/>
              </a:rPr>
              <a:t>С первых дней Великой Отечественной войны на службу победе, защите Родины были поставлены все достижения отечественной науки и техники. </a:t>
            </a:r>
            <a:endParaRPr lang="ru-RU" sz="1400" b="1" dirty="0" smtClean="0">
              <a:latin typeface="Times New Roman" pitchFamily="18" charset="0"/>
              <a:cs typeface="Times New Roman" pitchFamily="18" charset="0"/>
            </a:endParaRPr>
          </a:p>
          <a:p>
            <a:r>
              <a:rPr lang="ru-RU" sz="1400" b="1" dirty="0" smtClean="0">
                <a:latin typeface="Times New Roman" pitchFamily="18" charset="0"/>
                <a:cs typeface="Times New Roman" pitchFamily="18" charset="0"/>
              </a:rPr>
              <a:t>В </a:t>
            </a:r>
            <a:r>
              <a:rPr lang="ru-RU" sz="1400" b="1" dirty="0">
                <a:latin typeface="Times New Roman" pitchFamily="18" charset="0"/>
                <a:cs typeface="Times New Roman" pitchFamily="18" charset="0"/>
              </a:rPr>
              <a:t>1943 году фронт получил новейшие </a:t>
            </a:r>
            <a:r>
              <a:rPr lang="ru-RU" sz="1400" b="1" dirty="0" smtClean="0">
                <a:latin typeface="Times New Roman" pitchFamily="18" charset="0"/>
                <a:cs typeface="Times New Roman" pitchFamily="18" charset="0"/>
              </a:rPr>
              <a:t>самолеты </a:t>
            </a:r>
            <a:r>
              <a:rPr lang="ru-RU" sz="1400" b="1" dirty="0">
                <a:latin typeface="Times New Roman" pitchFamily="18" charset="0"/>
                <a:cs typeface="Times New Roman" pitchFamily="18" charset="0"/>
              </a:rPr>
              <a:t>ИЛ-5, ЯК-9, ТУ-2, созданные выдающимися конструкторами С.А. Лавочкиным, А.Н. Туполевым, С.В. Илюшиным, Н.Н. Поликарповым, А.Н. Микояном, А.С. Яковлевым и другими. </a:t>
            </a:r>
            <a:endParaRPr lang="ru-RU" sz="1400" b="1" dirty="0" smtClean="0">
              <a:latin typeface="Times New Roman" pitchFamily="18" charset="0"/>
              <a:cs typeface="Times New Roman" pitchFamily="18" charset="0"/>
            </a:endParaRPr>
          </a:p>
          <a:p>
            <a:endParaRPr lang="ru-RU" sz="1400" dirty="0"/>
          </a:p>
        </p:txBody>
      </p:sp>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b="1" dirty="0" smtClean="0">
                <a:solidFill>
                  <a:srgbClr val="00B050"/>
                </a:solidFill>
                <a:latin typeface="Times New Roman" pitchFamily="18" charset="0"/>
                <a:cs typeface="Times New Roman" pitchFamily="18" charset="0"/>
              </a:rPr>
              <a:t>Наука в военные годы</a:t>
            </a:r>
            <a:br>
              <a:rPr lang="ru-RU" b="1" dirty="0" smtClean="0">
                <a:solidFill>
                  <a:srgbClr val="00B050"/>
                </a:solidFill>
                <a:latin typeface="Times New Roman" pitchFamily="18" charset="0"/>
                <a:cs typeface="Times New Roman" pitchFamily="18" charset="0"/>
              </a:rPr>
            </a:br>
            <a:r>
              <a:rPr lang="ru-RU" b="1" dirty="0" smtClean="0">
                <a:solidFill>
                  <a:srgbClr val="00B050"/>
                </a:solidFill>
                <a:latin typeface="Times New Roman" pitchFamily="18" charset="0"/>
                <a:cs typeface="Times New Roman" pitchFamily="18" charset="0"/>
              </a:rPr>
              <a:t>Успехи в авиации</a:t>
            </a:r>
            <a:endParaRPr lang="ru-RU" b="1" dirty="0">
              <a:solidFill>
                <a:srgbClr val="00B050"/>
              </a:solidFill>
              <a:latin typeface="Times New Roman" pitchFamily="18" charset="0"/>
              <a:cs typeface="Times New Roman" pitchFamily="18" charset="0"/>
            </a:endParaRPr>
          </a:p>
        </p:txBody>
      </p:sp>
      <p:pic>
        <p:nvPicPr>
          <p:cNvPr id="1026" name="Picture 2" descr="C:\Users\Галина\Desktop\Папка Галины Дмитриевны\Папка мамы\История- подготовка к ЕГЭ\Лавочкин.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924944"/>
            <a:ext cx="251460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Галина\Desktop\Папка Галины Дмитриевны\Папка мамы\История- подготовка к ЕГЭ\Ла 25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5013176"/>
            <a:ext cx="2857500" cy="13430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Галина\Desktop\Папка Галины Дмитриевны\Папка мамы\История- подготовка к ЕГЭ\Туполев.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88083" y="2780928"/>
            <a:ext cx="182880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Галина\Desktop\Папка Галины Дмитриевны\Папка мамы\История- подготовка к ЕГЭ\Ту.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16821" y="4725145"/>
            <a:ext cx="2047875" cy="14287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Галина\Desktop\Папка Галины Дмитриевны\Папка мамы\История- подготовка к ЕГЭ\Илюшин.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44208" y="2586451"/>
            <a:ext cx="1911215" cy="193652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Галина\Desktop\Папка Галины Дмитриевны\Папка мамы\История- подготовка к ЕГЭ\ИЛ.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17169" y="4970313"/>
            <a:ext cx="2857500" cy="142875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23528" y="4507582"/>
            <a:ext cx="2808312" cy="369332"/>
          </a:xfrm>
          <a:prstGeom prst="rect">
            <a:avLst/>
          </a:prstGeom>
          <a:noFill/>
        </p:spPr>
        <p:txBody>
          <a:bodyPr wrap="square" rtlCol="0">
            <a:spAutoFit/>
          </a:bodyPr>
          <a:lstStyle/>
          <a:p>
            <a:r>
              <a:rPr lang="ru-RU" b="1" dirty="0" smtClean="0"/>
              <a:t>С. А. Лавочкин</a:t>
            </a:r>
            <a:endParaRPr lang="ru-RU" b="1" dirty="0"/>
          </a:p>
        </p:txBody>
      </p:sp>
      <p:sp>
        <p:nvSpPr>
          <p:cNvPr id="10" name="TextBox 9"/>
          <p:cNvSpPr txBox="1"/>
          <p:nvPr/>
        </p:nvSpPr>
        <p:spPr>
          <a:xfrm>
            <a:off x="179512" y="6525344"/>
            <a:ext cx="2520280" cy="369332"/>
          </a:xfrm>
          <a:prstGeom prst="rect">
            <a:avLst/>
          </a:prstGeom>
          <a:noFill/>
        </p:spPr>
        <p:txBody>
          <a:bodyPr wrap="square" rtlCol="0">
            <a:spAutoFit/>
          </a:bodyPr>
          <a:lstStyle/>
          <a:p>
            <a:r>
              <a:rPr lang="ru-RU" dirty="0" smtClean="0"/>
              <a:t>   </a:t>
            </a:r>
            <a:r>
              <a:rPr lang="ru-RU" b="1" dirty="0" smtClean="0"/>
              <a:t>Самолет   </a:t>
            </a:r>
            <a:r>
              <a:rPr lang="en-US" b="1" dirty="0" smtClean="0"/>
              <a:t>La</a:t>
            </a:r>
            <a:r>
              <a:rPr lang="ru-RU" b="1" dirty="0" smtClean="0"/>
              <a:t> - 250</a:t>
            </a:r>
            <a:endParaRPr lang="ru-RU" b="1" dirty="0"/>
          </a:p>
        </p:txBody>
      </p:sp>
      <p:sp>
        <p:nvSpPr>
          <p:cNvPr id="11" name="TextBox 10"/>
          <p:cNvSpPr txBox="1"/>
          <p:nvPr/>
        </p:nvSpPr>
        <p:spPr>
          <a:xfrm>
            <a:off x="3416821" y="4353694"/>
            <a:ext cx="2307307" cy="338554"/>
          </a:xfrm>
          <a:prstGeom prst="rect">
            <a:avLst/>
          </a:prstGeom>
          <a:noFill/>
        </p:spPr>
        <p:txBody>
          <a:bodyPr wrap="square" rtlCol="0">
            <a:spAutoFit/>
          </a:bodyPr>
          <a:lstStyle/>
          <a:p>
            <a:r>
              <a:rPr lang="ru-RU" sz="1600" b="1" dirty="0" smtClean="0"/>
              <a:t>          А. Н. Туполев</a:t>
            </a:r>
            <a:endParaRPr lang="ru-RU" sz="1600" b="1" dirty="0"/>
          </a:p>
        </p:txBody>
      </p:sp>
      <p:sp>
        <p:nvSpPr>
          <p:cNvPr id="12" name="TextBox 11"/>
          <p:cNvSpPr txBox="1"/>
          <p:nvPr/>
        </p:nvSpPr>
        <p:spPr>
          <a:xfrm>
            <a:off x="3588366" y="6310482"/>
            <a:ext cx="2088232" cy="369332"/>
          </a:xfrm>
          <a:prstGeom prst="rect">
            <a:avLst/>
          </a:prstGeom>
          <a:noFill/>
        </p:spPr>
        <p:txBody>
          <a:bodyPr wrap="square" rtlCol="0">
            <a:spAutoFit/>
          </a:bodyPr>
          <a:lstStyle/>
          <a:p>
            <a:r>
              <a:rPr lang="ru-RU" b="1" dirty="0" smtClean="0"/>
              <a:t>Самолет ТУ - 2</a:t>
            </a:r>
            <a:endParaRPr lang="ru-RU" b="1" dirty="0"/>
          </a:p>
        </p:txBody>
      </p:sp>
      <p:sp>
        <p:nvSpPr>
          <p:cNvPr id="13" name="TextBox 12"/>
          <p:cNvSpPr txBox="1"/>
          <p:nvPr/>
        </p:nvSpPr>
        <p:spPr>
          <a:xfrm>
            <a:off x="6444208" y="4621778"/>
            <a:ext cx="2448272" cy="338554"/>
          </a:xfrm>
          <a:prstGeom prst="rect">
            <a:avLst/>
          </a:prstGeom>
          <a:noFill/>
        </p:spPr>
        <p:txBody>
          <a:bodyPr wrap="square" rtlCol="0">
            <a:spAutoFit/>
          </a:bodyPr>
          <a:lstStyle/>
          <a:p>
            <a:r>
              <a:rPr lang="ru-RU" sz="1600" b="1" dirty="0" smtClean="0"/>
              <a:t>С. В. Илюшин</a:t>
            </a:r>
            <a:endParaRPr lang="ru-RU" sz="1600" b="1" dirty="0"/>
          </a:p>
        </p:txBody>
      </p:sp>
      <p:sp>
        <p:nvSpPr>
          <p:cNvPr id="14" name="TextBox 13"/>
          <p:cNvSpPr txBox="1"/>
          <p:nvPr/>
        </p:nvSpPr>
        <p:spPr>
          <a:xfrm>
            <a:off x="6300192" y="6495148"/>
            <a:ext cx="2304256" cy="369332"/>
          </a:xfrm>
          <a:prstGeom prst="rect">
            <a:avLst/>
          </a:prstGeom>
          <a:noFill/>
        </p:spPr>
        <p:txBody>
          <a:bodyPr wrap="square" rtlCol="0">
            <a:spAutoFit/>
          </a:bodyPr>
          <a:lstStyle/>
          <a:p>
            <a:r>
              <a:rPr lang="ru-RU" dirty="0" smtClean="0"/>
              <a:t>       </a:t>
            </a:r>
            <a:r>
              <a:rPr lang="ru-RU" b="1" dirty="0" smtClean="0"/>
              <a:t>Самолет Ил-5</a:t>
            </a:r>
            <a:endParaRPr lang="ru-RU" b="1" dirty="0"/>
          </a:p>
        </p:txBody>
      </p:sp>
    </p:spTree>
    <p:extLst>
      <p:ext uri="{BB962C8B-B14F-4D97-AF65-F5344CB8AC3E}">
        <p14:creationId xmlns:p14="http://schemas.microsoft.com/office/powerpoint/2010/main" val="10702715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style>
          <a:lnRef idx="1">
            <a:schemeClr val="accent3"/>
          </a:lnRef>
          <a:fillRef idx="2">
            <a:schemeClr val="accent3"/>
          </a:fillRef>
          <a:effectRef idx="1">
            <a:schemeClr val="accent3"/>
          </a:effectRef>
          <a:fontRef idx="minor">
            <a:schemeClr val="dk1"/>
          </a:fontRef>
        </p:style>
        <p:txBody>
          <a:bodyPr>
            <a:normAutofit fontScale="90000"/>
          </a:bodyPr>
          <a:lstStyle/>
          <a:p>
            <a:r>
              <a:rPr lang="ru-RU" b="1" dirty="0">
                <a:solidFill>
                  <a:srgbClr val="00B050"/>
                </a:solidFill>
                <a:latin typeface="Times New Roman" pitchFamily="18" charset="0"/>
                <a:cs typeface="Times New Roman" pitchFamily="18" charset="0"/>
              </a:rPr>
              <a:t>Наука </a:t>
            </a:r>
            <a:r>
              <a:rPr lang="ru-RU" b="1" dirty="0" smtClean="0">
                <a:solidFill>
                  <a:srgbClr val="00B050"/>
                </a:solidFill>
                <a:latin typeface="Times New Roman" pitchFamily="18" charset="0"/>
                <a:cs typeface="Times New Roman" pitchFamily="18" charset="0"/>
              </a:rPr>
              <a:t>в военные годы</a:t>
            </a:r>
            <a:br>
              <a:rPr lang="ru-RU" b="1" dirty="0" smtClean="0">
                <a:solidFill>
                  <a:srgbClr val="00B050"/>
                </a:solidFill>
                <a:latin typeface="Times New Roman" pitchFamily="18" charset="0"/>
                <a:cs typeface="Times New Roman" pitchFamily="18" charset="0"/>
              </a:rPr>
            </a:br>
            <a:r>
              <a:rPr lang="ru-RU" b="1" dirty="0" smtClean="0">
                <a:solidFill>
                  <a:srgbClr val="00B050"/>
                </a:solidFill>
                <a:latin typeface="Times New Roman" pitchFamily="18" charset="0"/>
                <a:cs typeface="Times New Roman" pitchFamily="18" charset="0"/>
              </a:rPr>
              <a:t>Успехи в танкостроении</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lstStyle/>
          <a:p>
            <a:r>
              <a:rPr lang="ru-RU" sz="1400" b="1" dirty="0">
                <a:latin typeface="Times New Roman" pitchFamily="18" charset="0"/>
                <a:cs typeface="Times New Roman" pitchFamily="18" charset="0"/>
              </a:rPr>
              <a:t>Инженерно-технический персонал танковой промышленности совместно с </a:t>
            </a:r>
            <a:r>
              <a:rPr lang="ru-RU" sz="1400" b="1" dirty="0" smtClean="0">
                <a:latin typeface="Times New Roman" pitchFamily="18" charset="0"/>
                <a:cs typeface="Times New Roman" pitchFamily="18" charset="0"/>
              </a:rPr>
              <a:t>конструкторами</a:t>
            </a:r>
          </a:p>
          <a:p>
            <a:pPr marL="0" indent="0">
              <a:buNone/>
            </a:pPr>
            <a:r>
              <a:rPr lang="ru-RU" sz="1400" b="1" dirty="0" smtClean="0">
                <a:latin typeface="Times New Roman" pitchFamily="18" charset="0"/>
                <a:cs typeface="Times New Roman" pitchFamily="18" charset="0"/>
              </a:rPr>
              <a:t> </a:t>
            </a:r>
            <a:r>
              <a:rPr lang="ru-RU" sz="1400" b="1" dirty="0">
                <a:latin typeface="Times New Roman" pitchFamily="18" charset="0"/>
                <a:cs typeface="Times New Roman" pitchFamily="18" charset="0"/>
              </a:rPr>
              <a:t>Ж.Я. Котиным, С.Н. Махониным, А.А. Морозовым и другими создали новые модели танков, превосходившие аналогичную технику противника</a:t>
            </a:r>
          </a:p>
          <a:p>
            <a:endParaRPr lang="ru-RU" dirty="0"/>
          </a:p>
        </p:txBody>
      </p:sp>
      <p:pic>
        <p:nvPicPr>
          <p:cNvPr id="1026" name="Picture 2" descr="C:\Users\Галина\Desktop\Папка Галины Дмитриевны\Папка мамы\История- подготовка к ЕГЭ\Котин.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532" y="2499723"/>
            <a:ext cx="1872208" cy="225196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Галина\Desktop\Папка Галины Дмитриевны\Папка мамы\История- подготовка к ЕГЭ\КТБ - танк.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58970" y="3869079"/>
            <a:ext cx="3528392" cy="247703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Галина\Desktop\Папка Галины Дмитриевны\Папка мамы\История- подготовка к ЕГЭ\Махонин.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07704" y="4806815"/>
            <a:ext cx="1800200" cy="200916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Галина\Desktop\Папка Галины Дмитриевны\Папка мамы\История- подготовка к ЕГЭ\А. А. Морозв.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47864" y="2492896"/>
            <a:ext cx="1728192" cy="225671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78206" y="4738263"/>
            <a:ext cx="1440160" cy="369332"/>
          </a:xfrm>
          <a:prstGeom prst="rect">
            <a:avLst/>
          </a:prstGeom>
          <a:noFill/>
        </p:spPr>
        <p:txBody>
          <a:bodyPr wrap="square" rtlCol="0">
            <a:spAutoFit/>
          </a:bodyPr>
          <a:lstStyle/>
          <a:p>
            <a:r>
              <a:rPr lang="ru-RU" b="1" dirty="0" smtClean="0"/>
              <a:t>Ж. Я. </a:t>
            </a:r>
            <a:r>
              <a:rPr lang="ru-RU" b="1" dirty="0" err="1" smtClean="0"/>
              <a:t>Котин</a:t>
            </a:r>
            <a:endParaRPr lang="ru-RU" b="1" dirty="0"/>
          </a:p>
        </p:txBody>
      </p:sp>
      <p:sp>
        <p:nvSpPr>
          <p:cNvPr id="9" name="TextBox 8"/>
          <p:cNvSpPr txBox="1"/>
          <p:nvPr/>
        </p:nvSpPr>
        <p:spPr>
          <a:xfrm>
            <a:off x="351543" y="5976780"/>
            <a:ext cx="1656184" cy="369332"/>
          </a:xfrm>
          <a:prstGeom prst="rect">
            <a:avLst/>
          </a:prstGeom>
          <a:noFill/>
        </p:spPr>
        <p:txBody>
          <a:bodyPr wrap="square" rtlCol="0">
            <a:spAutoFit/>
          </a:bodyPr>
          <a:lstStyle/>
          <a:p>
            <a:r>
              <a:rPr lang="ru-RU" b="1" dirty="0" smtClean="0"/>
              <a:t>С. Я Махонин</a:t>
            </a:r>
            <a:endParaRPr lang="ru-RU" b="1" dirty="0"/>
          </a:p>
        </p:txBody>
      </p:sp>
      <p:sp>
        <p:nvSpPr>
          <p:cNvPr id="10" name="TextBox 9"/>
          <p:cNvSpPr txBox="1"/>
          <p:nvPr/>
        </p:nvSpPr>
        <p:spPr>
          <a:xfrm>
            <a:off x="3635896" y="4738263"/>
            <a:ext cx="1656184" cy="369332"/>
          </a:xfrm>
          <a:prstGeom prst="rect">
            <a:avLst/>
          </a:prstGeom>
          <a:noFill/>
        </p:spPr>
        <p:txBody>
          <a:bodyPr wrap="square" rtlCol="0">
            <a:spAutoFit/>
          </a:bodyPr>
          <a:lstStyle/>
          <a:p>
            <a:r>
              <a:rPr lang="ru-RU" b="1" dirty="0" smtClean="0"/>
              <a:t>А. А. Морозов</a:t>
            </a:r>
            <a:endParaRPr lang="ru-RU" b="1" dirty="0"/>
          </a:p>
        </p:txBody>
      </p:sp>
      <p:sp>
        <p:nvSpPr>
          <p:cNvPr id="11" name="TextBox 10"/>
          <p:cNvSpPr txBox="1"/>
          <p:nvPr/>
        </p:nvSpPr>
        <p:spPr>
          <a:xfrm>
            <a:off x="5724128" y="2780928"/>
            <a:ext cx="3240360" cy="369332"/>
          </a:xfrm>
          <a:prstGeom prst="rect">
            <a:avLst/>
          </a:prstGeom>
          <a:noFill/>
        </p:spPr>
        <p:txBody>
          <a:bodyPr wrap="square" rtlCol="0">
            <a:spAutoFit/>
          </a:bodyPr>
          <a:lstStyle/>
          <a:p>
            <a:endParaRPr lang="ru-RU" dirty="0"/>
          </a:p>
        </p:txBody>
      </p:sp>
      <p:pic>
        <p:nvPicPr>
          <p:cNvPr id="8" name="Picture 2" descr="C:\Users\Галина\Desktop\Папка Галины Дмитриевны\Папка мамы\История- подготовка к ЕГЭ\танк.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52930" y="2218265"/>
            <a:ext cx="2571750" cy="142875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5580112" y="6462628"/>
            <a:ext cx="3407250" cy="369332"/>
          </a:xfrm>
          <a:prstGeom prst="rect">
            <a:avLst/>
          </a:prstGeom>
          <a:noFill/>
        </p:spPr>
        <p:txBody>
          <a:bodyPr wrap="square" rtlCol="0">
            <a:spAutoFit/>
          </a:bodyPr>
          <a:lstStyle/>
          <a:p>
            <a:r>
              <a:rPr lang="ru-RU" b="1" dirty="0" smtClean="0"/>
              <a:t>                      Танк – СКБ -2</a:t>
            </a:r>
            <a:endParaRPr lang="ru-RU" b="1" dirty="0"/>
          </a:p>
        </p:txBody>
      </p:sp>
    </p:spTree>
    <p:extLst>
      <p:ext uri="{BB962C8B-B14F-4D97-AF65-F5344CB8AC3E}">
        <p14:creationId xmlns:p14="http://schemas.microsoft.com/office/powerpoint/2010/main" val="8759033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22836"/>
            <a:ext cx="8229600" cy="1143000"/>
          </a:xfrm>
        </p:spPr>
        <p:style>
          <a:lnRef idx="1">
            <a:schemeClr val="accent3"/>
          </a:lnRef>
          <a:fillRef idx="2">
            <a:schemeClr val="accent3"/>
          </a:fillRef>
          <a:effectRef idx="1">
            <a:schemeClr val="accent3"/>
          </a:effectRef>
          <a:fontRef idx="minor">
            <a:schemeClr val="dk1"/>
          </a:fontRef>
        </p:style>
        <p:txBody>
          <a:bodyPr/>
          <a:lstStyle/>
          <a:p>
            <a:r>
              <a:rPr lang="ru-RU" b="1" dirty="0" smtClean="0">
                <a:solidFill>
                  <a:srgbClr val="00B050"/>
                </a:solidFill>
                <a:latin typeface="Times New Roman" pitchFamily="18" charset="0"/>
                <a:cs typeface="Times New Roman" pitchFamily="18" charset="0"/>
              </a:rPr>
              <a:t>Наука в военные годы</a:t>
            </a:r>
            <a:endParaRPr lang="ru-RU" b="1" dirty="0">
              <a:solidFill>
                <a:srgbClr val="00B050"/>
              </a:solidFill>
              <a:latin typeface="Times New Roman" pitchFamily="18" charset="0"/>
              <a:cs typeface="Times New Roman" pitchFamily="18" charset="0"/>
            </a:endParaRPr>
          </a:p>
        </p:txBody>
      </p:sp>
      <p:sp>
        <p:nvSpPr>
          <p:cNvPr id="3" name="Объект 2"/>
          <p:cNvSpPr>
            <a:spLocks noGrp="1"/>
          </p:cNvSpPr>
          <p:nvPr>
            <p:ph idx="1"/>
          </p:nvPr>
        </p:nvSpPr>
        <p:spPr>
          <a:xfrm>
            <a:off x="539552" y="1268760"/>
            <a:ext cx="8229600" cy="5010809"/>
          </a:xfrm>
        </p:spPr>
        <p:txBody>
          <a:bodyPr>
            <a:normAutofit/>
          </a:bodyPr>
          <a:lstStyle/>
          <a:p>
            <a:endParaRPr lang="ru-RU" sz="1800" b="1" dirty="0" smtClean="0"/>
          </a:p>
          <a:p>
            <a:r>
              <a:rPr lang="ru-RU" sz="1800" b="1" dirty="0" smtClean="0">
                <a:latin typeface="Times New Roman" pitchFamily="18" charset="0"/>
                <a:cs typeface="Times New Roman" pitchFamily="18" charset="0"/>
              </a:rPr>
              <a:t>Конструкторы </a:t>
            </a:r>
            <a:r>
              <a:rPr lang="ru-RU" sz="1800" b="1" dirty="0">
                <a:latin typeface="Times New Roman" pitchFamily="18" charset="0"/>
                <a:cs typeface="Times New Roman" pitchFamily="18" charset="0"/>
              </a:rPr>
              <a:t>В.А. Дегтярев, Ф.В. Токарев, П.Я. Горюнов и другие совершенствовали и создали новые образцы стрелкового автоматического </a:t>
            </a:r>
            <a:r>
              <a:rPr lang="ru-RU" sz="1800" b="1" dirty="0" smtClean="0">
                <a:latin typeface="Times New Roman" pitchFamily="18" charset="0"/>
                <a:cs typeface="Times New Roman" pitchFamily="18" charset="0"/>
              </a:rPr>
              <a:t>оружия.</a:t>
            </a:r>
            <a:endParaRPr lang="ru-RU" sz="1800" dirty="0">
              <a:latin typeface="Times New Roman" pitchFamily="18" charset="0"/>
              <a:cs typeface="Times New Roman" pitchFamily="18" charset="0"/>
            </a:endParaRPr>
          </a:p>
        </p:txBody>
      </p:sp>
      <p:pic>
        <p:nvPicPr>
          <p:cNvPr id="2050" name="Picture 2" descr="C:\Users\Галина\Desktop\Папка Галины Дмитриевны\Папка мамы\История- подготовка к ЕГЭ\Дегтярев.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431723"/>
            <a:ext cx="3168352" cy="302433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Галина\Desktop\Папка Галины Дмитриевны\Папка мамы\История- подготовка к ЕГЭ\Горюнов.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5896" y="2306505"/>
            <a:ext cx="2160240" cy="287634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Галина\Desktop\Папка Галины Дмитриевны\Папка мамы\История- подготовка к ЕГЭ\Пулемет Горюнова.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75656" y="5342773"/>
            <a:ext cx="2857500" cy="136207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63887" y="5456059"/>
            <a:ext cx="3096344" cy="369332"/>
          </a:xfrm>
          <a:prstGeom prst="rect">
            <a:avLst/>
          </a:prstGeom>
          <a:noFill/>
        </p:spPr>
        <p:txBody>
          <a:bodyPr wrap="square" rtlCol="0">
            <a:spAutoFit/>
          </a:bodyPr>
          <a:lstStyle/>
          <a:p>
            <a:r>
              <a:rPr lang="ru-RU" b="1" dirty="0" smtClean="0"/>
              <a:t>В. А. Дегтярев</a:t>
            </a:r>
            <a:endParaRPr lang="ru-RU" b="1" dirty="0"/>
          </a:p>
        </p:txBody>
      </p:sp>
      <p:sp>
        <p:nvSpPr>
          <p:cNvPr id="6" name="TextBox 5"/>
          <p:cNvSpPr txBox="1"/>
          <p:nvPr/>
        </p:nvSpPr>
        <p:spPr>
          <a:xfrm>
            <a:off x="4090361" y="5342773"/>
            <a:ext cx="1800200" cy="369332"/>
          </a:xfrm>
          <a:prstGeom prst="rect">
            <a:avLst/>
          </a:prstGeom>
          <a:noFill/>
        </p:spPr>
        <p:txBody>
          <a:bodyPr wrap="square" rtlCol="0">
            <a:spAutoFit/>
          </a:bodyPr>
          <a:lstStyle/>
          <a:p>
            <a:r>
              <a:rPr lang="ru-RU" b="1" dirty="0" smtClean="0"/>
              <a:t>П. Я Горюнов</a:t>
            </a:r>
            <a:endParaRPr lang="ru-RU" b="1" dirty="0"/>
          </a:p>
        </p:txBody>
      </p:sp>
      <p:pic>
        <p:nvPicPr>
          <p:cNvPr id="7" name="Picture 2" descr="C:\Users\Галина\Desktop\Папка Галины Дмитриевны\Папка мамы\История- подготовка к ЕГЭ\Иоффе.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56176" y="2306504"/>
            <a:ext cx="2448272" cy="250322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084168" y="4809728"/>
            <a:ext cx="3059832" cy="646331"/>
          </a:xfrm>
          <a:prstGeom prst="rect">
            <a:avLst/>
          </a:prstGeom>
          <a:noFill/>
        </p:spPr>
        <p:txBody>
          <a:bodyPr wrap="square" rtlCol="0">
            <a:spAutoFit/>
          </a:bodyPr>
          <a:lstStyle/>
          <a:p>
            <a:r>
              <a:rPr lang="ru-RU" b="1" dirty="0" smtClean="0"/>
              <a:t>А. Ф. Иоффе- создал первые советские радиолокаторы</a:t>
            </a:r>
            <a:endParaRPr lang="ru-RU" b="1" dirty="0"/>
          </a:p>
        </p:txBody>
      </p:sp>
      <p:sp>
        <p:nvSpPr>
          <p:cNvPr id="9" name="TextBox 8"/>
          <p:cNvSpPr txBox="1"/>
          <p:nvPr/>
        </p:nvSpPr>
        <p:spPr>
          <a:xfrm>
            <a:off x="4990461" y="5817216"/>
            <a:ext cx="3960440"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ru-RU" b="1" dirty="0" smtClean="0">
                <a:solidFill>
                  <a:srgbClr val="00B050"/>
                </a:solidFill>
                <a:latin typeface="Times New Roman" pitchFamily="18" charset="0"/>
                <a:cs typeface="Times New Roman" pitchFamily="18" charset="0"/>
              </a:rPr>
              <a:t>С 1943 г. начались работы по созданию а СССР ядерного оружия</a:t>
            </a:r>
            <a:endParaRPr lang="ru-RU" b="1" dirty="0">
              <a:solidFill>
                <a:srgbClr val="00B050"/>
              </a:solidFill>
              <a:latin typeface="Times New Roman" pitchFamily="18" charset="0"/>
              <a:cs typeface="Times New Roman" pitchFamily="18" charset="0"/>
            </a:endParaRPr>
          </a:p>
        </p:txBody>
      </p:sp>
    </p:spTree>
    <p:extLst>
      <p:ext uri="{BB962C8B-B14F-4D97-AF65-F5344CB8AC3E}">
        <p14:creationId xmlns:p14="http://schemas.microsoft.com/office/powerpoint/2010/main" val="8076556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ru-RU" b="1" dirty="0" smtClean="0">
                <a:solidFill>
                  <a:srgbClr val="00B050"/>
                </a:solidFill>
                <a:latin typeface="Times New Roman" pitchFamily="18" charset="0"/>
                <a:cs typeface="Times New Roman" pitchFamily="18" charset="0"/>
              </a:rPr>
              <a:t>Наука в военные годы </a:t>
            </a:r>
            <a:endParaRPr lang="ru-RU" b="1" dirty="0">
              <a:solidFill>
                <a:srgbClr val="00B050"/>
              </a:solidFill>
              <a:latin typeface="Times New Roman" pitchFamily="18" charset="0"/>
              <a:cs typeface="Times New Roman" pitchFamily="18" charset="0"/>
            </a:endParaRPr>
          </a:p>
        </p:txBody>
      </p:sp>
      <p:sp>
        <p:nvSpPr>
          <p:cNvPr id="3" name="Объект 2"/>
          <p:cNvSpPr>
            <a:spLocks noGrp="1"/>
          </p:cNvSpPr>
          <p:nvPr>
            <p:ph idx="1"/>
          </p:nvPr>
        </p:nvSpPr>
        <p:spPr/>
        <p:txBody>
          <a:bodyPr/>
          <a:lstStyle/>
          <a:p>
            <a:pPr marL="0" indent="0">
              <a:buNone/>
            </a:pPr>
            <a:endParaRPr lang="ru-RU" sz="1600" b="1" dirty="0"/>
          </a:p>
          <a:p>
            <a:pPr lvl="4"/>
            <a:endParaRPr lang="ru-RU" dirty="0"/>
          </a:p>
        </p:txBody>
      </p:sp>
      <p:pic>
        <p:nvPicPr>
          <p:cNvPr id="1026" name="Picture 2" descr="C:\Users\Галина\Desktop\Папка Галины Дмитриевны\Папка мамы\История- подготовка к ЕГЭ\Курчатов И.С..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8595" y="1196752"/>
            <a:ext cx="1944216" cy="216024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Галина\Desktop\Папка Галины Дмитриевны\Папка мамы\История- подготовка к ЕГЭ\Александров.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40399" y="1196752"/>
            <a:ext cx="1827545" cy="216024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48595" y="3356992"/>
            <a:ext cx="1803125" cy="338554"/>
          </a:xfrm>
          <a:prstGeom prst="rect">
            <a:avLst/>
          </a:prstGeom>
          <a:noFill/>
        </p:spPr>
        <p:txBody>
          <a:bodyPr wrap="square" rtlCol="0">
            <a:spAutoFit/>
          </a:bodyPr>
          <a:lstStyle/>
          <a:p>
            <a:r>
              <a:rPr lang="ru-RU" sz="1600" b="1" dirty="0" smtClean="0"/>
              <a:t>И. В. Курчатов</a:t>
            </a:r>
            <a:endParaRPr lang="ru-RU" sz="1600" b="1" dirty="0"/>
          </a:p>
        </p:txBody>
      </p:sp>
      <p:sp>
        <p:nvSpPr>
          <p:cNvPr id="14" name="TextBox 13"/>
          <p:cNvSpPr txBox="1"/>
          <p:nvPr/>
        </p:nvSpPr>
        <p:spPr>
          <a:xfrm>
            <a:off x="4437220" y="1253012"/>
            <a:ext cx="4176464" cy="286232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ru-RU" b="1" dirty="0">
                <a:solidFill>
                  <a:schemeClr val="accent3">
                    <a:lumMod val="75000"/>
                  </a:schemeClr>
                </a:solidFill>
                <a:latin typeface="Times New Roman" pitchFamily="18" charset="0"/>
                <a:cs typeface="Times New Roman" pitchFamily="18" charset="0"/>
              </a:rPr>
              <a:t>Крупные проблемы решали ученые – медики. Им удалось разработать технологию массового внедрения переливания крови и получения сухой плазмы, сделать разработки препаратов, способных ускорить заживания ран, изготовить приспособления для извлечения у раненых металлических осколков</a:t>
            </a:r>
          </a:p>
          <a:p>
            <a:endParaRPr lang="ru-RU" b="1" dirty="0">
              <a:solidFill>
                <a:schemeClr val="accent5">
                  <a:lumMod val="75000"/>
                </a:schemeClr>
              </a:solidFill>
            </a:endParaRPr>
          </a:p>
        </p:txBody>
      </p:sp>
      <p:sp>
        <p:nvSpPr>
          <p:cNvPr id="5" name="TextBox 4"/>
          <p:cNvSpPr txBox="1"/>
          <p:nvPr/>
        </p:nvSpPr>
        <p:spPr>
          <a:xfrm>
            <a:off x="248595" y="4149080"/>
            <a:ext cx="4395413" cy="615553"/>
          </a:xfrm>
          <a:prstGeom prst="rect">
            <a:avLst/>
          </a:prstGeom>
          <a:noFill/>
        </p:spPr>
        <p:txBody>
          <a:bodyPr wrap="square" rtlCol="0">
            <a:spAutoFit/>
          </a:bodyPr>
          <a:lstStyle/>
          <a:p>
            <a:endParaRPr lang="ru-RU" sz="1600" b="1" dirty="0"/>
          </a:p>
          <a:p>
            <a:endParaRPr lang="ru-RU" dirty="0"/>
          </a:p>
        </p:txBody>
      </p:sp>
      <p:sp>
        <p:nvSpPr>
          <p:cNvPr id="6" name="TextBox 5"/>
          <p:cNvSpPr txBox="1"/>
          <p:nvPr/>
        </p:nvSpPr>
        <p:spPr>
          <a:xfrm>
            <a:off x="82650" y="5027453"/>
            <a:ext cx="3168352" cy="156966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ru-RU" sz="1600" b="1" dirty="0" smtClean="0">
                <a:solidFill>
                  <a:schemeClr val="accent3">
                    <a:lumMod val="50000"/>
                  </a:schemeClr>
                </a:solidFill>
                <a:latin typeface="Times New Roman" pitchFamily="18" charset="0"/>
                <a:cs typeface="Times New Roman" pitchFamily="18" charset="0"/>
              </a:rPr>
              <a:t>Но в тюрьмах ГУЛАГа продолжали томиться многие замечательные ученые. В годы войны там погибли Н. И. Вавилов, П. А. Флоренский и др.</a:t>
            </a:r>
            <a:endParaRPr lang="ru-RU" sz="1600" b="1" dirty="0">
              <a:solidFill>
                <a:schemeClr val="accent3">
                  <a:lumMod val="50000"/>
                </a:schemeClr>
              </a:solidFill>
              <a:latin typeface="Times New Roman" pitchFamily="18" charset="0"/>
              <a:cs typeface="Times New Roman" pitchFamily="18" charset="0"/>
            </a:endParaRPr>
          </a:p>
        </p:txBody>
      </p:sp>
      <p:pic>
        <p:nvPicPr>
          <p:cNvPr id="7" name="Picture 2" descr="C:\Users\Галина\Desktop\Папка Галины Дмитриевны\Папка мамы\История- подготовка к ЕГЭ\Вавилов.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27267" y="4200121"/>
            <a:ext cx="1836822" cy="259929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Галина\Desktop\Папка Галины Дмитриевны\Папка мамы\История- подготовка к ЕГЭ\Флоренский.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49523" y="4006517"/>
            <a:ext cx="3168352" cy="223971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0" y="3573016"/>
            <a:ext cx="3581715" cy="1477328"/>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ru-RU" b="1" dirty="0">
                <a:solidFill>
                  <a:srgbClr val="00B050"/>
                </a:solidFill>
                <a:latin typeface="Times New Roman" pitchFamily="18" charset="0"/>
                <a:cs typeface="Times New Roman" pitchFamily="18" charset="0"/>
              </a:rPr>
              <a:t>Ученые И.В. Курчатов и А.П. Александров разработали новый метод зашиты кораблей от мин.</a:t>
            </a:r>
          </a:p>
          <a:p>
            <a:endParaRPr lang="ru-RU" dirty="0"/>
          </a:p>
        </p:txBody>
      </p:sp>
      <p:sp>
        <p:nvSpPr>
          <p:cNvPr id="13" name="TextBox 12"/>
          <p:cNvSpPr txBox="1"/>
          <p:nvPr/>
        </p:nvSpPr>
        <p:spPr>
          <a:xfrm>
            <a:off x="2051720" y="3356992"/>
            <a:ext cx="2321575" cy="369332"/>
          </a:xfrm>
          <a:prstGeom prst="rect">
            <a:avLst/>
          </a:prstGeom>
          <a:noFill/>
        </p:spPr>
        <p:txBody>
          <a:bodyPr wrap="square" rtlCol="0">
            <a:spAutoFit/>
          </a:bodyPr>
          <a:lstStyle/>
          <a:p>
            <a:r>
              <a:rPr lang="ru-RU" b="1" dirty="0" smtClean="0"/>
              <a:t>     А. П. Александров</a:t>
            </a:r>
            <a:endParaRPr lang="ru-RU" b="1" dirty="0"/>
          </a:p>
        </p:txBody>
      </p:sp>
      <p:sp>
        <p:nvSpPr>
          <p:cNvPr id="15" name="TextBox 14"/>
          <p:cNvSpPr txBox="1"/>
          <p:nvPr/>
        </p:nvSpPr>
        <p:spPr>
          <a:xfrm>
            <a:off x="1907704" y="6396619"/>
            <a:ext cx="2376264" cy="369332"/>
          </a:xfrm>
          <a:prstGeom prst="rect">
            <a:avLst/>
          </a:prstGeom>
          <a:noFill/>
        </p:spPr>
        <p:txBody>
          <a:bodyPr wrap="square" rtlCol="0">
            <a:spAutoFit/>
          </a:bodyPr>
          <a:lstStyle/>
          <a:p>
            <a:r>
              <a:rPr lang="ru-RU" b="1" dirty="0" smtClean="0"/>
              <a:t>Н. И. Вавилов</a:t>
            </a:r>
            <a:endParaRPr lang="ru-RU" b="1" dirty="0"/>
          </a:p>
        </p:txBody>
      </p:sp>
      <p:sp>
        <p:nvSpPr>
          <p:cNvPr id="16" name="TextBox 15"/>
          <p:cNvSpPr txBox="1"/>
          <p:nvPr/>
        </p:nvSpPr>
        <p:spPr>
          <a:xfrm>
            <a:off x="5799189" y="6211953"/>
            <a:ext cx="3021739" cy="369332"/>
          </a:xfrm>
          <a:prstGeom prst="rect">
            <a:avLst/>
          </a:prstGeom>
          <a:noFill/>
        </p:spPr>
        <p:txBody>
          <a:bodyPr wrap="square" rtlCol="0">
            <a:spAutoFit/>
          </a:bodyPr>
          <a:lstStyle/>
          <a:p>
            <a:r>
              <a:rPr lang="ru-RU" b="1" dirty="0" smtClean="0"/>
              <a:t>П. А. Флоренский</a:t>
            </a:r>
            <a:endParaRPr lang="ru-RU" b="1" dirty="0"/>
          </a:p>
        </p:txBody>
      </p:sp>
    </p:spTree>
    <p:extLst>
      <p:ext uri="{BB962C8B-B14F-4D97-AF65-F5344CB8AC3E}">
        <p14:creationId xmlns:p14="http://schemas.microsoft.com/office/powerpoint/2010/main" val="9074191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ru-RU" b="1" dirty="0" smtClean="0">
                <a:solidFill>
                  <a:srgbClr val="C00000"/>
                </a:solidFill>
                <a:latin typeface="Times New Roman" panose="02020603050405020304" pitchFamily="18" charset="0"/>
                <a:cs typeface="Times New Roman" panose="02020603050405020304" pitchFamily="18" charset="0"/>
              </a:rPr>
              <a:t>Литераторы о войне</a:t>
            </a:r>
            <a:endParaRPr lang="ru-RU" b="1" dirty="0">
              <a:solidFill>
                <a:srgbClr val="C0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r>
              <a:rPr lang="ru-RU" sz="1400" b="1" dirty="0" smtClean="0"/>
              <a:t>С ПЕРВЫХ ДНЕЙ ВОЙНЫ ДЕЯТЕЛИ КУЛЬТУРЫ ВНОСИЛИ ВЕСОМЫЙ ВКЛАД В ДОСТИЖЕНИЕ ПОБЕДЫ</a:t>
            </a:r>
          </a:p>
          <a:p>
            <a:r>
              <a:rPr lang="ru-RU" sz="1400" b="1" dirty="0" smtClean="0"/>
              <a:t>Первая </a:t>
            </a:r>
            <a:r>
              <a:rPr lang="ru-RU" sz="1400" b="1" dirty="0"/>
              <a:t>повесть о войне – “Народ бессмертен” </a:t>
            </a:r>
            <a:r>
              <a:rPr lang="ru-RU" sz="1400" b="1" dirty="0" err="1"/>
              <a:t>В.Гроссман</a:t>
            </a:r>
            <a:r>
              <a:rPr lang="ru-RU" sz="1400" b="1" dirty="0"/>
              <a:t>. Начали создаваться такие </a:t>
            </a:r>
            <a:r>
              <a:rPr lang="ru-RU" sz="1400" b="1" dirty="0" smtClean="0"/>
              <a:t>произведения, </a:t>
            </a:r>
            <a:r>
              <a:rPr lang="ru-RU" sz="1400" b="1" dirty="0"/>
              <a:t>как “Они сражались за Родину” </a:t>
            </a:r>
            <a:r>
              <a:rPr lang="ru-RU" sz="1400" b="1" dirty="0" err="1"/>
              <a:t>М.А.Шолохова</a:t>
            </a:r>
            <a:r>
              <a:rPr lang="ru-RU" sz="1400" b="1" dirty="0"/>
              <a:t>, “Молодая гвардия” </a:t>
            </a:r>
            <a:r>
              <a:rPr lang="ru-RU" sz="1400" b="1" dirty="0" err="1"/>
              <a:t>А.А.Фадеева</a:t>
            </a:r>
            <a:r>
              <a:rPr lang="ru-RU" sz="1400" b="1" dirty="0"/>
              <a:t>.</a:t>
            </a:r>
          </a:p>
        </p:txBody>
      </p:sp>
      <p:pic>
        <p:nvPicPr>
          <p:cNvPr id="4" name="Picture 2" descr="D:\Папка МАМЫ\культура хх век\Шолохов.bmp"/>
          <p:cNvPicPr>
            <a:picLocks noChangeAspect="1" noChangeArrowheads="1"/>
          </p:cNvPicPr>
          <p:nvPr/>
        </p:nvPicPr>
        <p:blipFill>
          <a:blip r:embed="rId2" cstate="print"/>
          <a:srcRect/>
          <a:stretch>
            <a:fillRect/>
          </a:stretch>
        </p:blipFill>
        <p:spPr bwMode="auto">
          <a:xfrm>
            <a:off x="6489076" y="2483144"/>
            <a:ext cx="2016224" cy="2088232"/>
          </a:xfrm>
          <a:prstGeom prst="rect">
            <a:avLst/>
          </a:prstGeom>
          <a:noFill/>
        </p:spPr>
      </p:pic>
      <p:pic>
        <p:nvPicPr>
          <p:cNvPr id="6" name="Picture 2" descr="D:\Папка МАМЫ\культура хх век\Они сражались за Родину.jpg"/>
          <p:cNvPicPr>
            <a:picLocks noChangeAspect="1" noChangeArrowheads="1"/>
          </p:cNvPicPr>
          <p:nvPr/>
        </p:nvPicPr>
        <p:blipFill>
          <a:blip r:embed="rId3" cstate="print"/>
          <a:srcRect/>
          <a:stretch>
            <a:fillRect/>
          </a:stretch>
        </p:blipFill>
        <p:spPr bwMode="auto">
          <a:xfrm>
            <a:off x="6156176" y="4965833"/>
            <a:ext cx="2105961" cy="1731165"/>
          </a:xfrm>
          <a:prstGeom prst="rect">
            <a:avLst/>
          </a:prstGeom>
          <a:noFill/>
        </p:spPr>
      </p:pic>
      <p:pic>
        <p:nvPicPr>
          <p:cNvPr id="1026" name="Picture 2" descr="C:\Users\Галина\Desktop\Папка Галины Дмитриевны\Папка мамы\История- подготовка к ЕГЭ\фадеев.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3447" y="2636911"/>
            <a:ext cx="1872208" cy="222815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Галина\Desktop\Папка Галины Дмитриевны\Папка мамы\История- подготовка к ЕГЭ\Молодая гвардия.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3528" y="5229200"/>
            <a:ext cx="190500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Галина\Desktop\Папка Галины Дмитриевны\Папка мамы\История- подготовка к ЕГЭ\молодогвардейцы.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55776" y="5231910"/>
            <a:ext cx="2543175" cy="14287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Галина\Desktop\Папка Галины Дмитриевны\Папка мамы\История- подготовка к ЕГЭ\Гроссман.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347864" y="2714624"/>
            <a:ext cx="2448272" cy="201052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13447" y="4865066"/>
            <a:ext cx="1872208" cy="369332"/>
          </a:xfrm>
          <a:prstGeom prst="rect">
            <a:avLst/>
          </a:prstGeom>
          <a:noFill/>
        </p:spPr>
        <p:txBody>
          <a:bodyPr wrap="square" rtlCol="0">
            <a:spAutoFit/>
          </a:bodyPr>
          <a:lstStyle/>
          <a:p>
            <a:r>
              <a:rPr lang="ru-RU" b="1" dirty="0" smtClean="0"/>
              <a:t>А.А. Фадеев</a:t>
            </a:r>
            <a:endParaRPr lang="ru-RU" b="1" dirty="0"/>
          </a:p>
        </p:txBody>
      </p:sp>
      <p:sp>
        <p:nvSpPr>
          <p:cNvPr id="9" name="TextBox 8"/>
          <p:cNvSpPr txBox="1"/>
          <p:nvPr/>
        </p:nvSpPr>
        <p:spPr>
          <a:xfrm>
            <a:off x="3557588" y="4825726"/>
            <a:ext cx="2382564" cy="369332"/>
          </a:xfrm>
          <a:prstGeom prst="rect">
            <a:avLst/>
          </a:prstGeom>
          <a:noFill/>
        </p:spPr>
        <p:txBody>
          <a:bodyPr wrap="square" rtlCol="0">
            <a:spAutoFit/>
          </a:bodyPr>
          <a:lstStyle/>
          <a:p>
            <a:r>
              <a:rPr lang="ru-RU" dirty="0" smtClean="0"/>
              <a:t>      </a:t>
            </a:r>
            <a:r>
              <a:rPr lang="ru-RU" b="1" dirty="0" smtClean="0"/>
              <a:t>В. </a:t>
            </a:r>
            <a:r>
              <a:rPr lang="ru-RU" b="1" dirty="0" err="1"/>
              <a:t>Г</a:t>
            </a:r>
            <a:r>
              <a:rPr lang="ru-RU" b="1" dirty="0" err="1" smtClean="0"/>
              <a:t>россман</a:t>
            </a:r>
            <a:endParaRPr lang="ru-RU" b="1" dirty="0"/>
          </a:p>
        </p:txBody>
      </p:sp>
      <p:sp>
        <p:nvSpPr>
          <p:cNvPr id="10" name="TextBox 9"/>
          <p:cNvSpPr txBox="1"/>
          <p:nvPr/>
        </p:nvSpPr>
        <p:spPr>
          <a:xfrm>
            <a:off x="6588224" y="4571376"/>
            <a:ext cx="2016224" cy="369332"/>
          </a:xfrm>
          <a:prstGeom prst="rect">
            <a:avLst/>
          </a:prstGeom>
          <a:noFill/>
        </p:spPr>
        <p:txBody>
          <a:bodyPr wrap="square" rtlCol="0">
            <a:spAutoFit/>
          </a:bodyPr>
          <a:lstStyle/>
          <a:p>
            <a:r>
              <a:rPr lang="ru-RU" b="1" dirty="0" smtClean="0"/>
              <a:t>М.А. Шолохов</a:t>
            </a:r>
            <a:endParaRPr lang="ru-RU" b="1" dirty="0"/>
          </a:p>
        </p:txBody>
      </p:sp>
    </p:spTree>
    <p:extLst>
      <p:ext uri="{BB962C8B-B14F-4D97-AF65-F5344CB8AC3E}">
        <p14:creationId xmlns:p14="http://schemas.microsoft.com/office/powerpoint/2010/main" val="1173633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ru-RU" b="1" dirty="0">
                <a:solidFill>
                  <a:srgbClr val="C00000"/>
                </a:solidFill>
                <a:latin typeface="Times New Roman" panose="02020603050405020304" pitchFamily="18" charset="0"/>
                <a:cs typeface="Times New Roman" panose="02020603050405020304" pitchFamily="18" charset="0"/>
              </a:rPr>
              <a:t>Литераторы о войне</a:t>
            </a:r>
          </a:p>
        </p:txBody>
      </p:sp>
      <p:sp>
        <p:nvSpPr>
          <p:cNvPr id="3" name="Объект 2"/>
          <p:cNvSpPr>
            <a:spLocks noGrp="1"/>
          </p:cNvSpPr>
          <p:nvPr>
            <p:ph idx="1"/>
          </p:nvPr>
        </p:nvSpPr>
        <p:spPr/>
        <p:txBody>
          <a:bodyPr>
            <a:normAutofit/>
          </a:bodyPr>
          <a:lstStyle/>
          <a:p>
            <a:r>
              <a:rPr lang="ru-RU" sz="1600" b="1" dirty="0" smtClean="0">
                <a:latin typeface="Times New Roman" panose="02020603050405020304" pitchFamily="18" charset="0"/>
                <a:cs typeface="Times New Roman" panose="02020603050405020304" pitchFamily="18" charset="0"/>
              </a:rPr>
              <a:t>На фронт ушли более тысячи писателей и поэтов, в том числе М.А. Шолохов, А.А. Фадеев, К.М. Симонов, А.Т. Твардовский и многие другие. Каждый четвертый из них не вернулся с войны. Десять писателей были удостоены высокого звания Героя Советского Союза.</a:t>
            </a:r>
            <a:endParaRPr lang="ru-RU" sz="1600" b="1" dirty="0">
              <a:latin typeface="Times New Roman" panose="02020603050405020304" pitchFamily="18" charset="0"/>
              <a:cs typeface="Times New Roman" panose="02020603050405020304" pitchFamily="18" charset="0"/>
            </a:endParaRPr>
          </a:p>
        </p:txBody>
      </p:sp>
      <p:pic>
        <p:nvPicPr>
          <p:cNvPr id="1026" name="Picture 2" descr="C:\Users\Галина\Desktop\Папка Галины Дмитриевны\Папка мамы\История- подготовка к ЕГЭ\Гайдар 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87654" y="2996952"/>
            <a:ext cx="2088232" cy="223224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Галина\Desktop\Папка Галины Дмитриевны\Папка мамы\История- подготовка к ЕГЭ\Гайдар.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2978903"/>
            <a:ext cx="1440160" cy="225029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Галина\Desktop\Папка Галины Дмитриевны\Папка мамы\История- подготовка к ЕГЭ\М. Джалиль.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31677" y="3320117"/>
            <a:ext cx="1800200" cy="237626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Галина\Desktop\Папка Галины Дмитриевны\Папка мамы\История- подготовка к ЕГЭ\М. Джалиль 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00192" y="2852936"/>
            <a:ext cx="2736304" cy="237626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23528" y="5373216"/>
            <a:ext cx="3456384" cy="646331"/>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Осенью 1941 г. погиб детский писатель А.П. Гайдар</a:t>
            </a:r>
            <a:endParaRPr lang="ru-RU" b="1" dirty="0">
              <a:latin typeface="Times New Roman" panose="02020603050405020304" pitchFamily="18" charset="0"/>
              <a:cs typeface="Times New Roman" panose="02020603050405020304" pitchFamily="18" charset="0"/>
            </a:endParaRPr>
          </a:p>
        </p:txBody>
      </p:sp>
      <p:sp>
        <p:nvSpPr>
          <p:cNvPr id="7" name="TextBox 6"/>
          <p:cNvSpPr txBox="1"/>
          <p:nvPr/>
        </p:nvSpPr>
        <p:spPr>
          <a:xfrm>
            <a:off x="755576" y="5373216"/>
            <a:ext cx="8136904" cy="369332"/>
          </a:xfrm>
          <a:prstGeom prst="rect">
            <a:avLst/>
          </a:prstGeom>
          <a:noFill/>
        </p:spPr>
        <p:txBody>
          <a:bodyPr wrap="square" rtlCol="0">
            <a:spAutoFit/>
          </a:bodyPr>
          <a:lstStyle/>
          <a:p>
            <a:r>
              <a:rPr lang="ru-RU" dirty="0" smtClean="0"/>
              <a:t>                                                                    </a:t>
            </a:r>
            <a:endParaRPr lang="ru-RU" dirty="0"/>
          </a:p>
        </p:txBody>
      </p:sp>
      <p:sp>
        <p:nvSpPr>
          <p:cNvPr id="9" name="TextBox 8"/>
          <p:cNvSpPr txBox="1"/>
          <p:nvPr/>
        </p:nvSpPr>
        <p:spPr>
          <a:xfrm>
            <a:off x="4355977" y="5742548"/>
            <a:ext cx="4788023" cy="830997"/>
          </a:xfrm>
          <a:prstGeom prst="rect">
            <a:avLst/>
          </a:prstGeom>
          <a:noFill/>
        </p:spPr>
        <p:txBody>
          <a:bodyPr wrap="square" rtlCol="0">
            <a:spAutoFit/>
          </a:bodyPr>
          <a:lstStyle/>
          <a:p>
            <a:r>
              <a:rPr lang="ru-RU" sz="1600" b="1" dirty="0" smtClean="0">
                <a:latin typeface="Times New Roman" panose="02020603050405020304" pitchFamily="18" charset="0"/>
                <a:cs typeface="Times New Roman" panose="02020603050405020304" pitchFamily="18" charset="0"/>
              </a:rPr>
              <a:t>В берлинской тюрьме </a:t>
            </a:r>
            <a:r>
              <a:rPr lang="ru-RU" sz="1600" b="1" dirty="0" err="1" smtClean="0">
                <a:latin typeface="Times New Roman" panose="02020603050405020304" pitchFamily="18" charset="0"/>
                <a:cs typeface="Times New Roman" panose="02020603050405020304" pitchFamily="18" charset="0"/>
              </a:rPr>
              <a:t>Шпандау</a:t>
            </a:r>
            <a:r>
              <a:rPr lang="ru-RU" sz="1600" b="1" dirty="0" smtClean="0">
                <a:latin typeface="Times New Roman" panose="02020603050405020304" pitchFamily="18" charset="0"/>
                <a:cs typeface="Times New Roman" panose="02020603050405020304" pitchFamily="18" charset="0"/>
              </a:rPr>
              <a:t> был замучен немцами татарский поэт М. </a:t>
            </a:r>
            <a:r>
              <a:rPr lang="ru-RU" sz="1600" b="1" dirty="0" err="1" smtClean="0">
                <a:latin typeface="Times New Roman" panose="02020603050405020304" pitchFamily="18" charset="0"/>
                <a:cs typeface="Times New Roman" panose="02020603050405020304" pitchFamily="18" charset="0"/>
              </a:rPr>
              <a:t>Джалиль</a:t>
            </a:r>
            <a:r>
              <a:rPr lang="ru-RU" sz="1600" b="1" dirty="0" smtClean="0">
                <a:latin typeface="Times New Roman" panose="02020603050405020304" pitchFamily="18" charset="0"/>
                <a:cs typeface="Times New Roman" panose="02020603050405020304" pitchFamily="18" charset="0"/>
              </a:rPr>
              <a:t>, попавший тяжелораненный в плен</a:t>
            </a:r>
            <a:endParaRPr lang="ru-RU" sz="1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4278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8882"/>
            <a:ext cx="8229600" cy="1143000"/>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ru-RU" b="1" dirty="0" smtClean="0">
                <a:solidFill>
                  <a:schemeClr val="accent2">
                    <a:lumMod val="75000"/>
                  </a:schemeClr>
                </a:solidFill>
                <a:latin typeface="Times New Roman" panose="02020603050405020304" pitchFamily="18" charset="0"/>
                <a:cs typeface="Times New Roman" panose="02020603050405020304" pitchFamily="18" charset="0"/>
              </a:rPr>
              <a:t>Документальный кинематограф</a:t>
            </a:r>
            <a:endParaRPr lang="ru-RU"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endParaRPr lang="ru-RU" dirty="0"/>
          </a:p>
        </p:txBody>
      </p:sp>
      <p:sp>
        <p:nvSpPr>
          <p:cNvPr id="4" name="TextBox 3"/>
          <p:cNvSpPr txBox="1"/>
          <p:nvPr/>
        </p:nvSpPr>
        <p:spPr>
          <a:xfrm>
            <a:off x="611560" y="1700808"/>
            <a:ext cx="2520280" cy="523220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ru-RU" sz="1400" b="1" dirty="0">
                <a:latin typeface="Times New Roman" panose="02020603050405020304" pitchFamily="18" charset="0"/>
                <a:cs typeface="Times New Roman" panose="02020603050405020304" pitchFamily="18" charset="0"/>
              </a:rPr>
              <a:t>Несмотря на эвакуацию  ведущих киностудий в Среднюю Азию, не прекратил свою деятельность отечественный </a:t>
            </a:r>
            <a:r>
              <a:rPr lang="ru-RU" sz="1400" b="1" dirty="0" smtClean="0">
                <a:latin typeface="Times New Roman" panose="02020603050405020304" pitchFamily="18" charset="0"/>
                <a:cs typeface="Times New Roman" panose="02020603050405020304" pitchFamily="18" charset="0"/>
              </a:rPr>
              <a:t>кинематограф</a:t>
            </a:r>
            <a:r>
              <a:rPr lang="ru-RU" sz="1400" b="1" dirty="0">
                <a:latin typeface="Times New Roman" panose="02020603050405020304" pitchFamily="18" charset="0"/>
                <a:cs typeface="Times New Roman" panose="02020603050405020304" pitchFamily="18" charset="0"/>
              </a:rPr>
              <a:t>. Деятелями  кино в годы войны  было выпущено 500 киножурналов и 34 полнометражных фильма. Каждую неделю выходил “</a:t>
            </a:r>
            <a:r>
              <a:rPr lang="ru-RU" sz="1400" b="1" dirty="0" err="1" smtClean="0">
                <a:latin typeface="Times New Roman" panose="02020603050405020304" pitchFamily="18" charset="0"/>
                <a:cs typeface="Times New Roman" panose="02020603050405020304" pitchFamily="18" charset="0"/>
              </a:rPr>
              <a:t>Союзкиножурнал</a:t>
            </a:r>
            <a:r>
              <a:rPr lang="ru-RU" sz="1400" b="1" dirty="0" smtClean="0">
                <a:latin typeface="Times New Roman" panose="02020603050405020304" pitchFamily="18" charset="0"/>
                <a:cs typeface="Times New Roman" panose="02020603050405020304" pitchFamily="18" charset="0"/>
              </a:rPr>
              <a:t>».  Первым </a:t>
            </a:r>
            <a:r>
              <a:rPr lang="ru-RU" sz="1400" b="1" dirty="0">
                <a:latin typeface="Times New Roman" panose="02020603050405020304" pitchFamily="18" charset="0"/>
                <a:cs typeface="Times New Roman" panose="02020603050405020304" pitchFamily="18" charset="0"/>
              </a:rPr>
              <a:t>документальным полнометражным фильмом о войне стал </a:t>
            </a:r>
            <a:r>
              <a:rPr lang="ru-RU" sz="1400" b="1" dirty="0" smtClean="0">
                <a:latin typeface="Times New Roman" panose="02020603050405020304" pitchFamily="18" charset="0"/>
                <a:cs typeface="Times New Roman" panose="02020603050405020304" pitchFamily="18" charset="0"/>
              </a:rPr>
              <a:t>“Разгром </a:t>
            </a:r>
            <a:r>
              <a:rPr lang="ru-RU" sz="1400" b="1" dirty="0">
                <a:latin typeface="Times New Roman" panose="02020603050405020304" pitchFamily="18" charset="0"/>
                <a:cs typeface="Times New Roman" panose="02020603050405020304" pitchFamily="18" charset="0"/>
              </a:rPr>
              <a:t>немецких войск под Москвой” (1942г.), а последней лентой, завершающей летопись войны – фильм ”Суд народов” о Нюрнбергском процессе(1946г.) </a:t>
            </a:r>
            <a:r>
              <a:rPr lang="ru-RU" sz="1200" b="1" dirty="0">
                <a:latin typeface="Times New Roman" panose="02020603050405020304" pitchFamily="18" charset="0"/>
                <a:cs typeface="Times New Roman" panose="02020603050405020304" pitchFamily="18" charset="0"/>
              </a:rPr>
              <a:t> </a:t>
            </a:r>
            <a:endParaRPr lang="ru-RU" sz="1200" dirty="0">
              <a:latin typeface="Times New Roman" panose="02020603050405020304" pitchFamily="18" charset="0"/>
              <a:cs typeface="Times New Roman" panose="02020603050405020304" pitchFamily="18" charset="0"/>
            </a:endParaRPr>
          </a:p>
          <a:p>
            <a:endParaRPr lang="ru-RU" sz="1200" dirty="0">
              <a:latin typeface="Times New Roman" panose="02020603050405020304" pitchFamily="18" charset="0"/>
              <a:cs typeface="Times New Roman" panose="02020603050405020304" pitchFamily="18" charset="0"/>
            </a:endParaRPr>
          </a:p>
        </p:txBody>
      </p:sp>
      <p:pic>
        <p:nvPicPr>
          <p:cNvPr id="1026" name="Picture 2" descr="C:\Users\Галина\Desktop\Папка Галины Дмитриевны\Папка мамы\История- подготовка к ЕГЭ\Разгром.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2905" y="1714593"/>
            <a:ext cx="186690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Галина\Desktop\Папка Галины Дмитриевны\Папка мамы\История- подготовка к ЕГЭ\Разгром 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2240" y="1531126"/>
            <a:ext cx="22669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Галина\Desktop\Папка Галины Дмитриевны\Папка мамы\История- подготовка к ЕГЭ\Разгом 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27336" y="2247950"/>
            <a:ext cx="190500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Галина\Desktop\Папка Галины Дмитриевны\Папка мамы\История- подготовка к ЕГЭ\Нюрнберг.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63888" y="3778300"/>
            <a:ext cx="2160240" cy="190113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Галина\Desktop\Папка Галины Дмитриевны\Папка мамы\История- подготовка к ЕГЭ\Нюрнберг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72573" y="3898932"/>
            <a:ext cx="2304256" cy="1815023"/>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3419872" y="5855792"/>
            <a:ext cx="5184576" cy="369332"/>
          </a:xfrm>
          <a:prstGeom prst="rect">
            <a:avLst/>
          </a:prstGeom>
          <a:noFill/>
        </p:spPr>
        <p:txBody>
          <a:bodyPr wrap="square" rtlCol="0">
            <a:spAutoFit/>
          </a:bodyPr>
          <a:lstStyle/>
          <a:p>
            <a:r>
              <a:rPr lang="ru-RU" b="1" dirty="0" smtClean="0">
                <a:solidFill>
                  <a:schemeClr val="accent2">
                    <a:lumMod val="75000"/>
                  </a:schemeClr>
                </a:solidFill>
              </a:rPr>
              <a:t>Фильм «Суд народов» о Нюрнбергском процессе</a:t>
            </a:r>
            <a:endParaRPr lang="ru-RU" b="1" dirty="0">
              <a:solidFill>
                <a:schemeClr val="accent2">
                  <a:lumMod val="75000"/>
                </a:schemeClr>
              </a:solidFill>
            </a:endParaRPr>
          </a:p>
        </p:txBody>
      </p:sp>
    </p:spTree>
    <p:extLst>
      <p:ext uri="{BB962C8B-B14F-4D97-AF65-F5344CB8AC3E}">
        <p14:creationId xmlns:p14="http://schemas.microsoft.com/office/powerpoint/2010/main" val="13603716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a:bodyPr>
          <a:lstStyle/>
          <a:p>
            <a:r>
              <a:rPr lang="ru-RU" sz="5400" b="1" dirty="0" smtClean="0">
                <a:solidFill>
                  <a:schemeClr val="accent6">
                    <a:lumMod val="75000"/>
                  </a:schemeClr>
                </a:solidFill>
                <a:latin typeface="Times New Roman" panose="02020603050405020304" pitchFamily="18" charset="0"/>
                <a:cs typeface="Times New Roman" panose="02020603050405020304" pitchFamily="18" charset="0"/>
              </a:rPr>
              <a:t>Живопись</a:t>
            </a:r>
            <a:endParaRPr lang="ru-RU" sz="5400" b="1" dirty="0">
              <a:solidFill>
                <a:schemeClr val="accent6">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endParaRPr lang="ru-RU" dirty="0"/>
          </a:p>
        </p:txBody>
      </p:sp>
      <p:pic>
        <p:nvPicPr>
          <p:cNvPr id="1026" name="Picture 2" descr="C:\Users\Галина\Desktop\Папка Галины Дмитриевны\Папка мамы\История- подготовка к ЕГЭ\Оборона.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82470" y="1254836"/>
            <a:ext cx="2952328" cy="186079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51520" y="742717"/>
            <a:ext cx="2448272" cy="612475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endParaRPr lang="ru-RU" sz="1400" b="1" dirty="0" smtClean="0">
              <a:solidFill>
                <a:schemeClr val="accent6">
                  <a:lumMod val="50000"/>
                </a:schemeClr>
              </a:solidFill>
            </a:endParaRPr>
          </a:p>
          <a:p>
            <a:endParaRPr lang="ru-RU" sz="1400" b="1" dirty="0">
              <a:solidFill>
                <a:schemeClr val="accent6">
                  <a:lumMod val="50000"/>
                </a:schemeClr>
              </a:solidFill>
            </a:endParaRPr>
          </a:p>
          <a:p>
            <a:endParaRPr lang="ru-RU" sz="1400" b="1" dirty="0" smtClean="0">
              <a:solidFill>
                <a:schemeClr val="accent6">
                  <a:lumMod val="50000"/>
                </a:schemeClr>
              </a:solidFill>
            </a:endParaRPr>
          </a:p>
          <a:p>
            <a:r>
              <a:rPr lang="ru-RU" sz="1400" b="1" dirty="0" smtClean="0">
                <a:solidFill>
                  <a:schemeClr val="accent6">
                    <a:lumMod val="50000"/>
                  </a:schemeClr>
                </a:solidFill>
                <a:latin typeface="Times New Roman" panose="02020603050405020304" pitchFamily="18" charset="0"/>
                <a:cs typeface="Times New Roman" panose="02020603050405020304" pitchFamily="18" charset="0"/>
              </a:rPr>
              <a:t>Много патриотических произведений о войне создали советские художники. Живописные </a:t>
            </a:r>
            <a:r>
              <a:rPr lang="ru-RU" sz="1400" b="1" dirty="0">
                <a:solidFill>
                  <a:schemeClr val="accent6">
                    <a:lumMod val="50000"/>
                  </a:schemeClr>
                </a:solidFill>
                <a:latin typeface="Times New Roman" panose="02020603050405020304" pitchFamily="18" charset="0"/>
                <a:cs typeface="Times New Roman" panose="02020603050405020304" pitchFamily="18" charset="0"/>
              </a:rPr>
              <a:t>портреты героев войны, полотна, повествующие о подвиге солдат и партизан, разящая врага карикатура, боевой, призывной плакат отражали гражданскую страстность, взволнованность образов. Произведения </a:t>
            </a:r>
            <a:r>
              <a:rPr lang="ru-RU" sz="1400" b="1" dirty="0" err="1">
                <a:solidFill>
                  <a:schemeClr val="accent6">
                    <a:lumMod val="50000"/>
                  </a:schemeClr>
                </a:solidFill>
                <a:latin typeface="Times New Roman" panose="02020603050405020304" pitchFamily="18" charset="0"/>
                <a:cs typeface="Times New Roman" panose="02020603050405020304" pitchFamily="18" charset="0"/>
              </a:rPr>
              <a:t>Кукрыниксов</a:t>
            </a:r>
            <a:r>
              <a:rPr lang="ru-RU" sz="1400" b="1" dirty="0">
                <a:solidFill>
                  <a:schemeClr val="accent6">
                    <a:lumMod val="50000"/>
                  </a:schemeClr>
                </a:solidFill>
                <a:latin typeface="Times New Roman" panose="02020603050405020304" pitchFamily="18" charset="0"/>
                <a:cs typeface="Times New Roman" panose="02020603050405020304" pitchFamily="18" charset="0"/>
              </a:rPr>
              <a:t> "Бегство фашистов из Новгорода", </a:t>
            </a:r>
            <a:r>
              <a:rPr lang="ru-RU" sz="1400" b="1" dirty="0" err="1">
                <a:solidFill>
                  <a:schemeClr val="accent6">
                    <a:lumMod val="50000"/>
                  </a:schemeClr>
                </a:solidFill>
                <a:latin typeface="Times New Roman" panose="02020603050405020304" pitchFamily="18" charset="0"/>
                <a:cs typeface="Times New Roman" panose="02020603050405020304" pitchFamily="18" charset="0"/>
              </a:rPr>
              <a:t>А.А.Дейнеки</a:t>
            </a:r>
            <a:r>
              <a:rPr lang="ru-RU" sz="1400" b="1" dirty="0">
                <a:solidFill>
                  <a:schemeClr val="accent6">
                    <a:lumMod val="50000"/>
                  </a:schemeClr>
                </a:solidFill>
                <a:latin typeface="Times New Roman" panose="02020603050405020304" pitchFamily="18" charset="0"/>
                <a:cs typeface="Times New Roman" panose="02020603050405020304" pitchFamily="18" charset="0"/>
              </a:rPr>
              <a:t> "Оборона Севастополя", </a:t>
            </a:r>
            <a:r>
              <a:rPr lang="ru-RU" sz="1400" b="1" dirty="0" err="1">
                <a:solidFill>
                  <a:schemeClr val="accent6">
                    <a:lumMod val="50000"/>
                  </a:schemeClr>
                </a:solidFill>
                <a:latin typeface="Times New Roman" panose="02020603050405020304" pitchFamily="18" charset="0"/>
                <a:cs typeface="Times New Roman" panose="02020603050405020304" pitchFamily="18" charset="0"/>
              </a:rPr>
              <a:t>С.В.Герасимова</a:t>
            </a:r>
            <a:r>
              <a:rPr lang="ru-RU" sz="1400" b="1" dirty="0">
                <a:solidFill>
                  <a:schemeClr val="accent6">
                    <a:lumMod val="50000"/>
                  </a:schemeClr>
                </a:solidFill>
                <a:latin typeface="Times New Roman" panose="02020603050405020304" pitchFamily="18" charset="0"/>
                <a:cs typeface="Times New Roman" panose="02020603050405020304" pitchFamily="18" charset="0"/>
              </a:rPr>
              <a:t>, </a:t>
            </a:r>
            <a:r>
              <a:rPr lang="ru-RU" sz="1400" b="1" dirty="0" err="1">
                <a:solidFill>
                  <a:schemeClr val="accent6">
                    <a:lumMod val="50000"/>
                  </a:schemeClr>
                </a:solidFill>
                <a:latin typeface="Times New Roman" panose="02020603050405020304" pitchFamily="18" charset="0"/>
                <a:cs typeface="Times New Roman" panose="02020603050405020304" pitchFamily="18" charset="0"/>
              </a:rPr>
              <a:t>А.А.Пластова</a:t>
            </a:r>
            <a:r>
              <a:rPr lang="ru-RU" sz="1400" b="1" dirty="0">
                <a:solidFill>
                  <a:schemeClr val="accent6">
                    <a:lumMod val="50000"/>
                  </a:schemeClr>
                </a:solidFill>
                <a:latin typeface="Times New Roman" panose="02020603050405020304" pitchFamily="18" charset="0"/>
                <a:cs typeface="Times New Roman" panose="02020603050405020304" pitchFamily="18" charset="0"/>
              </a:rPr>
              <a:t> "Жатва", "Сенокос"  внесли существенный вклад в художественную летопись Великой Отечественной войны.</a:t>
            </a:r>
          </a:p>
          <a:p>
            <a:endParaRPr lang="ru-RU" sz="1400" dirty="0"/>
          </a:p>
        </p:txBody>
      </p:sp>
      <p:pic>
        <p:nvPicPr>
          <p:cNvPr id="5" name="Picture 2" descr="C:\Users\Галина\Desktop\Папка Галины Дмитриевны\Папка мамы\История- подготовка к ЕГЭ\кукрыниксы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5856" y="3572679"/>
            <a:ext cx="1933575" cy="14287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Галина\Desktop\Папка Галины Дмитриевны\Папка мамы\История- подготовка к ЕГЭ\кукрыниксы.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46809" y="5001429"/>
            <a:ext cx="1781175" cy="14287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Галина\Desktop\Папка Галины Дмитриевны\Папка мамы\История- подготовка к ЕГЭ\кукрыниксы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89822" y="4999924"/>
            <a:ext cx="201930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Галина\Desktop\Папка Галины Дмитриевны\Папка мамы\История- подготовка к ЕГЭ\герасимов мать партизаны.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1979" y="908720"/>
            <a:ext cx="2879601" cy="28354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Галина\Desktop\Папка Галины Дмитриевны\Папка мамы\История- подготовка к ЕГЭ\пластов.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16332" y="4294338"/>
            <a:ext cx="1962150" cy="142875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2915816" y="6452402"/>
            <a:ext cx="3816424" cy="369332"/>
          </a:xfrm>
          <a:prstGeom prst="rect">
            <a:avLst/>
          </a:prstGeom>
          <a:noFill/>
        </p:spPr>
        <p:txBody>
          <a:bodyPr wrap="square" rtlCol="0">
            <a:spAutoFit/>
          </a:bodyPr>
          <a:lstStyle/>
          <a:p>
            <a:r>
              <a:rPr lang="ru-RU" dirty="0" smtClean="0"/>
              <a:t>                        </a:t>
            </a:r>
            <a:r>
              <a:rPr lang="ru-RU" b="1" dirty="0" err="1" smtClean="0">
                <a:solidFill>
                  <a:schemeClr val="accent6">
                    <a:lumMod val="75000"/>
                  </a:schemeClr>
                </a:solidFill>
              </a:rPr>
              <a:t>Кукрыниксы</a:t>
            </a:r>
            <a:endParaRPr lang="ru-RU" b="1" dirty="0">
              <a:solidFill>
                <a:schemeClr val="accent6">
                  <a:lumMod val="75000"/>
                </a:schemeClr>
              </a:solidFill>
            </a:endParaRPr>
          </a:p>
        </p:txBody>
      </p:sp>
      <p:sp>
        <p:nvSpPr>
          <p:cNvPr id="12" name="TextBox 11"/>
          <p:cNvSpPr txBox="1"/>
          <p:nvPr/>
        </p:nvSpPr>
        <p:spPr>
          <a:xfrm>
            <a:off x="3131840" y="3129558"/>
            <a:ext cx="2592288" cy="369332"/>
          </a:xfrm>
          <a:prstGeom prst="rect">
            <a:avLst/>
          </a:prstGeom>
          <a:noFill/>
        </p:spPr>
        <p:txBody>
          <a:bodyPr wrap="square" rtlCol="0">
            <a:spAutoFit/>
          </a:bodyPr>
          <a:lstStyle/>
          <a:p>
            <a:r>
              <a:rPr lang="ru-RU" b="1" dirty="0" smtClean="0">
                <a:solidFill>
                  <a:srgbClr val="FF0000"/>
                </a:solidFill>
              </a:rPr>
              <a:t>          </a:t>
            </a:r>
            <a:r>
              <a:rPr lang="ru-RU" b="1" dirty="0" smtClean="0">
                <a:solidFill>
                  <a:schemeClr val="accent6">
                    <a:lumMod val="75000"/>
                  </a:schemeClr>
                </a:solidFill>
              </a:rPr>
              <a:t>А.А. Дейнека</a:t>
            </a:r>
            <a:endParaRPr lang="ru-RU" b="1" dirty="0">
              <a:solidFill>
                <a:schemeClr val="accent6">
                  <a:lumMod val="75000"/>
                </a:schemeClr>
              </a:solidFill>
            </a:endParaRPr>
          </a:p>
        </p:txBody>
      </p:sp>
      <p:sp>
        <p:nvSpPr>
          <p:cNvPr id="14" name="TextBox 13"/>
          <p:cNvSpPr txBox="1"/>
          <p:nvPr/>
        </p:nvSpPr>
        <p:spPr>
          <a:xfrm>
            <a:off x="5580113" y="3744204"/>
            <a:ext cx="3391468" cy="338554"/>
          </a:xfrm>
          <a:prstGeom prst="rect">
            <a:avLst/>
          </a:prstGeom>
          <a:noFill/>
        </p:spPr>
        <p:txBody>
          <a:bodyPr wrap="square" rtlCol="0">
            <a:spAutoFit/>
          </a:bodyPr>
          <a:lstStyle/>
          <a:p>
            <a:r>
              <a:rPr lang="ru-RU" sz="1600" b="1" dirty="0" smtClean="0">
                <a:solidFill>
                  <a:schemeClr val="accent6">
                    <a:lumMod val="75000"/>
                  </a:schemeClr>
                </a:solidFill>
              </a:rPr>
              <a:t>С.В. Герасимов «Мать партизана»</a:t>
            </a:r>
            <a:endParaRPr lang="ru-RU" sz="1600" b="1" dirty="0">
              <a:solidFill>
                <a:schemeClr val="accent6">
                  <a:lumMod val="75000"/>
                </a:schemeClr>
              </a:solidFill>
            </a:endParaRPr>
          </a:p>
        </p:txBody>
      </p:sp>
      <p:sp>
        <p:nvSpPr>
          <p:cNvPr id="18" name="TextBox 17"/>
          <p:cNvSpPr txBox="1"/>
          <p:nvPr/>
        </p:nvSpPr>
        <p:spPr>
          <a:xfrm>
            <a:off x="7016332" y="5805264"/>
            <a:ext cx="2127668" cy="523220"/>
          </a:xfrm>
          <a:prstGeom prst="rect">
            <a:avLst/>
          </a:prstGeom>
          <a:noFill/>
        </p:spPr>
        <p:txBody>
          <a:bodyPr wrap="square" rtlCol="0">
            <a:spAutoFit/>
          </a:bodyPr>
          <a:lstStyle/>
          <a:p>
            <a:r>
              <a:rPr lang="ru-RU" sz="1400" b="1" dirty="0" smtClean="0">
                <a:solidFill>
                  <a:schemeClr val="accent6">
                    <a:lumMod val="75000"/>
                  </a:schemeClr>
                </a:solidFill>
              </a:rPr>
              <a:t>А.А. Пластов «Один против танков»</a:t>
            </a:r>
            <a:endParaRPr lang="ru-RU" sz="1400" b="1" dirty="0">
              <a:solidFill>
                <a:schemeClr val="accent6">
                  <a:lumMod val="75000"/>
                </a:schemeClr>
              </a:solidFill>
            </a:endParaRPr>
          </a:p>
        </p:txBody>
      </p:sp>
    </p:spTree>
    <p:extLst>
      <p:ext uri="{BB962C8B-B14F-4D97-AF65-F5344CB8AC3E}">
        <p14:creationId xmlns:p14="http://schemas.microsoft.com/office/powerpoint/2010/main" val="9482480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a:bodyPr>
          <a:lstStyle/>
          <a:p>
            <a:r>
              <a:rPr lang="ru-RU" sz="5400" b="1" dirty="0" smtClean="0">
                <a:solidFill>
                  <a:srgbClr val="0070C0"/>
                </a:solidFill>
                <a:latin typeface="Times New Roman" panose="02020603050405020304" pitchFamily="18" charset="0"/>
                <a:cs typeface="Times New Roman" panose="02020603050405020304" pitchFamily="18" charset="0"/>
              </a:rPr>
              <a:t>Скульптура</a:t>
            </a:r>
            <a:endParaRPr lang="ru-RU" sz="5400" b="1" dirty="0">
              <a:solidFill>
                <a:srgbClr val="0070C0"/>
              </a:solidFill>
              <a:latin typeface="Times New Roman" panose="02020603050405020304" pitchFamily="18" charset="0"/>
              <a:cs typeface="Times New Roman" panose="02020603050405020304" pitchFamily="18" charset="0"/>
            </a:endParaRPr>
          </a:p>
        </p:txBody>
      </p:sp>
      <p:pic>
        <p:nvPicPr>
          <p:cNvPr id="1026" name="Picture 2" descr="C:\Users\Галина\Desktop\Папка Галины Дмитриевны\Папка мамы\История- подготовка к ЕГЭ\мухина.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049798" y="1266930"/>
            <a:ext cx="1728192" cy="205658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20848" y="1540697"/>
            <a:ext cx="2736304" cy="483209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ru-RU" sz="1400" b="1" dirty="0">
                <a:latin typeface="Times New Roman" panose="02020603050405020304" pitchFamily="18" charset="0"/>
                <a:cs typeface="Times New Roman" panose="02020603050405020304" pitchFamily="18" charset="0"/>
              </a:rPr>
              <a:t>В скульптуре военных лет </a:t>
            </a:r>
            <a:r>
              <a:rPr lang="ru-RU" sz="1400" b="1" dirty="0" smtClean="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приоритетным является портретный жанр. Скульпторы стремятся, прежде всего, запечатлеть образ героя войны, сделать его правдивым. В.И. Мухина выполнила бюсты летчика-полковника И.Л. Хижняка, полковника В.Н. Юсупова, Н.Н. Бурденко. Большую роль сыграли опыты Мухиной с различными современными материалами, такими, как алюминий, цветная медь, стекло. Значительные образы создает С.Д. Лебедева (бюст А.Т. Твардовского, 1943). Портреты героев Советского Союза выполнил Е.Е. Вучетич (портрет генерала И.Д. </a:t>
            </a:r>
            <a:r>
              <a:rPr lang="ru-RU" sz="1400" b="1" dirty="0" err="1" smtClean="0">
                <a:latin typeface="Times New Roman" panose="02020603050405020304" pitchFamily="18" charset="0"/>
                <a:cs typeface="Times New Roman" panose="02020603050405020304" pitchFamily="18" charset="0"/>
              </a:rPr>
              <a:t>Чернях</a:t>
            </a:r>
            <a:r>
              <a:rPr lang="ru-RU" sz="1400" b="1" dirty="0" smtClean="0"/>
              <a:t>)</a:t>
            </a:r>
            <a:endParaRPr lang="ru-RU" sz="1400" b="1" dirty="0"/>
          </a:p>
        </p:txBody>
      </p:sp>
      <p:pic>
        <p:nvPicPr>
          <p:cNvPr id="4" name="Picture 2" descr="C:\Users\Галина\Desktop\Папка Галины Дмитриевны\Папка мамы\История- подготовка к ЕГЭ\бурденко.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22176" y="1412776"/>
            <a:ext cx="1737648" cy="153940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874692" y="2875002"/>
            <a:ext cx="1884218" cy="369332"/>
          </a:xfrm>
          <a:prstGeom prst="rect">
            <a:avLst/>
          </a:prstGeom>
          <a:noFill/>
        </p:spPr>
        <p:txBody>
          <a:bodyPr wrap="square" rtlCol="0">
            <a:spAutoFit/>
          </a:bodyPr>
          <a:lstStyle/>
          <a:p>
            <a:r>
              <a:rPr lang="ru-RU" b="1" dirty="0" smtClean="0"/>
              <a:t>Н.Н. Бурденко</a:t>
            </a:r>
            <a:endParaRPr lang="ru-RU" b="1" dirty="0"/>
          </a:p>
        </p:txBody>
      </p:sp>
      <p:pic>
        <p:nvPicPr>
          <p:cNvPr id="5" name="Picture 2" descr="C:\Users\Галина\Desktop\Папка Галины Дмитриевны\Папка мамы\История- подготовка к ЕГЭ\хижняк.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83435" y="1124744"/>
            <a:ext cx="1296144" cy="182944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7559824" y="2875002"/>
            <a:ext cx="1584176" cy="369332"/>
          </a:xfrm>
          <a:prstGeom prst="rect">
            <a:avLst/>
          </a:prstGeom>
          <a:noFill/>
        </p:spPr>
        <p:txBody>
          <a:bodyPr wrap="square" rtlCol="0">
            <a:spAutoFit/>
          </a:bodyPr>
          <a:lstStyle/>
          <a:p>
            <a:r>
              <a:rPr lang="ru-RU" b="1" dirty="0" smtClean="0"/>
              <a:t>И.Л. Хижняк</a:t>
            </a:r>
            <a:endParaRPr lang="ru-RU" b="1" dirty="0"/>
          </a:p>
        </p:txBody>
      </p:sp>
      <p:sp>
        <p:nvSpPr>
          <p:cNvPr id="9" name="TextBox 8"/>
          <p:cNvSpPr txBox="1"/>
          <p:nvPr/>
        </p:nvSpPr>
        <p:spPr>
          <a:xfrm>
            <a:off x="4211960" y="3244334"/>
            <a:ext cx="1775289" cy="369332"/>
          </a:xfrm>
          <a:prstGeom prst="rect">
            <a:avLst/>
          </a:prstGeom>
          <a:noFill/>
        </p:spPr>
        <p:txBody>
          <a:bodyPr wrap="square" rtlCol="0">
            <a:spAutoFit/>
          </a:bodyPr>
          <a:lstStyle/>
          <a:p>
            <a:r>
              <a:rPr lang="ru-RU" b="1" dirty="0" smtClean="0"/>
              <a:t>В.И. Мухина</a:t>
            </a:r>
            <a:endParaRPr lang="ru-RU" b="1" dirty="0"/>
          </a:p>
        </p:txBody>
      </p:sp>
      <p:pic>
        <p:nvPicPr>
          <p:cNvPr id="7" name="Picture 2" descr="C:\Users\Галина\Desktop\Папка Галины Дмитриевны\Папка мамы\История- подготовка к ЕГЭ\мухина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52430" y="1229867"/>
            <a:ext cx="1224134" cy="178281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708413" y="3012685"/>
            <a:ext cx="1512167" cy="523220"/>
          </a:xfrm>
          <a:prstGeom prst="rect">
            <a:avLst/>
          </a:prstGeom>
          <a:noFill/>
        </p:spPr>
        <p:txBody>
          <a:bodyPr wrap="square" rtlCol="0">
            <a:spAutoFit/>
          </a:bodyPr>
          <a:lstStyle/>
          <a:p>
            <a:r>
              <a:rPr lang="ru-RU" sz="1400" b="1" dirty="0" smtClean="0"/>
              <a:t>«Рабочий и колхозница»</a:t>
            </a:r>
            <a:endParaRPr lang="ru-RU" sz="1400" b="1" dirty="0"/>
          </a:p>
        </p:txBody>
      </p:sp>
      <p:pic>
        <p:nvPicPr>
          <p:cNvPr id="11" name="Picture 2" descr="C:\Users\Галина\Desktop\Папка Галины Дмитриевны\Папка мамы\История- подготовка к ЕГЭ\вучетич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31840" y="3741300"/>
            <a:ext cx="1368152" cy="170392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Users\Галина\Desktop\Папка Галины Дмитриевны\Папка мамы\История- подготовка к ЕГЭ\вучетич.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32040" y="3878886"/>
            <a:ext cx="1743814" cy="235842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Галина\Desktop\Папка Галины Дмитриевны\Папка мамы\История- подготовка к ЕГЭ\вучетич 2.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75782" y="3666991"/>
            <a:ext cx="1803797" cy="225615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131840" y="5445224"/>
            <a:ext cx="1368152" cy="338554"/>
          </a:xfrm>
          <a:prstGeom prst="rect">
            <a:avLst/>
          </a:prstGeom>
          <a:noFill/>
        </p:spPr>
        <p:txBody>
          <a:bodyPr wrap="square" rtlCol="0">
            <a:spAutoFit/>
          </a:bodyPr>
          <a:lstStyle/>
          <a:p>
            <a:r>
              <a:rPr lang="ru-RU" sz="1600" b="1" dirty="0" smtClean="0"/>
              <a:t>Е.Е. Вучетич</a:t>
            </a:r>
            <a:endParaRPr lang="ru-RU" sz="1600" b="1" dirty="0"/>
          </a:p>
        </p:txBody>
      </p:sp>
      <p:sp>
        <p:nvSpPr>
          <p:cNvPr id="16" name="TextBox 15"/>
          <p:cNvSpPr txBox="1"/>
          <p:nvPr/>
        </p:nvSpPr>
        <p:spPr>
          <a:xfrm>
            <a:off x="4559648" y="6154208"/>
            <a:ext cx="2855202" cy="338554"/>
          </a:xfrm>
          <a:prstGeom prst="rect">
            <a:avLst/>
          </a:prstGeom>
          <a:noFill/>
        </p:spPr>
        <p:txBody>
          <a:bodyPr wrap="square" rtlCol="0">
            <a:spAutoFit/>
          </a:bodyPr>
          <a:lstStyle/>
          <a:p>
            <a:r>
              <a:rPr lang="ru-RU" sz="1600" b="1" dirty="0" smtClean="0"/>
              <a:t>Скульптура «Родина </a:t>
            </a:r>
            <a:r>
              <a:rPr lang="ru-RU" sz="1600" dirty="0" smtClean="0"/>
              <a:t>–</a:t>
            </a:r>
            <a:r>
              <a:rPr lang="ru-RU" sz="1600" b="1" dirty="0" smtClean="0"/>
              <a:t>мать»</a:t>
            </a:r>
            <a:endParaRPr lang="ru-RU" sz="1600" b="1" dirty="0"/>
          </a:p>
        </p:txBody>
      </p:sp>
      <p:sp>
        <p:nvSpPr>
          <p:cNvPr id="17" name="TextBox 16"/>
          <p:cNvSpPr txBox="1"/>
          <p:nvPr/>
        </p:nvSpPr>
        <p:spPr>
          <a:xfrm>
            <a:off x="7143138" y="5861820"/>
            <a:ext cx="2176738" cy="584775"/>
          </a:xfrm>
          <a:prstGeom prst="rect">
            <a:avLst/>
          </a:prstGeom>
          <a:noFill/>
        </p:spPr>
        <p:txBody>
          <a:bodyPr wrap="square" rtlCol="0">
            <a:spAutoFit/>
          </a:bodyPr>
          <a:lstStyle/>
          <a:p>
            <a:r>
              <a:rPr lang="ru-RU" sz="1600" b="1" dirty="0" smtClean="0"/>
              <a:t>Скульптура «Воин – освободитель»</a:t>
            </a:r>
            <a:endParaRPr lang="ru-RU" sz="1600" b="1" dirty="0"/>
          </a:p>
        </p:txBody>
      </p:sp>
    </p:spTree>
    <p:extLst>
      <p:ext uri="{BB962C8B-B14F-4D97-AF65-F5344CB8AC3E}">
        <p14:creationId xmlns:p14="http://schemas.microsoft.com/office/powerpoint/2010/main" val="31345681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ru-RU" b="1" dirty="0" smtClean="0">
                <a:solidFill>
                  <a:schemeClr val="accent2">
                    <a:lumMod val="75000"/>
                  </a:schemeClr>
                </a:solidFill>
                <a:latin typeface="Times New Roman" pitchFamily="18" charset="0"/>
                <a:cs typeface="Times New Roman" pitchFamily="18" charset="0"/>
              </a:rPr>
              <a:t>Потери культуры в годы войны</a:t>
            </a:r>
            <a:endParaRPr lang="ru-RU" b="1" dirty="0">
              <a:solidFill>
                <a:schemeClr val="accent2">
                  <a:lumMod val="75000"/>
                </a:schemeClr>
              </a:solidFill>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92500" lnSpcReduction="10000"/>
          </a:bodyPr>
          <a:lstStyle/>
          <a:p>
            <a:r>
              <a:rPr lang="ru-RU" b="1" dirty="0">
                <a:latin typeface="Times New Roman" pitchFamily="18" charset="0"/>
                <a:cs typeface="Times New Roman" pitchFamily="18" charset="0"/>
              </a:rPr>
              <a:t>В годы Великой Отечественной войны наша культура понесла огромные потери. Всего было уничтожено свыше 82 тысяч школ, около 2 тысяч высших и средних специальных учебных заведений, более 60 научно-исследовательских институтов, 44 тысячи Дворцов культуры и библиотек, украдено 180 миллионов книг, утрачено 564 тысячи художественных произведений, разграблено 430 музеев</a:t>
            </a:r>
            <a:r>
              <a:rPr lang="ru-RU" b="1" dirty="0" smtClean="0">
                <a:latin typeface="Times New Roman" pitchFamily="18" charset="0"/>
                <a:cs typeface="Times New Roman" pitchFamily="18" charset="0"/>
              </a:rPr>
              <a:t>.</a:t>
            </a:r>
          </a:p>
        </p:txBody>
      </p:sp>
    </p:spTree>
    <p:extLst>
      <p:ext uri="{BB962C8B-B14F-4D97-AF65-F5344CB8AC3E}">
        <p14:creationId xmlns:p14="http://schemas.microsoft.com/office/powerpoint/2010/main" val="20501825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normAutofit fontScale="90000"/>
          </a:bodyPr>
          <a:lstStyle/>
          <a:p>
            <a:r>
              <a:rPr lang="ru-RU" dirty="0">
                <a:latin typeface="Times New Roman" pitchFamily="18" charset="0"/>
                <a:cs typeface="Times New Roman" pitchFamily="18" charset="0"/>
              </a:rPr>
              <a:t> </a:t>
            </a:r>
            <a:r>
              <a:rPr lang="ru-RU" sz="2000" b="1" dirty="0">
                <a:latin typeface="Times New Roman" pitchFamily="18" charset="0"/>
                <a:cs typeface="Times New Roman" pitchFamily="18" charset="0"/>
              </a:rPr>
              <a:t>Были осквернены и разграблены дома-музеи Л.Н. Толстого в Ясной Поляне, А.С. Пушкина в Михайловском, И.С. Тургенева в Спасском-</a:t>
            </a:r>
            <a:r>
              <a:rPr lang="ru-RU" sz="2000" b="1" dirty="0" err="1">
                <a:latin typeface="Times New Roman" pitchFamily="18" charset="0"/>
                <a:cs typeface="Times New Roman" pitchFamily="18" charset="0"/>
              </a:rPr>
              <a:t>Лутовинове</a:t>
            </a:r>
            <a:r>
              <a:rPr lang="ru-RU" sz="2000" b="1" dirty="0">
                <a:latin typeface="Times New Roman" pitchFamily="18" charset="0"/>
                <a:cs typeface="Times New Roman" pitchFamily="18" charset="0"/>
              </a:rPr>
              <a:t>, </a:t>
            </a:r>
            <a:r>
              <a:rPr lang="ru-RU" sz="2000" b="1" dirty="0" smtClean="0">
                <a:latin typeface="Times New Roman" pitchFamily="18" charset="0"/>
                <a:cs typeface="Times New Roman" pitchFamily="18" charset="0"/>
              </a:rPr>
              <a:t>           П.И</a:t>
            </a:r>
            <a:r>
              <a:rPr lang="ru-RU" sz="2000" b="1" dirty="0">
                <a:latin typeface="Times New Roman" pitchFamily="18" charset="0"/>
                <a:cs typeface="Times New Roman" pitchFamily="18" charset="0"/>
              </a:rPr>
              <a:t>. Чайковского в Клину</a:t>
            </a:r>
          </a:p>
        </p:txBody>
      </p:sp>
      <p:pic>
        <p:nvPicPr>
          <p:cNvPr id="1026" name="Picture 2" descr="C:\Users\Галина\Desktop\Папка Галины Дмитриевны\Папка мамы\История- подготовка к ЕГЭ\Пушкин.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1484784"/>
            <a:ext cx="3312368" cy="208823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Галина\Desktop\Папка Галины Дмитриевны\Папка мамы\История- подготовка к ЕГЭ\Яс пол.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839502" y="1412776"/>
            <a:ext cx="3424420" cy="230425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Галина\Desktop\Папка Галины Дмитриевны\Папка мамы\История- подготовка к ЕГЭ\Тургенев.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500" y="4139643"/>
            <a:ext cx="3456384" cy="239717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23528" y="3717032"/>
            <a:ext cx="2952328" cy="276999"/>
          </a:xfrm>
          <a:prstGeom prst="rect">
            <a:avLst/>
          </a:prstGeom>
          <a:noFill/>
        </p:spPr>
        <p:txBody>
          <a:bodyPr wrap="square" rtlCol="0">
            <a:spAutoFit/>
          </a:bodyPr>
          <a:lstStyle/>
          <a:p>
            <a:r>
              <a:rPr lang="ru-RU" sz="1200" b="1" dirty="0" smtClean="0">
                <a:solidFill>
                  <a:schemeClr val="accent6">
                    <a:lumMod val="50000"/>
                  </a:schemeClr>
                </a:solidFill>
              </a:rPr>
              <a:t>    Усадьба </a:t>
            </a:r>
            <a:r>
              <a:rPr lang="ru-RU" sz="1200" b="1" dirty="0" err="1" smtClean="0">
                <a:solidFill>
                  <a:schemeClr val="accent6">
                    <a:lumMod val="50000"/>
                  </a:schemeClr>
                </a:solidFill>
              </a:rPr>
              <a:t>А.С.Пушкина</a:t>
            </a:r>
            <a:r>
              <a:rPr lang="ru-RU" sz="1200" b="1" dirty="0" smtClean="0">
                <a:solidFill>
                  <a:schemeClr val="accent6">
                    <a:lumMod val="50000"/>
                  </a:schemeClr>
                </a:solidFill>
              </a:rPr>
              <a:t> в Михайловском</a:t>
            </a:r>
            <a:endParaRPr lang="ru-RU" sz="1200" b="1" dirty="0">
              <a:solidFill>
                <a:schemeClr val="accent6">
                  <a:lumMod val="50000"/>
                </a:schemeClr>
              </a:solidFill>
            </a:endParaRPr>
          </a:p>
        </p:txBody>
      </p:sp>
      <p:sp>
        <p:nvSpPr>
          <p:cNvPr id="8" name="TextBox 7"/>
          <p:cNvSpPr txBox="1"/>
          <p:nvPr/>
        </p:nvSpPr>
        <p:spPr>
          <a:xfrm>
            <a:off x="323528" y="6525344"/>
            <a:ext cx="3528392" cy="276999"/>
          </a:xfrm>
          <a:prstGeom prst="rect">
            <a:avLst/>
          </a:prstGeom>
          <a:noFill/>
        </p:spPr>
        <p:txBody>
          <a:bodyPr wrap="square" rtlCol="0">
            <a:spAutoFit/>
          </a:bodyPr>
          <a:lstStyle/>
          <a:p>
            <a:r>
              <a:rPr lang="ru-RU" sz="1200" b="1" dirty="0" smtClean="0">
                <a:solidFill>
                  <a:schemeClr val="accent6">
                    <a:lumMod val="50000"/>
                  </a:schemeClr>
                </a:solidFill>
              </a:rPr>
              <a:t>Усадьба И.С</a:t>
            </a:r>
            <a:r>
              <a:rPr lang="ru-RU" sz="1200" b="1" dirty="0">
                <a:solidFill>
                  <a:schemeClr val="accent6">
                    <a:lumMod val="50000"/>
                  </a:schemeClr>
                </a:solidFill>
              </a:rPr>
              <a:t>. Тургенева в Спасском-</a:t>
            </a:r>
            <a:r>
              <a:rPr lang="ru-RU" sz="1200" b="1" dirty="0" err="1">
                <a:solidFill>
                  <a:schemeClr val="accent6">
                    <a:lumMod val="50000"/>
                  </a:schemeClr>
                </a:solidFill>
              </a:rPr>
              <a:t>Лутовинове</a:t>
            </a:r>
            <a:endParaRPr lang="ru-RU" sz="1200" b="1" dirty="0">
              <a:solidFill>
                <a:schemeClr val="accent6">
                  <a:lumMod val="50000"/>
                </a:schemeClr>
              </a:solidFill>
            </a:endParaRPr>
          </a:p>
        </p:txBody>
      </p:sp>
      <p:pic>
        <p:nvPicPr>
          <p:cNvPr id="5" name="Picture 2" descr="C:\Users\Галина\Desktop\Папка Галины Дмитриевны\Папка мамы\История- подготовка к ЕГЭ\Чайковский.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58629" y="4139351"/>
            <a:ext cx="3793604" cy="21869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716016" y="3717032"/>
            <a:ext cx="3024336" cy="276999"/>
          </a:xfrm>
          <a:prstGeom prst="rect">
            <a:avLst/>
          </a:prstGeom>
          <a:noFill/>
        </p:spPr>
        <p:txBody>
          <a:bodyPr wrap="square" rtlCol="0">
            <a:spAutoFit/>
          </a:bodyPr>
          <a:lstStyle/>
          <a:p>
            <a:r>
              <a:rPr lang="ru-RU" sz="1200" b="1" smtClean="0">
                <a:solidFill>
                  <a:schemeClr val="accent6">
                    <a:lumMod val="50000"/>
                  </a:schemeClr>
                </a:solidFill>
              </a:rPr>
              <a:t>       Усадьба  </a:t>
            </a:r>
            <a:r>
              <a:rPr lang="ru-RU" sz="1200" b="1" dirty="0" smtClean="0">
                <a:solidFill>
                  <a:schemeClr val="accent6">
                    <a:lumMod val="50000"/>
                  </a:schemeClr>
                </a:solidFill>
              </a:rPr>
              <a:t>Л.Н. Толстого в Ясной Поляне</a:t>
            </a:r>
            <a:endParaRPr lang="ru-RU" sz="1200" b="1" dirty="0">
              <a:solidFill>
                <a:schemeClr val="accent6">
                  <a:lumMod val="50000"/>
                </a:schemeClr>
              </a:solidFill>
            </a:endParaRPr>
          </a:p>
        </p:txBody>
      </p:sp>
      <p:sp>
        <p:nvSpPr>
          <p:cNvPr id="10" name="TextBox 9"/>
          <p:cNvSpPr txBox="1"/>
          <p:nvPr/>
        </p:nvSpPr>
        <p:spPr>
          <a:xfrm>
            <a:off x="4355976" y="6525344"/>
            <a:ext cx="3816424" cy="276999"/>
          </a:xfrm>
          <a:prstGeom prst="rect">
            <a:avLst/>
          </a:prstGeom>
          <a:noFill/>
        </p:spPr>
        <p:txBody>
          <a:bodyPr wrap="square" rtlCol="0">
            <a:spAutoFit/>
          </a:bodyPr>
          <a:lstStyle/>
          <a:p>
            <a:r>
              <a:rPr lang="ru-RU" sz="1200" b="1" dirty="0" smtClean="0">
                <a:solidFill>
                  <a:schemeClr val="accent6">
                    <a:lumMod val="50000"/>
                  </a:schemeClr>
                </a:solidFill>
              </a:rPr>
              <a:t>Усадьба П.И. Чайковского в Клину</a:t>
            </a:r>
            <a:endParaRPr lang="ru-RU" sz="1200" b="1" dirty="0">
              <a:solidFill>
                <a:schemeClr val="accent6">
                  <a:lumMod val="50000"/>
                </a:schemeClr>
              </a:solidFill>
            </a:endParaRPr>
          </a:p>
        </p:txBody>
      </p:sp>
      <p:pic>
        <p:nvPicPr>
          <p:cNvPr id="9" name="Picture 2" descr="C:\Users\Галина\Desktop\Папка Галины Дмитриевны\Папка мамы\История- подготовка к ЕГЭ\Дом - музей П.И.Чайковского в Клину.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51712" y="4263484"/>
            <a:ext cx="2592288" cy="214949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6876256" y="6525344"/>
            <a:ext cx="2160240" cy="276999"/>
          </a:xfrm>
          <a:prstGeom prst="rect">
            <a:avLst/>
          </a:prstGeom>
          <a:noFill/>
        </p:spPr>
        <p:txBody>
          <a:bodyPr wrap="square" rtlCol="0">
            <a:spAutoFit/>
          </a:bodyPr>
          <a:lstStyle/>
          <a:p>
            <a:r>
              <a:rPr lang="ru-RU" sz="1200" b="1" dirty="0" smtClean="0"/>
              <a:t>Дом – музей в годы войны</a:t>
            </a:r>
            <a:endParaRPr lang="ru-RU" sz="1200" b="1" dirty="0"/>
          </a:p>
        </p:txBody>
      </p:sp>
    </p:spTree>
    <p:extLst>
      <p:ext uri="{BB962C8B-B14F-4D97-AF65-F5344CB8AC3E}">
        <p14:creationId xmlns:p14="http://schemas.microsoft.com/office/powerpoint/2010/main" val="40051194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54162"/>
          </a:xfrm>
        </p:spPr>
        <p:style>
          <a:lnRef idx="2">
            <a:schemeClr val="accent2"/>
          </a:lnRef>
          <a:fillRef idx="1">
            <a:schemeClr val="lt1"/>
          </a:fillRef>
          <a:effectRef idx="0">
            <a:schemeClr val="accent2"/>
          </a:effectRef>
          <a:fontRef idx="minor">
            <a:schemeClr val="dk1"/>
          </a:fontRef>
        </p:style>
        <p:txBody>
          <a:bodyPr>
            <a:noAutofit/>
          </a:bodyPr>
          <a:lstStyle/>
          <a:p>
            <a:r>
              <a:rPr lang="ru-RU" sz="1800" b="1" dirty="0">
                <a:solidFill>
                  <a:schemeClr val="accent2">
                    <a:lumMod val="75000"/>
                  </a:schemeClr>
                </a:solidFill>
                <a:latin typeface="Times New Roman" pitchFamily="18" charset="0"/>
                <a:cs typeface="Times New Roman" pitchFamily="18" charset="0"/>
              </a:rPr>
              <a:t>В результате боевых действий и бомбардировок пострадали древние русские </a:t>
            </a:r>
            <a:r>
              <a:rPr lang="ru-RU" sz="1800" b="1" dirty="0" smtClean="0">
                <a:solidFill>
                  <a:schemeClr val="accent2">
                    <a:lumMod val="75000"/>
                  </a:schemeClr>
                </a:solidFill>
                <a:latin typeface="Times New Roman" pitchFamily="18" charset="0"/>
                <a:cs typeface="Times New Roman" pitchFamily="18" charset="0"/>
              </a:rPr>
              <a:t>города: </a:t>
            </a:r>
            <a:r>
              <a:rPr lang="ru-RU" sz="1800" b="1" dirty="0">
                <a:solidFill>
                  <a:schemeClr val="accent2">
                    <a:lumMod val="75000"/>
                  </a:schemeClr>
                </a:solidFill>
                <a:latin typeface="Times New Roman" pitchFamily="18" charset="0"/>
                <a:cs typeface="Times New Roman" pitchFamily="18" charset="0"/>
              </a:rPr>
              <a:t>Новгород, Псков, Смоленск, Ржев, Вязьма, Киев. Громадный ущерб был нанесен Ленинграду. В Сталинграде было разрушено 85% жилого фонда. Более 80% жилых, общественных и производственных зданий было уничтожено гитлеровцами в Минске. </a:t>
            </a:r>
          </a:p>
        </p:txBody>
      </p:sp>
      <p:pic>
        <p:nvPicPr>
          <p:cNvPr id="1026" name="Picture 2" descr="C:\Users\Галина\Desktop\Папка Галины Дмитриевны\Папка мамы\История- подготовка к ЕГЭ\Новгород.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21009" y="1628800"/>
            <a:ext cx="3528392" cy="230425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Галина\Desktop\Папка Галины Дмитриевны\Папка мамы\История- подготовка к ЕГЭ\Сталинград.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1772816"/>
            <a:ext cx="3600400" cy="216024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Галина\Desktop\Папка Галины Дмитриевны\Папка мамы\История- подготовка к ЕГЭ\Ленинград.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4302804"/>
            <a:ext cx="3528392" cy="220904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Галина\Desktop\Папка Галины Дмитриевны\Папка мамы\История- подготовка к ЕГЭ\Минск.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15351" y="4324043"/>
            <a:ext cx="3731134" cy="207473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95536" y="3933056"/>
            <a:ext cx="2664296" cy="307777"/>
          </a:xfrm>
          <a:prstGeom prst="rect">
            <a:avLst/>
          </a:prstGeom>
          <a:noFill/>
        </p:spPr>
        <p:txBody>
          <a:bodyPr wrap="square" rtlCol="0">
            <a:spAutoFit/>
          </a:bodyPr>
          <a:lstStyle/>
          <a:p>
            <a:r>
              <a:rPr lang="ru-RU" sz="1400" b="1" dirty="0">
                <a:solidFill>
                  <a:schemeClr val="accent2">
                    <a:lumMod val="75000"/>
                  </a:schemeClr>
                </a:solidFill>
              </a:rPr>
              <a:t>г</a:t>
            </a:r>
            <a:r>
              <a:rPr lang="ru-RU" sz="1400" b="1" dirty="0" smtClean="0">
                <a:solidFill>
                  <a:schemeClr val="accent2">
                    <a:lumMod val="75000"/>
                  </a:schemeClr>
                </a:solidFill>
              </a:rPr>
              <a:t>. Новгород в годы войны</a:t>
            </a:r>
            <a:endParaRPr lang="ru-RU" sz="1400" b="1" dirty="0">
              <a:solidFill>
                <a:schemeClr val="accent2">
                  <a:lumMod val="75000"/>
                </a:schemeClr>
              </a:solidFill>
            </a:endParaRPr>
          </a:p>
        </p:txBody>
      </p:sp>
      <p:sp>
        <p:nvSpPr>
          <p:cNvPr id="8" name="TextBox 7"/>
          <p:cNvSpPr txBox="1"/>
          <p:nvPr/>
        </p:nvSpPr>
        <p:spPr>
          <a:xfrm>
            <a:off x="395536" y="6511847"/>
            <a:ext cx="3600400" cy="307777"/>
          </a:xfrm>
          <a:prstGeom prst="rect">
            <a:avLst/>
          </a:prstGeom>
          <a:noFill/>
        </p:spPr>
        <p:txBody>
          <a:bodyPr wrap="square" rtlCol="0">
            <a:spAutoFit/>
          </a:bodyPr>
          <a:lstStyle/>
          <a:p>
            <a:r>
              <a:rPr lang="ru-RU" sz="1400" b="1" dirty="0">
                <a:solidFill>
                  <a:schemeClr val="accent2">
                    <a:lumMod val="75000"/>
                  </a:schemeClr>
                </a:solidFill>
              </a:rPr>
              <a:t>г</a:t>
            </a:r>
            <a:r>
              <a:rPr lang="ru-RU" sz="1400" b="1" dirty="0" smtClean="0">
                <a:solidFill>
                  <a:schemeClr val="accent2">
                    <a:lumMod val="75000"/>
                  </a:schemeClr>
                </a:solidFill>
              </a:rPr>
              <a:t>. Ленинград в годы войны</a:t>
            </a:r>
            <a:endParaRPr lang="ru-RU" sz="1400" b="1" dirty="0">
              <a:solidFill>
                <a:schemeClr val="accent2">
                  <a:lumMod val="75000"/>
                </a:schemeClr>
              </a:solidFill>
            </a:endParaRPr>
          </a:p>
        </p:txBody>
      </p:sp>
      <p:sp>
        <p:nvSpPr>
          <p:cNvPr id="10" name="TextBox 9"/>
          <p:cNvSpPr txBox="1"/>
          <p:nvPr/>
        </p:nvSpPr>
        <p:spPr>
          <a:xfrm>
            <a:off x="4873314" y="3933056"/>
            <a:ext cx="2939046" cy="307777"/>
          </a:xfrm>
          <a:prstGeom prst="rect">
            <a:avLst/>
          </a:prstGeom>
          <a:noFill/>
        </p:spPr>
        <p:txBody>
          <a:bodyPr wrap="square" rtlCol="0">
            <a:spAutoFit/>
          </a:bodyPr>
          <a:lstStyle/>
          <a:p>
            <a:r>
              <a:rPr lang="ru-RU" sz="1400" b="1" dirty="0">
                <a:solidFill>
                  <a:schemeClr val="accent2">
                    <a:lumMod val="75000"/>
                  </a:schemeClr>
                </a:solidFill>
              </a:rPr>
              <a:t>г</a:t>
            </a:r>
            <a:r>
              <a:rPr lang="ru-RU" sz="1400" b="1" dirty="0" smtClean="0">
                <a:solidFill>
                  <a:schemeClr val="accent2">
                    <a:lumMod val="75000"/>
                  </a:schemeClr>
                </a:solidFill>
              </a:rPr>
              <a:t>. Сталинград в годы войны</a:t>
            </a:r>
            <a:endParaRPr lang="ru-RU" sz="1400" b="1" dirty="0">
              <a:solidFill>
                <a:schemeClr val="accent2">
                  <a:lumMod val="75000"/>
                </a:schemeClr>
              </a:solidFill>
            </a:endParaRPr>
          </a:p>
        </p:txBody>
      </p:sp>
      <p:sp>
        <p:nvSpPr>
          <p:cNvPr id="11" name="TextBox 10"/>
          <p:cNvSpPr txBox="1"/>
          <p:nvPr/>
        </p:nvSpPr>
        <p:spPr>
          <a:xfrm>
            <a:off x="4815351" y="6511847"/>
            <a:ext cx="3141025" cy="307777"/>
          </a:xfrm>
          <a:prstGeom prst="rect">
            <a:avLst/>
          </a:prstGeom>
          <a:noFill/>
        </p:spPr>
        <p:txBody>
          <a:bodyPr wrap="square" rtlCol="0">
            <a:spAutoFit/>
          </a:bodyPr>
          <a:lstStyle/>
          <a:p>
            <a:r>
              <a:rPr lang="ru-RU" sz="1400" b="1" dirty="0">
                <a:solidFill>
                  <a:schemeClr val="accent2">
                    <a:lumMod val="75000"/>
                  </a:schemeClr>
                </a:solidFill>
              </a:rPr>
              <a:t>г</a:t>
            </a:r>
            <a:r>
              <a:rPr lang="ru-RU" sz="1400" b="1" dirty="0" smtClean="0">
                <a:solidFill>
                  <a:schemeClr val="accent2">
                    <a:lumMod val="75000"/>
                  </a:schemeClr>
                </a:solidFill>
              </a:rPr>
              <a:t>. Минск в годы войны</a:t>
            </a:r>
            <a:endParaRPr lang="ru-RU" sz="1400" b="1" dirty="0">
              <a:solidFill>
                <a:schemeClr val="accent2">
                  <a:lumMod val="75000"/>
                </a:schemeClr>
              </a:solidFill>
            </a:endParaRPr>
          </a:p>
        </p:txBody>
      </p:sp>
    </p:spTree>
    <p:extLst>
      <p:ext uri="{BB962C8B-B14F-4D97-AF65-F5344CB8AC3E}">
        <p14:creationId xmlns:p14="http://schemas.microsoft.com/office/powerpoint/2010/main" val="34192325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200" b="1" dirty="0" smtClean="0">
                <a:solidFill>
                  <a:schemeClr val="accent2">
                    <a:lumMod val="75000"/>
                  </a:schemeClr>
                </a:solidFill>
              </a:rPr>
              <a:t/>
            </a:r>
            <a:br>
              <a:rPr lang="ru-RU" sz="1200" b="1" dirty="0" smtClean="0">
                <a:solidFill>
                  <a:schemeClr val="accent2">
                    <a:lumMod val="75000"/>
                  </a:schemeClr>
                </a:solidFill>
              </a:rPr>
            </a:br>
            <a:r>
              <a:rPr lang="ru-RU" sz="1200" b="1" dirty="0">
                <a:solidFill>
                  <a:schemeClr val="accent2">
                    <a:lumMod val="75000"/>
                  </a:schemeClr>
                </a:solidFill>
              </a:rPr>
              <a:t/>
            </a:r>
            <a:br>
              <a:rPr lang="ru-RU" sz="1200" b="1" dirty="0">
                <a:solidFill>
                  <a:schemeClr val="accent2">
                    <a:lumMod val="75000"/>
                  </a:schemeClr>
                </a:solidFill>
              </a:rPr>
            </a:br>
            <a:r>
              <a:rPr lang="ru-RU" sz="1200" b="1" dirty="0" smtClean="0">
                <a:solidFill>
                  <a:schemeClr val="accent2">
                    <a:lumMod val="75000"/>
                  </a:schemeClr>
                </a:solidFill>
              </a:rPr>
              <a:t/>
            </a:r>
            <a:br>
              <a:rPr lang="ru-RU" sz="1200" b="1" dirty="0" smtClean="0">
                <a:solidFill>
                  <a:schemeClr val="accent2">
                    <a:lumMod val="75000"/>
                  </a:schemeClr>
                </a:solidFill>
              </a:rPr>
            </a:br>
            <a:r>
              <a:rPr lang="ru-RU" sz="1200" b="1" dirty="0">
                <a:solidFill>
                  <a:schemeClr val="accent2">
                    <a:lumMod val="75000"/>
                  </a:schemeClr>
                </a:solidFill>
              </a:rPr>
              <a:t/>
            </a:r>
            <a:br>
              <a:rPr lang="ru-RU" sz="1200" b="1" dirty="0">
                <a:solidFill>
                  <a:schemeClr val="accent2">
                    <a:lumMod val="75000"/>
                  </a:schemeClr>
                </a:solidFill>
              </a:rPr>
            </a:br>
            <a:r>
              <a:rPr lang="ru-RU" sz="1200" b="1" dirty="0" smtClean="0">
                <a:solidFill>
                  <a:srgbClr val="C00000"/>
                </a:solidFill>
                <a:latin typeface="Times New Roman" pitchFamily="18" charset="0"/>
                <a:cs typeface="Times New Roman" pitchFamily="18" charset="0"/>
              </a:rPr>
              <a:t>Многие </a:t>
            </a:r>
            <a:r>
              <a:rPr lang="ru-RU" sz="1200" b="1" dirty="0">
                <a:solidFill>
                  <a:srgbClr val="C00000"/>
                </a:solidFill>
                <a:latin typeface="Times New Roman" pitchFamily="18" charset="0"/>
                <a:cs typeface="Times New Roman" pitchFamily="18" charset="0"/>
              </a:rPr>
              <a:t>культурные потери восполнить было невозможно. Безвозвратно утраченными для отечественной культуры оказались фрески 12 века в Софийском соборе в Новгороде, уничтоженные фашистами, рукописи П.И. Чайковского, погибли в Сталинграде картины И.Е. Репина, В.А. Серова, И.И. Шишкина, И.К. </a:t>
            </a:r>
            <a:r>
              <a:rPr lang="ru-RU" sz="1200" b="1" dirty="0" smtClean="0">
                <a:solidFill>
                  <a:srgbClr val="C00000"/>
                </a:solidFill>
                <a:latin typeface="Times New Roman" pitchFamily="18" charset="0"/>
                <a:cs typeface="Times New Roman" pitchFamily="18" charset="0"/>
              </a:rPr>
              <a:t>Айвазовского</a:t>
            </a:r>
            <a:br>
              <a:rPr lang="ru-RU" sz="1200" b="1" dirty="0" smtClean="0">
                <a:solidFill>
                  <a:srgbClr val="C00000"/>
                </a:solidFill>
                <a:latin typeface="Times New Roman" pitchFamily="18" charset="0"/>
                <a:cs typeface="Times New Roman" pitchFamily="18" charset="0"/>
              </a:rPr>
            </a:br>
            <a:r>
              <a:rPr lang="ru-RU" sz="1200" b="1" dirty="0">
                <a:solidFill>
                  <a:srgbClr val="C00000"/>
                </a:solidFill>
                <a:latin typeface="Times New Roman" pitchFamily="18" charset="0"/>
                <a:cs typeface="Times New Roman" pitchFamily="18" charset="0"/>
              </a:rPr>
              <a:t>Министерство культуры РФ регулярно публикует сведения об утратах российских учреждений культуры  в «Сводном каталоге культурных ценностей Российской Федерации, похищенных и утраченных в период Второй мировой войны». Выпущено 15 томов каталога в 33 книгах на русском языке и 15 книгах на английском языке, содержащие сведения об утраченных коллекциях Государственной Третьяковской галереи, Государственного Русского музея, музеев Гатчины, Воронежа, Калуги, Нового Иерусалима (Истры), Орла, Острогожска (Воронежской обл.), Павловска, Петергофа, Смоленска, Таганрога, Царского Села (Пушкина), а также библиотечных и архивных собраниях России.</a:t>
            </a:r>
            <a:br>
              <a:rPr lang="ru-RU" sz="1200" b="1" dirty="0">
                <a:solidFill>
                  <a:srgbClr val="C00000"/>
                </a:solidFill>
                <a:latin typeface="Times New Roman" pitchFamily="18" charset="0"/>
                <a:cs typeface="Times New Roman" pitchFamily="18" charset="0"/>
              </a:rPr>
            </a:br>
            <a:r>
              <a:rPr lang="ru-RU" sz="1200" b="1" dirty="0">
                <a:solidFill>
                  <a:srgbClr val="C00000"/>
                </a:solidFill>
              </a:rPr>
              <a:t>  </a:t>
            </a:r>
            <a:br>
              <a:rPr lang="ru-RU" sz="1200" b="1" dirty="0">
                <a:solidFill>
                  <a:srgbClr val="C00000"/>
                </a:solidFill>
              </a:rPr>
            </a:br>
            <a:r>
              <a:rPr lang="ru-RU" sz="1200" b="1" dirty="0" smtClean="0">
                <a:solidFill>
                  <a:schemeClr val="accent2">
                    <a:lumMod val="50000"/>
                  </a:schemeClr>
                </a:solidFill>
              </a:rPr>
              <a:t/>
            </a:r>
            <a:br>
              <a:rPr lang="ru-RU" sz="1200" b="1" dirty="0" smtClean="0">
                <a:solidFill>
                  <a:schemeClr val="accent2">
                    <a:lumMod val="50000"/>
                  </a:schemeClr>
                </a:solidFill>
              </a:rPr>
            </a:br>
            <a:endParaRPr lang="ru-RU" sz="1200" b="1" dirty="0">
              <a:solidFill>
                <a:schemeClr val="accent2">
                  <a:lumMod val="50000"/>
                </a:schemeClr>
              </a:solidFill>
            </a:endParaRPr>
          </a:p>
        </p:txBody>
      </p:sp>
      <p:sp>
        <p:nvSpPr>
          <p:cNvPr id="3" name="Объект 2"/>
          <p:cNvSpPr>
            <a:spLocks noGrp="1"/>
          </p:cNvSpPr>
          <p:nvPr>
            <p:ph idx="1"/>
          </p:nvPr>
        </p:nvSpPr>
        <p:spPr>
          <a:xfrm>
            <a:off x="457200" y="1844824"/>
            <a:ext cx="8229600" cy="4281339"/>
          </a:xfrm>
        </p:spPr>
        <p:txBody>
          <a:bodyPr>
            <a:normAutofit/>
          </a:bodyPr>
          <a:lstStyle/>
          <a:p>
            <a:pPr marL="0" indent="0">
              <a:buNone/>
            </a:pPr>
            <a:endParaRPr lang="ru-RU" sz="1200" dirty="0"/>
          </a:p>
          <a:p>
            <a:r>
              <a:rPr lang="ru-RU" sz="1200" dirty="0"/>
              <a:t/>
            </a:r>
            <a:br>
              <a:rPr lang="ru-RU" sz="1200" dirty="0"/>
            </a:br>
            <a:endParaRPr lang="ru-RU" sz="1200" dirty="0"/>
          </a:p>
        </p:txBody>
      </p:sp>
      <p:pic>
        <p:nvPicPr>
          <p:cNvPr id="1026" name="Picture 2" descr="C:\Users\Галина\Desktop\Папка Галины Дмитриевны\Папка мамы\История- подготовка к ЕГЭ\музей усадьба И. Е.  Репина в Пентанах.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2277" y="2001788"/>
            <a:ext cx="3240360" cy="422108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Галина\Desktop\Папка Галины Дмитриевны\Папка мамы\История- подготовка к ЕГЭ\Дворец в Гатчине.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03150" y="2060848"/>
            <a:ext cx="4032448" cy="410296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95536" y="6381328"/>
            <a:ext cx="3600400" cy="307777"/>
          </a:xfrm>
          <a:prstGeom prst="rect">
            <a:avLst/>
          </a:prstGeom>
          <a:noFill/>
        </p:spPr>
        <p:txBody>
          <a:bodyPr wrap="square" rtlCol="0">
            <a:spAutoFit/>
          </a:bodyPr>
          <a:lstStyle/>
          <a:p>
            <a:r>
              <a:rPr lang="ru-RU" sz="1400" b="1" dirty="0" smtClean="0">
                <a:solidFill>
                  <a:srgbClr val="FF0000"/>
                </a:solidFill>
                <a:latin typeface="Times New Roman" pitchFamily="18" charset="0"/>
                <a:cs typeface="Times New Roman" pitchFamily="18" charset="0"/>
              </a:rPr>
              <a:t>Музей- </a:t>
            </a:r>
            <a:r>
              <a:rPr lang="ru-RU" sz="1400" b="1" dirty="0">
                <a:solidFill>
                  <a:srgbClr val="FF0000"/>
                </a:solidFill>
                <a:latin typeface="Times New Roman" pitchFamily="18" charset="0"/>
                <a:cs typeface="Times New Roman" pitchFamily="18" charset="0"/>
              </a:rPr>
              <a:t>усадьба И. Е.  Репина в Пентанах </a:t>
            </a:r>
          </a:p>
        </p:txBody>
      </p:sp>
      <p:sp>
        <p:nvSpPr>
          <p:cNvPr id="6" name="TextBox 5"/>
          <p:cNvSpPr txBox="1"/>
          <p:nvPr/>
        </p:nvSpPr>
        <p:spPr>
          <a:xfrm>
            <a:off x="4644008" y="6381328"/>
            <a:ext cx="3456384" cy="307777"/>
          </a:xfrm>
          <a:prstGeom prst="rect">
            <a:avLst/>
          </a:prstGeom>
          <a:noFill/>
        </p:spPr>
        <p:txBody>
          <a:bodyPr wrap="square" rtlCol="0">
            <a:spAutoFit/>
          </a:bodyPr>
          <a:lstStyle/>
          <a:p>
            <a:r>
              <a:rPr lang="ru-RU" sz="1400" b="1" dirty="0" smtClean="0">
                <a:solidFill>
                  <a:srgbClr val="FF0000"/>
                </a:solidFill>
                <a:latin typeface="Times New Roman" pitchFamily="18" charset="0"/>
                <a:cs typeface="Times New Roman" pitchFamily="18" charset="0"/>
              </a:rPr>
              <a:t>                        Дворец в Гатчине</a:t>
            </a:r>
            <a:endParaRPr lang="ru-RU" sz="1400" b="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9187298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78298"/>
          </a:xfrm>
        </p:spPr>
        <p:txBody>
          <a:bodyPr>
            <a:noAutofit/>
          </a:bodyPr>
          <a:lstStyle/>
          <a:p>
            <a:r>
              <a:rPr lang="ru-RU" sz="1400" b="1" dirty="0" smtClean="0">
                <a:solidFill>
                  <a:srgbClr val="C00000"/>
                </a:solidFill>
              </a:rPr>
              <a:t/>
            </a:r>
            <a:br>
              <a:rPr lang="ru-RU" sz="1400" b="1" dirty="0" smtClean="0">
                <a:solidFill>
                  <a:srgbClr val="C00000"/>
                </a:solidFill>
              </a:rPr>
            </a:br>
            <a:r>
              <a:rPr lang="ru-RU" sz="1800" b="1" dirty="0" smtClean="0">
                <a:solidFill>
                  <a:srgbClr val="7030A0"/>
                </a:solidFill>
                <a:latin typeface="Times New Roman" pitchFamily="18" charset="0"/>
                <a:cs typeface="Times New Roman" pitchFamily="18" charset="0"/>
              </a:rPr>
              <a:t>Петергоф в годы войны</a:t>
            </a:r>
            <a:r>
              <a:rPr lang="ru-RU" sz="1800" b="1" dirty="0">
                <a:solidFill>
                  <a:srgbClr val="7030A0"/>
                </a:solidFill>
                <a:latin typeface="Times New Roman" pitchFamily="18" charset="0"/>
                <a:cs typeface="Times New Roman" pitchFamily="18" charset="0"/>
              </a:rPr>
              <a:t/>
            </a:r>
            <a:br>
              <a:rPr lang="ru-RU" sz="1800" b="1" dirty="0">
                <a:solidFill>
                  <a:srgbClr val="7030A0"/>
                </a:solidFill>
                <a:latin typeface="Times New Roman" pitchFamily="18" charset="0"/>
                <a:cs typeface="Times New Roman" pitchFamily="18" charset="0"/>
              </a:rPr>
            </a:br>
            <a:r>
              <a:rPr lang="ru-RU" sz="1400" b="1" dirty="0" smtClean="0">
                <a:solidFill>
                  <a:srgbClr val="C00000"/>
                </a:solidFill>
                <a:latin typeface="Times New Roman" pitchFamily="18" charset="0"/>
                <a:cs typeface="Times New Roman" pitchFamily="18" charset="0"/>
              </a:rPr>
              <a:t>Великая </a:t>
            </a:r>
            <a:r>
              <a:rPr lang="ru-RU" sz="1400" b="1" dirty="0">
                <a:solidFill>
                  <a:srgbClr val="C00000"/>
                </a:solidFill>
                <a:latin typeface="Times New Roman" pitchFamily="18" charset="0"/>
                <a:cs typeface="Times New Roman" pitchFamily="18" charset="0"/>
              </a:rPr>
              <a:t>Отечественная война </a:t>
            </a:r>
            <a:r>
              <a:rPr lang="ru-RU" sz="1400" b="1" dirty="0" smtClean="0">
                <a:solidFill>
                  <a:srgbClr val="C00000"/>
                </a:solidFill>
                <a:latin typeface="Times New Roman" pitchFamily="18" charset="0"/>
                <a:cs typeface="Times New Roman" pitchFamily="18" charset="0"/>
              </a:rPr>
              <a:t>нанесла </a:t>
            </a:r>
            <a:r>
              <a:rPr lang="ru-RU" sz="1400" b="1" dirty="0">
                <a:solidFill>
                  <a:srgbClr val="C00000"/>
                </a:solidFill>
                <a:latin typeface="Times New Roman" pitchFamily="18" charset="0"/>
                <a:cs typeface="Times New Roman" pitchFamily="18" charset="0"/>
              </a:rPr>
              <a:t>урон бесценным сокровищам Петергофа. Город был оккупирован фашистами в ночь с 22 на 23 сентября 1941 года. Ворвавшись в город, немецкие захватчики сразу же приступили к грабежу ценностей дворцов-музеев. Во время оккупации были уничтожены или пострадали 20 дворцов, храмы и парки. Петергоф был превращен в </a:t>
            </a:r>
            <a:r>
              <a:rPr lang="ru-RU" sz="1400" b="1" dirty="0" smtClean="0">
                <a:solidFill>
                  <a:srgbClr val="C00000"/>
                </a:solidFill>
                <a:latin typeface="Times New Roman" pitchFamily="18" charset="0"/>
                <a:cs typeface="Times New Roman" pitchFamily="18" charset="0"/>
              </a:rPr>
              <a:t>пепелище. Только </a:t>
            </a:r>
            <a:r>
              <a:rPr lang="ru-RU" sz="1400" b="1" dirty="0">
                <a:solidFill>
                  <a:srgbClr val="C00000"/>
                </a:solidFill>
                <a:latin typeface="Times New Roman" pitchFamily="18" charset="0"/>
                <a:cs typeface="Times New Roman" pitchFamily="18" charset="0"/>
              </a:rPr>
              <a:t>в январе 1944 года он был освобожден Советской армией. И сразу же было начато восстановление фонтанов, расчистка парков. Пуск первой очереди фонтанов был в 1946 году. Не </a:t>
            </a:r>
            <a:r>
              <a:rPr lang="ru-RU" sz="1400" b="1" dirty="0" smtClean="0">
                <a:solidFill>
                  <a:srgbClr val="C00000"/>
                </a:solidFill>
                <a:latin typeface="Times New Roman" pitchFamily="18" charset="0"/>
                <a:cs typeface="Times New Roman" pitchFamily="18" charset="0"/>
              </a:rPr>
              <a:t>все дворцы </a:t>
            </a:r>
            <a:r>
              <a:rPr lang="ru-RU" sz="1400" b="1" dirty="0">
                <a:solidFill>
                  <a:srgbClr val="C00000"/>
                </a:solidFill>
                <a:latin typeface="Times New Roman" pitchFamily="18" charset="0"/>
                <a:cs typeface="Times New Roman" pitchFamily="18" charset="0"/>
              </a:rPr>
              <a:t>были восстановлены. Безвозвратно погиб Английский дворец - творение </a:t>
            </a:r>
            <a:r>
              <a:rPr lang="ru-RU" sz="1400" b="1" dirty="0" smtClean="0">
                <a:solidFill>
                  <a:srgbClr val="C00000"/>
                </a:solidFill>
                <a:latin typeface="Times New Roman" pitchFamily="18" charset="0"/>
                <a:cs typeface="Times New Roman" pitchFamily="18" charset="0"/>
              </a:rPr>
              <a:t>Растрелли и два дворца </a:t>
            </a:r>
            <a:r>
              <a:rPr lang="ru-RU" sz="1400" b="1" dirty="0">
                <a:solidFill>
                  <a:srgbClr val="C00000"/>
                </a:solidFill>
                <a:latin typeface="Times New Roman" pitchFamily="18" charset="0"/>
                <a:cs typeface="Times New Roman" pitchFamily="18" charset="0"/>
              </a:rPr>
              <a:t>герцогов </a:t>
            </a:r>
            <a:r>
              <a:rPr lang="ru-RU" sz="1400" b="1" dirty="0" err="1" smtClean="0">
                <a:solidFill>
                  <a:srgbClr val="C00000"/>
                </a:solidFill>
                <a:latin typeface="Times New Roman" pitchFamily="18" charset="0"/>
                <a:cs typeface="Times New Roman" pitchFamily="18" charset="0"/>
              </a:rPr>
              <a:t>Ольденбургских</a:t>
            </a:r>
            <a:r>
              <a:rPr lang="ru-RU" sz="1400" b="1" dirty="0" smtClean="0">
                <a:solidFill>
                  <a:srgbClr val="C00000"/>
                </a:solidFill>
                <a:latin typeface="Times New Roman" pitchFamily="18" charset="0"/>
                <a:cs typeface="Times New Roman" pitchFamily="18" charset="0"/>
              </a:rPr>
              <a:t>, Розовый </a:t>
            </a:r>
            <a:r>
              <a:rPr lang="ru-RU" sz="1400" b="1" dirty="0">
                <a:solidFill>
                  <a:srgbClr val="C00000"/>
                </a:solidFill>
                <a:latin typeface="Times New Roman" pitchFamily="18" charset="0"/>
                <a:cs typeface="Times New Roman" pitchFamily="18" charset="0"/>
              </a:rPr>
              <a:t>павильон в Старом Петергофе</a:t>
            </a:r>
            <a:r>
              <a:rPr lang="ru-RU" sz="1400" b="1" dirty="0" smtClean="0">
                <a:solidFill>
                  <a:srgbClr val="C00000"/>
                </a:solidFill>
                <a:latin typeface="Times New Roman" pitchFamily="18" charset="0"/>
                <a:cs typeface="Times New Roman" pitchFamily="18" charset="0"/>
              </a:rPr>
              <a:t>.</a:t>
            </a:r>
            <a:r>
              <a:rPr lang="ru-RU" sz="1400" b="1" dirty="0">
                <a:solidFill>
                  <a:srgbClr val="C00000"/>
                </a:solidFill>
                <a:latin typeface="Times New Roman" pitchFamily="18" charset="0"/>
                <a:cs typeface="Times New Roman" pitchFamily="18" charset="0"/>
              </a:rPr>
              <a:t>   </a:t>
            </a:r>
            <a:r>
              <a:rPr lang="ru-RU" sz="1400" b="1" dirty="0" smtClean="0">
                <a:solidFill>
                  <a:srgbClr val="C00000"/>
                </a:solidFill>
                <a:latin typeface="Times New Roman" pitchFamily="18" charset="0"/>
                <a:cs typeface="Times New Roman" pitchFamily="18" charset="0"/>
              </a:rPr>
              <a:t>Старый </a:t>
            </a:r>
            <a:r>
              <a:rPr lang="ru-RU" sz="1400" b="1" dirty="0">
                <a:solidFill>
                  <a:srgbClr val="C00000"/>
                </a:solidFill>
                <a:latin typeface="Times New Roman" pitchFamily="18" charset="0"/>
                <a:cs typeface="Times New Roman" pitchFamily="18" charset="0"/>
              </a:rPr>
              <a:t>Петергоф оказался на линии фронта и был полностью уничтожен. Позднее были восстановлены </a:t>
            </a:r>
            <a:r>
              <a:rPr lang="ru-RU" sz="1400" b="1" dirty="0" smtClean="0">
                <a:solidFill>
                  <a:srgbClr val="C00000"/>
                </a:solidFill>
                <a:latin typeface="Times New Roman" pitchFamily="18" charset="0"/>
                <a:cs typeface="Times New Roman" pitchFamily="18" charset="0"/>
              </a:rPr>
              <a:t>дворцы. Наши </a:t>
            </a:r>
            <a:r>
              <a:rPr lang="ru-RU" sz="1400" b="1" dirty="0">
                <a:solidFill>
                  <a:srgbClr val="C00000"/>
                </a:solidFill>
                <a:latin typeface="Times New Roman" pitchFamily="18" charset="0"/>
                <a:cs typeface="Times New Roman" pitchFamily="18" charset="0"/>
              </a:rPr>
              <a:t>талантливые реставраторы многое сделали для восстановления Нового Петергофа. Восстановлены фонтаны, парки, дворцы. </a:t>
            </a:r>
            <a:r>
              <a:rPr lang="ru-RU" sz="1400" b="1" dirty="0">
                <a:solidFill>
                  <a:srgbClr val="C00000"/>
                </a:solidFill>
              </a:rPr>
              <a:t/>
            </a:r>
            <a:br>
              <a:rPr lang="ru-RU" sz="1400" b="1" dirty="0">
                <a:solidFill>
                  <a:srgbClr val="C00000"/>
                </a:solidFill>
              </a:rPr>
            </a:br>
            <a:r>
              <a:rPr lang="ru-RU" sz="1400" dirty="0"/>
              <a:t/>
            </a:r>
            <a:br>
              <a:rPr lang="ru-RU" sz="1400" dirty="0"/>
            </a:br>
            <a:endParaRPr lang="ru-RU" sz="1400" dirty="0"/>
          </a:p>
        </p:txBody>
      </p:sp>
      <p:pic>
        <p:nvPicPr>
          <p:cNvPr id="1026" name="Picture 2" descr="C:\Users\Галина\Desktop\Папка Галины Дмитриевны\Папка мамы\История- подготовка к ЕГЭ\петергоф.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2852936"/>
            <a:ext cx="6843694" cy="3805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70897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300" dirty="0" smtClean="0"/>
              <a:t/>
            </a:r>
            <a:br>
              <a:rPr lang="ru-RU" sz="1300" dirty="0" smtClean="0"/>
            </a:br>
            <a:r>
              <a:rPr lang="ru-RU" sz="1300" dirty="0"/>
              <a:t/>
            </a:r>
            <a:br>
              <a:rPr lang="ru-RU" sz="1300" dirty="0"/>
            </a:br>
            <a:r>
              <a:rPr lang="ru-RU" sz="1300" dirty="0" smtClean="0"/>
              <a:t/>
            </a:r>
            <a:br>
              <a:rPr lang="ru-RU" sz="1300" dirty="0" smtClean="0"/>
            </a:br>
            <a:r>
              <a:rPr lang="ru-RU" sz="1300" dirty="0" smtClean="0"/>
              <a:t/>
            </a:r>
            <a:br>
              <a:rPr lang="ru-RU" sz="1300" dirty="0" smtClean="0"/>
            </a:br>
            <a:r>
              <a:rPr lang="ru-RU" sz="1300" dirty="0" smtClean="0"/>
              <a:t/>
            </a:r>
            <a:br>
              <a:rPr lang="ru-RU" sz="1300" dirty="0" smtClean="0"/>
            </a:br>
            <a:r>
              <a:rPr lang="ru-RU" sz="1300" dirty="0"/>
              <a:t/>
            </a:r>
            <a:br>
              <a:rPr lang="ru-RU" sz="1300" dirty="0"/>
            </a:br>
            <a:r>
              <a:rPr lang="ru-RU" sz="2000" b="1" dirty="0" smtClean="0">
                <a:solidFill>
                  <a:srgbClr val="7030A0"/>
                </a:solidFill>
                <a:latin typeface="Times New Roman" pitchFamily="18" charset="0"/>
                <a:cs typeface="Times New Roman" pitchFamily="18" charset="0"/>
              </a:rPr>
              <a:t>Эрмитаж в годы войны</a:t>
            </a:r>
            <a:r>
              <a:rPr lang="ru-RU" sz="1800" b="1" dirty="0" smtClean="0">
                <a:solidFill>
                  <a:srgbClr val="7030A0"/>
                </a:solidFill>
                <a:latin typeface="Times New Roman" pitchFamily="18" charset="0"/>
                <a:cs typeface="Times New Roman" pitchFamily="18" charset="0"/>
              </a:rPr>
              <a:t/>
            </a:r>
            <a:br>
              <a:rPr lang="ru-RU" sz="1800" b="1" dirty="0" smtClean="0">
                <a:solidFill>
                  <a:srgbClr val="7030A0"/>
                </a:solidFill>
                <a:latin typeface="Times New Roman" pitchFamily="18" charset="0"/>
                <a:cs typeface="Times New Roman" pitchFamily="18" charset="0"/>
              </a:rPr>
            </a:br>
            <a:r>
              <a:rPr lang="ru-RU" sz="1600" b="1" dirty="0" smtClean="0">
                <a:solidFill>
                  <a:srgbClr val="C00000"/>
                </a:solidFill>
                <a:latin typeface="Times New Roman" pitchFamily="18" charset="0"/>
                <a:cs typeface="Times New Roman" pitchFamily="18" charset="0"/>
              </a:rPr>
              <a:t>22</a:t>
            </a:r>
            <a:r>
              <a:rPr lang="ru-RU" sz="1600" b="1" dirty="0">
                <a:solidFill>
                  <a:srgbClr val="C00000"/>
                </a:solidFill>
                <a:latin typeface="Times New Roman" pitchFamily="18" charset="0"/>
                <a:cs typeface="Times New Roman" pitchFamily="18" charset="0"/>
              </a:rPr>
              <a:t> июня 1941 года началась Великая Отечественная война, и сотрудники Эрмитажа </a:t>
            </a:r>
            <a:r>
              <a:rPr lang="ru-RU" sz="1600" b="1" dirty="0" smtClean="0">
                <a:solidFill>
                  <a:srgbClr val="C00000"/>
                </a:solidFill>
                <a:latin typeface="Times New Roman" pitchFamily="18" charset="0"/>
                <a:cs typeface="Times New Roman" pitchFamily="18" charset="0"/>
              </a:rPr>
              <a:t>сразу же приступили </a:t>
            </a:r>
            <a:r>
              <a:rPr lang="ru-RU" sz="1600" b="1" dirty="0">
                <a:solidFill>
                  <a:srgbClr val="C00000"/>
                </a:solidFill>
                <a:latin typeface="Times New Roman" pitchFamily="18" charset="0"/>
                <a:cs typeface="Times New Roman" pitchFamily="18" charset="0"/>
              </a:rPr>
              <a:t>к эвакуации музейных коллекций. </a:t>
            </a:r>
            <a:r>
              <a:rPr lang="ru-RU" sz="1600" b="1" dirty="0" smtClean="0">
                <a:solidFill>
                  <a:srgbClr val="C00000"/>
                </a:solidFill>
                <a:latin typeface="Times New Roman" pitchFamily="18" charset="0"/>
                <a:cs typeface="Times New Roman" pitchFamily="18" charset="0"/>
              </a:rPr>
              <a:t>30 </a:t>
            </a:r>
            <a:r>
              <a:rPr lang="ru-RU" sz="1600" b="1" dirty="0">
                <a:solidFill>
                  <a:srgbClr val="C00000"/>
                </a:solidFill>
                <a:latin typeface="Times New Roman" pitchFamily="18" charset="0"/>
                <a:cs typeface="Times New Roman" pitchFamily="18" charset="0"/>
              </a:rPr>
              <a:t>июня первый железнодорожный эшелон, состоявший из багажных вагонов, увез в тыл около полумиллиона экспонатов Эрмитажа. </a:t>
            </a:r>
            <a:r>
              <a:rPr lang="ru-RU" sz="1600" b="1" dirty="0" smtClean="0">
                <a:solidFill>
                  <a:srgbClr val="C00000"/>
                </a:solidFill>
                <a:latin typeface="Times New Roman" pitchFamily="18" charset="0"/>
                <a:cs typeface="Times New Roman" pitchFamily="18" charset="0"/>
              </a:rPr>
              <a:t/>
            </a:r>
            <a:br>
              <a:rPr lang="ru-RU" sz="1600" b="1" dirty="0" smtClean="0">
                <a:solidFill>
                  <a:srgbClr val="C00000"/>
                </a:solidFill>
                <a:latin typeface="Times New Roman" pitchFamily="18" charset="0"/>
                <a:cs typeface="Times New Roman" pitchFamily="18" charset="0"/>
              </a:rPr>
            </a:br>
            <a:r>
              <a:rPr lang="ru-RU" sz="1600" b="1" dirty="0" smtClean="0">
                <a:solidFill>
                  <a:srgbClr val="C00000"/>
                </a:solidFill>
                <a:latin typeface="Times New Roman" pitchFamily="18" charset="0"/>
                <a:cs typeface="Times New Roman" pitchFamily="18" charset="0"/>
              </a:rPr>
              <a:t>Второй </a:t>
            </a:r>
            <a:r>
              <a:rPr lang="ru-RU" sz="1600" b="1" dirty="0">
                <a:solidFill>
                  <a:srgbClr val="C00000"/>
                </a:solidFill>
                <a:latin typeface="Times New Roman" pitchFamily="18" charset="0"/>
                <a:cs typeface="Times New Roman" pitchFamily="18" charset="0"/>
              </a:rPr>
              <a:t>эшелон отбыл из Ленинграда 20 июля – с ним было отправлено около 700 тысяч экспонатов. Ящики с эрмитажными коллекциями разместили в подвалах </a:t>
            </a:r>
            <a:r>
              <a:rPr lang="ru-RU" sz="1600" b="1" dirty="0" err="1">
                <a:solidFill>
                  <a:srgbClr val="C00000"/>
                </a:solidFill>
                <a:latin typeface="Times New Roman" pitchFamily="18" charset="0"/>
                <a:cs typeface="Times New Roman" pitchFamily="18" charset="0"/>
              </a:rPr>
              <a:t>Ипатьевского</a:t>
            </a:r>
            <a:r>
              <a:rPr lang="ru-RU" sz="1600" b="1" dirty="0">
                <a:solidFill>
                  <a:srgbClr val="C00000"/>
                </a:solidFill>
                <a:latin typeface="Times New Roman" pitchFamily="18" charset="0"/>
                <a:cs typeface="Times New Roman" pitchFamily="18" charset="0"/>
              </a:rPr>
              <a:t> особняка, где в 1918 году был расстрелян Николай II и его семья, часть экспонатов в картинной галерее </a:t>
            </a:r>
            <a:r>
              <a:rPr lang="ru-RU" sz="1600" b="1" dirty="0" smtClean="0">
                <a:solidFill>
                  <a:srgbClr val="C00000"/>
                </a:solidFill>
                <a:latin typeface="Times New Roman" pitchFamily="18" charset="0"/>
                <a:cs typeface="Times New Roman" pitchFamily="18" charset="0"/>
              </a:rPr>
              <a:t> Свердловска.</a:t>
            </a:r>
            <a:br>
              <a:rPr lang="ru-RU" sz="1600" b="1" dirty="0" smtClean="0">
                <a:solidFill>
                  <a:srgbClr val="C00000"/>
                </a:solidFill>
                <a:latin typeface="Times New Roman" pitchFamily="18" charset="0"/>
                <a:cs typeface="Times New Roman" pitchFamily="18" charset="0"/>
              </a:rPr>
            </a:br>
            <a:r>
              <a:rPr lang="ru-RU" sz="1600" b="1" dirty="0" smtClean="0">
                <a:solidFill>
                  <a:srgbClr val="C00000"/>
                </a:solidFill>
                <a:latin typeface="Times New Roman" pitchFamily="18" charset="0"/>
                <a:cs typeface="Times New Roman" pitchFamily="18" charset="0"/>
              </a:rPr>
              <a:t>Директором </a:t>
            </a:r>
            <a:r>
              <a:rPr lang="ru-RU" sz="1600" b="1" dirty="0">
                <a:solidFill>
                  <a:srgbClr val="C00000"/>
                </a:solidFill>
                <a:latin typeface="Times New Roman" pitchFamily="18" charset="0"/>
                <a:cs typeface="Times New Roman" pitchFamily="18" charset="0"/>
              </a:rPr>
              <a:t>филиала Эрмитажа в Свердловске был назначен </a:t>
            </a:r>
            <a:r>
              <a:rPr lang="ru-RU" sz="1600" b="1" dirty="0" err="1">
                <a:solidFill>
                  <a:srgbClr val="C00000"/>
                </a:solidFill>
                <a:latin typeface="Times New Roman" pitchFamily="18" charset="0"/>
                <a:cs typeface="Times New Roman" pitchFamily="18" charset="0"/>
              </a:rPr>
              <a:t>В.Ф.Левинсон</a:t>
            </a:r>
            <a:r>
              <a:rPr lang="ru-RU" sz="1600" b="1" dirty="0">
                <a:solidFill>
                  <a:srgbClr val="C00000"/>
                </a:solidFill>
                <a:latin typeface="Times New Roman" pitchFamily="18" charset="0"/>
                <a:cs typeface="Times New Roman" pitchFamily="18" charset="0"/>
              </a:rPr>
              <a:t>-Лессинг.</a:t>
            </a:r>
            <a:br>
              <a:rPr lang="ru-RU" sz="1600" b="1" dirty="0">
                <a:solidFill>
                  <a:srgbClr val="C00000"/>
                </a:solidFill>
                <a:latin typeface="Times New Roman" pitchFamily="18" charset="0"/>
                <a:cs typeface="Times New Roman" pitchFamily="18" charset="0"/>
              </a:rPr>
            </a:br>
            <a:r>
              <a:rPr lang="ru-RU" sz="1600" b="1" dirty="0">
                <a:solidFill>
                  <a:srgbClr val="C00000"/>
                </a:solidFill>
                <a:latin typeface="Times New Roman" pitchFamily="18" charset="0"/>
                <a:cs typeface="Times New Roman" pitchFamily="18" charset="0"/>
              </a:rPr>
              <a:t>Третий эшелон из Ленинграда уйти не успел. Экспонаты остались в осажденном городе. В течение 900 блокадных дней сотрудники Эрмитажа делали все возможное и невозможное для сохранения музейных сокровищ</a:t>
            </a:r>
            <a:r>
              <a:rPr lang="ru-RU" sz="1600" b="1" dirty="0">
                <a:latin typeface="Times New Roman" pitchFamily="18" charset="0"/>
                <a:cs typeface="Times New Roman" pitchFamily="18" charset="0"/>
              </a:rPr>
              <a:t>.</a:t>
            </a:r>
            <a:r>
              <a:rPr lang="ru-RU" sz="1600" b="1" dirty="0"/>
              <a:t/>
            </a:r>
            <a:br>
              <a:rPr lang="ru-RU" sz="1600" b="1" dirty="0"/>
            </a:br>
            <a:endParaRPr lang="ru-RU" sz="1600" b="1" dirty="0"/>
          </a:p>
        </p:txBody>
      </p:sp>
      <p:pic>
        <p:nvPicPr>
          <p:cNvPr id="1026" name="Picture 2" descr="C:\Users\Галина\Desktop\Папка Галины Дмитриевны\Папка мамы\История- подготовка к ЕГЭ\эрмитаж.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03648" y="2636912"/>
            <a:ext cx="6595729" cy="3489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3865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style>
          <a:lnRef idx="1">
            <a:schemeClr val="accent2"/>
          </a:lnRef>
          <a:fillRef idx="2">
            <a:schemeClr val="accent2"/>
          </a:fillRef>
          <a:effectRef idx="1">
            <a:schemeClr val="accent2"/>
          </a:effectRef>
          <a:fontRef idx="minor">
            <a:schemeClr val="dk1"/>
          </a:fontRef>
        </p:style>
        <p:txBody>
          <a:bodyPr/>
          <a:lstStyle/>
          <a:p>
            <a:r>
              <a:rPr lang="ru-RU" b="1" dirty="0" smtClean="0">
                <a:solidFill>
                  <a:schemeClr val="accent2">
                    <a:lumMod val="75000"/>
                  </a:schemeClr>
                </a:solidFill>
                <a:latin typeface="Times New Roman" pitchFamily="18" charset="0"/>
                <a:cs typeface="Times New Roman" pitchFamily="18" charset="0"/>
              </a:rPr>
              <a:t>Образование в годы войны</a:t>
            </a:r>
            <a:endParaRPr lang="ru-RU" b="1" dirty="0">
              <a:solidFill>
                <a:schemeClr val="accent2">
                  <a:lumMod val="75000"/>
                </a:schemeClr>
              </a:solidFill>
              <a:latin typeface="Times New Roman" pitchFamily="18" charset="0"/>
              <a:cs typeface="Times New Roman" pitchFamily="18" charset="0"/>
            </a:endParaRPr>
          </a:p>
        </p:txBody>
      </p:sp>
      <p:pic>
        <p:nvPicPr>
          <p:cNvPr id="1026" name="Picture 2" descr="C:\Users\Галина\Desktop\Папка Галины Дмитриевны\Папка мамы\История- подготовка к ЕГЭ\школа.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556793"/>
            <a:ext cx="4081636" cy="338437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Галина\Desktop\Папка Галины Дмитриевны\Папка мамы\История- подготовка к ЕГЭ\школа 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5976" y="2780928"/>
            <a:ext cx="4634694" cy="381664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644008" y="1700808"/>
            <a:ext cx="3960440" cy="523220"/>
          </a:xfrm>
          <a:prstGeom prst="rect">
            <a:avLst/>
          </a:prstGeom>
          <a:noFill/>
        </p:spPr>
        <p:txBody>
          <a:bodyPr wrap="square" rtlCol="0">
            <a:spAutoFit/>
          </a:bodyPr>
          <a:lstStyle/>
          <a:p>
            <a:endParaRPr lang="ru-RU" sz="1400" b="1" dirty="0" smtClean="0">
              <a:solidFill>
                <a:srgbClr val="C00000"/>
              </a:solidFill>
            </a:endParaRPr>
          </a:p>
          <a:p>
            <a:endParaRPr lang="ru-RU" sz="1400" dirty="0"/>
          </a:p>
        </p:txBody>
      </p:sp>
      <p:sp>
        <p:nvSpPr>
          <p:cNvPr id="5" name="TextBox 4"/>
          <p:cNvSpPr txBox="1"/>
          <p:nvPr/>
        </p:nvSpPr>
        <p:spPr>
          <a:xfrm>
            <a:off x="323528" y="5301208"/>
            <a:ext cx="3816424"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ru-RU" b="1" dirty="0" smtClean="0">
                <a:solidFill>
                  <a:srgbClr val="C00000"/>
                </a:solidFill>
                <a:latin typeface="Times New Roman" pitchFamily="18" charset="0"/>
                <a:cs typeface="Times New Roman" pitchFamily="18" charset="0"/>
              </a:rPr>
              <a:t>- Из-за нехватки бумаги школьники порой писали на полях старых газет</a:t>
            </a:r>
          </a:p>
          <a:p>
            <a:r>
              <a:rPr lang="ru-RU" b="1" dirty="0" smtClean="0">
                <a:solidFill>
                  <a:srgbClr val="C00000"/>
                </a:solidFill>
                <a:latin typeface="Times New Roman" pitchFamily="18" charset="0"/>
                <a:cs typeface="Times New Roman" pitchFamily="18" charset="0"/>
              </a:rPr>
              <a:t>- Школьные учебники заменял рассказ учителя</a:t>
            </a:r>
            <a:endParaRPr lang="ru-RU" b="1" dirty="0">
              <a:solidFill>
                <a:srgbClr val="C00000"/>
              </a:solidFill>
              <a:latin typeface="Times New Roman" pitchFamily="18" charset="0"/>
              <a:cs typeface="Times New Roman" pitchFamily="18" charset="0"/>
            </a:endParaRPr>
          </a:p>
        </p:txBody>
      </p:sp>
      <p:sp>
        <p:nvSpPr>
          <p:cNvPr id="6" name="TextBox 5"/>
          <p:cNvSpPr txBox="1"/>
          <p:nvPr/>
        </p:nvSpPr>
        <p:spPr>
          <a:xfrm>
            <a:off x="4463988" y="1196752"/>
            <a:ext cx="4320480"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171450" indent="-171450">
              <a:buFontTx/>
              <a:buChar char="-"/>
            </a:pPr>
            <a:r>
              <a:rPr lang="ru-RU" b="1" dirty="0">
                <a:solidFill>
                  <a:srgbClr val="C00000"/>
                </a:solidFill>
                <a:latin typeface="Times New Roman" pitchFamily="18" charset="0"/>
                <a:cs typeface="Times New Roman" pitchFamily="18" charset="0"/>
              </a:rPr>
              <a:t>Война нанесла удар по системе образования</a:t>
            </a:r>
          </a:p>
          <a:p>
            <a:pPr marL="171450" indent="-171450">
              <a:buFontTx/>
              <a:buChar char="-"/>
            </a:pPr>
            <a:r>
              <a:rPr lang="ru-RU" b="1" dirty="0">
                <a:solidFill>
                  <a:srgbClr val="C00000"/>
                </a:solidFill>
                <a:latin typeface="Times New Roman" pitchFamily="18" charset="0"/>
                <a:cs typeface="Times New Roman" pitchFamily="18" charset="0"/>
              </a:rPr>
              <a:t>Были разрушены десятки школьных зданий, а в уцелевших размещались военные госпитали</a:t>
            </a:r>
          </a:p>
          <a:p>
            <a:endParaRPr lang="ru-RU" dirty="0"/>
          </a:p>
        </p:txBody>
      </p:sp>
    </p:spTree>
    <p:extLst>
      <p:ext uri="{BB962C8B-B14F-4D97-AF65-F5344CB8AC3E}">
        <p14:creationId xmlns:p14="http://schemas.microsoft.com/office/powerpoint/2010/main" val="21928093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style>
          <a:lnRef idx="1">
            <a:schemeClr val="accent2"/>
          </a:lnRef>
          <a:fillRef idx="2">
            <a:schemeClr val="accent2"/>
          </a:fillRef>
          <a:effectRef idx="1">
            <a:schemeClr val="accent2"/>
          </a:effectRef>
          <a:fontRef idx="minor">
            <a:schemeClr val="dk1"/>
          </a:fontRef>
        </p:style>
        <p:txBody>
          <a:bodyPr/>
          <a:lstStyle/>
          <a:p>
            <a:r>
              <a:rPr lang="ru-RU" b="1" dirty="0">
                <a:solidFill>
                  <a:schemeClr val="accent2">
                    <a:lumMod val="75000"/>
                  </a:schemeClr>
                </a:solidFill>
                <a:latin typeface="Times New Roman" pitchFamily="18" charset="0"/>
                <a:cs typeface="Times New Roman" pitchFamily="18" charset="0"/>
              </a:rPr>
              <a:t>Образование в годы войны</a:t>
            </a:r>
            <a:endParaRPr lang="ru-RU" dirty="0">
              <a:solidFill>
                <a:schemeClr val="accent2">
                  <a:lumMod val="75000"/>
                </a:schemeClr>
              </a:solidFill>
              <a:latin typeface="Times New Roman" pitchFamily="18" charset="0"/>
              <a:cs typeface="Times New Roman" pitchFamily="18" charset="0"/>
            </a:endParaRPr>
          </a:p>
        </p:txBody>
      </p:sp>
      <p:pic>
        <p:nvPicPr>
          <p:cNvPr id="1026" name="Picture 2" descr="C:\Users\Галина\Desktop\Папка Галины Дмитриевны\Папка мамы\История- подготовка к ЕГЭ\школа 4.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81906" y="1547308"/>
            <a:ext cx="4030054" cy="310582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Users\Галина\Desktop\Папка Галины Дмитриевны\Папка мамы\История- подготовка к ЕГЭ\школа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2749" y="3717032"/>
            <a:ext cx="3456384" cy="29282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499992" y="1700808"/>
            <a:ext cx="4536504" cy="160043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ru-RU" sz="1400" b="1" dirty="0" smtClean="0">
                <a:solidFill>
                  <a:srgbClr val="C00000"/>
                </a:solidFill>
                <a:latin typeface="Times New Roman" pitchFamily="18" charset="0"/>
                <a:cs typeface="Times New Roman" pitchFamily="18" charset="0"/>
              </a:rPr>
              <a:t>Число средних школ сократилось на треть</a:t>
            </a:r>
            <a:r>
              <a:rPr lang="ru-RU" sz="1400" b="1" dirty="0">
                <a:solidFill>
                  <a:srgbClr val="C00000"/>
                </a:solidFill>
                <a:latin typeface="Times New Roman" pitchFamily="18" charset="0"/>
                <a:cs typeface="Times New Roman" pitchFamily="18" charset="0"/>
              </a:rPr>
              <a:t>. </a:t>
            </a:r>
            <a:r>
              <a:rPr lang="ru-RU" sz="1400" b="1" dirty="0" smtClean="0">
                <a:solidFill>
                  <a:srgbClr val="C00000"/>
                </a:solidFill>
                <a:latin typeface="Times New Roman" pitchFamily="18" charset="0"/>
                <a:cs typeface="Times New Roman" pitchFamily="18" charset="0"/>
              </a:rPr>
              <a:t>Но обучение </a:t>
            </a:r>
            <a:r>
              <a:rPr lang="ru-RU" sz="1400" b="1" dirty="0">
                <a:solidFill>
                  <a:srgbClr val="C00000"/>
                </a:solidFill>
                <a:latin typeface="Times New Roman" pitchFamily="18" charset="0"/>
                <a:cs typeface="Times New Roman" pitchFamily="18" charset="0"/>
              </a:rPr>
              <a:t>детей не </a:t>
            </a:r>
            <a:r>
              <a:rPr lang="ru-RU" sz="1400" b="1" dirty="0" smtClean="0">
                <a:solidFill>
                  <a:srgbClr val="C00000"/>
                </a:solidFill>
                <a:latin typeface="Times New Roman" pitchFamily="18" charset="0"/>
                <a:cs typeface="Times New Roman" pitchFamily="18" charset="0"/>
              </a:rPr>
              <a:t>прекращалось. </a:t>
            </a:r>
            <a:r>
              <a:rPr lang="ru-RU" sz="1400" b="1" dirty="0">
                <a:solidFill>
                  <a:srgbClr val="C00000"/>
                </a:solidFill>
                <a:latin typeface="Times New Roman" pitchFamily="18" charset="0"/>
                <a:cs typeface="Times New Roman" pitchFamily="18" charset="0"/>
              </a:rPr>
              <a:t>Нередко </a:t>
            </a:r>
            <a:r>
              <a:rPr lang="ru-RU" sz="1400" b="1" dirty="0" smtClean="0">
                <a:solidFill>
                  <a:srgbClr val="C00000"/>
                </a:solidFill>
                <a:latin typeface="Times New Roman" pitchFamily="18" charset="0"/>
                <a:cs typeface="Times New Roman" pitchFamily="18" charset="0"/>
              </a:rPr>
              <a:t>школьники обучались в три смены, с уроками по 35-40 минут, с пятиминутным перерывом.</a:t>
            </a:r>
          </a:p>
          <a:p>
            <a:r>
              <a:rPr lang="ru-RU" sz="1400" b="1" dirty="0" smtClean="0">
                <a:solidFill>
                  <a:srgbClr val="C00000"/>
                </a:solidFill>
                <a:latin typeface="Times New Roman" pitchFamily="18" charset="0"/>
                <a:cs typeface="Times New Roman" pitchFamily="18" charset="0"/>
              </a:rPr>
              <a:t>Обучение  велось даже в осажденных Москве, Севастополе и Одессе, в блокадном Ленинграде, в партизанских отрядах Украины и Белоруссии</a:t>
            </a:r>
            <a:endParaRPr lang="ru-RU" sz="1400" b="1" dirty="0">
              <a:solidFill>
                <a:srgbClr val="C00000"/>
              </a:solidFill>
              <a:latin typeface="Times New Roman" pitchFamily="18" charset="0"/>
              <a:cs typeface="Times New Roman" pitchFamily="18" charset="0"/>
            </a:endParaRPr>
          </a:p>
        </p:txBody>
      </p:sp>
      <p:sp>
        <p:nvSpPr>
          <p:cNvPr id="6" name="TextBox 5"/>
          <p:cNvSpPr txBox="1"/>
          <p:nvPr/>
        </p:nvSpPr>
        <p:spPr>
          <a:xfrm>
            <a:off x="181906" y="4653136"/>
            <a:ext cx="4248472" cy="209288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ru-RU" sz="1400" b="1" dirty="0">
                <a:solidFill>
                  <a:srgbClr val="C00000"/>
                </a:solidFill>
                <a:latin typeface="Times New Roman" pitchFamily="18" charset="0"/>
                <a:cs typeface="Times New Roman" pitchFamily="18" charset="0"/>
              </a:rPr>
              <a:t>Огромное значение в школе военного времени отводилось трудовому обучению школьников. В первые же дни войны местные партийные, комсомольские и советские органы, отделы народного образования, руководители школ организуют школьников на оказание помощи сельскому хозяйству, промышленности и транспорту, чтобы заменить взрослых, мобилизованных в Красную Армию</a:t>
            </a:r>
            <a:r>
              <a:rPr lang="ru-RU" b="1" dirty="0">
                <a:solidFill>
                  <a:srgbClr val="C00000"/>
                </a:solidFill>
                <a:latin typeface="Times New Roman" pitchFamily="18" charset="0"/>
                <a:cs typeface="Times New Roman" pitchFamily="18" charset="0"/>
              </a:rPr>
              <a:t>.</a:t>
            </a:r>
          </a:p>
        </p:txBody>
      </p:sp>
    </p:spTree>
    <p:extLst>
      <p:ext uri="{BB962C8B-B14F-4D97-AF65-F5344CB8AC3E}">
        <p14:creationId xmlns:p14="http://schemas.microsoft.com/office/powerpoint/2010/main" val="242189984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TotalTime>
  <Words>1122</Words>
  <Application>Microsoft Office PowerPoint</Application>
  <PresentationFormat>Экран (4:3)</PresentationFormat>
  <Paragraphs>95</Paragraphs>
  <Slides>18</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18</vt:i4>
      </vt:variant>
    </vt:vector>
  </HeadingPairs>
  <TitlesOfParts>
    <vt:vector size="22" baseType="lpstr">
      <vt:lpstr>Arial</vt:lpstr>
      <vt:lpstr>Calibri</vt:lpstr>
      <vt:lpstr>Times New Roman</vt:lpstr>
      <vt:lpstr>Тема Office</vt:lpstr>
      <vt:lpstr>Культура в годы Великой Отечественной войны  1941-1945гг.</vt:lpstr>
      <vt:lpstr>Потери культуры в годы войны</vt:lpstr>
      <vt:lpstr> Были осквернены и разграблены дома-музеи Л.Н. Толстого в Ясной Поляне, А.С. Пушкина в Михайловском, И.С. Тургенева в Спасском-Лутовинове,            П.И. Чайковского в Клину</vt:lpstr>
      <vt:lpstr>В результате боевых действий и бомбардировок пострадали древние русские города: Новгород, Псков, Смоленск, Ржев, Вязьма, Киев. Громадный ущерб был нанесен Ленинграду. В Сталинграде было разрушено 85% жилого фонда. Более 80% жилых, общественных и производственных зданий было уничтожено гитлеровцами в Минске. </vt:lpstr>
      <vt:lpstr>    Многие культурные потери восполнить было невозможно. Безвозвратно утраченными для отечественной культуры оказались фрески 12 века в Софийском соборе в Новгороде, уничтоженные фашистами, рукописи П.И. Чайковского, погибли в Сталинграде картины И.Е. Репина, В.А. Серова, И.И. Шишкина, И.К. Айвазовского Министерство культуры РФ регулярно публикует сведения об утратах российских учреждений культуры  в «Сводном каталоге культурных ценностей Российской Федерации, похищенных и утраченных в период Второй мировой войны». Выпущено 15 томов каталога в 33 книгах на русском языке и 15 книгах на английском языке, содержащие сведения об утраченных коллекциях Государственной Третьяковской галереи, Государственного Русского музея, музеев Гатчины, Воронежа, Калуги, Нового Иерусалима (Истры), Орла, Острогожска (Воронежской обл.), Павловска, Петергофа, Смоленска, Таганрога, Царского Села (Пушкина), а также библиотечных и архивных собраниях России.     </vt:lpstr>
      <vt:lpstr> Петергоф в годы войны Великая Отечественная война нанесла урон бесценным сокровищам Петергофа. Город был оккупирован фашистами в ночь с 22 на 23 сентября 1941 года. Ворвавшись в город, немецкие захватчики сразу же приступили к грабежу ценностей дворцов-музеев. Во время оккупации были уничтожены или пострадали 20 дворцов, храмы и парки. Петергоф был превращен в пепелище. Только в январе 1944 года он был освобожден Советской армией. И сразу же было начато восстановление фонтанов, расчистка парков. Пуск первой очереди фонтанов был в 1946 году. Не все дворцы были восстановлены. Безвозвратно погиб Английский дворец - творение Растрелли и два дворца герцогов Ольденбургских, Розовый павильон в Старом Петергофе.   Старый Петергоф оказался на линии фронта и был полностью уничтожен. Позднее были восстановлены дворцы. Наши талантливые реставраторы многое сделали для восстановления Нового Петергофа. Восстановлены фонтаны, парки, дворцы.   </vt:lpstr>
      <vt:lpstr>      Эрмитаж в годы войны 22 июня 1941 года началась Великая Отечественная война, и сотрудники Эрмитажа сразу же приступили к эвакуации музейных коллекций. 30 июня первый железнодорожный эшелон, состоявший из багажных вагонов, увез в тыл около полумиллиона экспонатов Эрмитажа.  Второй эшелон отбыл из Ленинграда 20 июля – с ним было отправлено около 700 тысяч экспонатов. Ящики с эрмитажными коллекциями разместили в подвалах Ипатьевского особняка, где в 1918 году был расстрелян Николай II и его семья, часть экспонатов в картинной галерее  Свердловска. Директором филиала Эрмитажа в Свердловске был назначен В.Ф.Левинсон-Лессинг. Третий эшелон из Ленинграда уйти не успел. Экспонаты остались в осажденном городе. В течение 900 блокадных дней сотрудники Эрмитажа делали все возможное и невозможное для сохранения музейных сокровищ. </vt:lpstr>
      <vt:lpstr>Образование в годы войны</vt:lpstr>
      <vt:lpstr>Образование в годы войны</vt:lpstr>
      <vt:lpstr>Наука в военные годы Успехи в авиации</vt:lpstr>
      <vt:lpstr>Наука в военные годы Успехи в танкостроении</vt:lpstr>
      <vt:lpstr>Наука в военные годы</vt:lpstr>
      <vt:lpstr>Наука в военные годы </vt:lpstr>
      <vt:lpstr>Литераторы о войне</vt:lpstr>
      <vt:lpstr>Литераторы о войне</vt:lpstr>
      <vt:lpstr>Документальный кинематограф</vt:lpstr>
      <vt:lpstr>Живопись</vt:lpstr>
      <vt:lpstr>Скульптура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Культура в годы Великой Отечественной войны  1941-1945гг. </dc:title>
  <dc:creator>Галина</dc:creator>
  <cp:lastModifiedBy>Cab-306</cp:lastModifiedBy>
  <cp:revision>195</cp:revision>
  <dcterms:created xsi:type="dcterms:W3CDTF">2014-10-30T15:29:40Z</dcterms:created>
  <dcterms:modified xsi:type="dcterms:W3CDTF">2021-04-22T08:32:53Z</dcterms:modified>
</cp:coreProperties>
</file>