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9" r:id="rId3"/>
    <p:sldId id="256" r:id="rId4"/>
    <p:sldId id="257" r:id="rId5"/>
    <p:sldId id="260" r:id="rId6"/>
    <p:sldId id="261" r:id="rId7"/>
    <p:sldId id="262" r:id="rId8"/>
    <p:sldId id="263" r:id="rId9"/>
    <p:sldId id="268" r:id="rId10"/>
    <p:sldId id="269" r:id="rId11"/>
    <p:sldId id="264" r:id="rId12"/>
    <p:sldId id="258" r:id="rId13"/>
    <p:sldId id="265" r:id="rId14"/>
    <p:sldId id="272" r:id="rId15"/>
    <p:sldId id="271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717" autoAdjust="0"/>
  </p:normalViewPr>
  <p:slideViewPr>
    <p:cSldViewPr>
      <p:cViewPr varScale="1">
        <p:scale>
          <a:sx n="98" d="100"/>
          <a:sy n="98" d="100"/>
        </p:scale>
        <p:origin x="-10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3214678" y="-24"/>
            <a:ext cx="2571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Математика</a:t>
            </a:r>
            <a:endParaRPr lang="en-US" sz="3600" dirty="0">
              <a:solidFill>
                <a:srgbClr val="FF99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291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857232"/>
            <a:ext cx="3852890" cy="526893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2910" y="788974"/>
            <a:ext cx="385447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2910" y="1500174"/>
            <a:ext cx="3854478" cy="46656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88974"/>
            <a:ext cx="378462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00174"/>
            <a:ext cx="3784627" cy="462598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785794"/>
            <a:ext cx="2751165" cy="64930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785794"/>
            <a:ext cx="4854602" cy="534036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4348" y="1435100"/>
            <a:ext cx="275116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14355"/>
            <a:ext cx="5486400" cy="401321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E8E0A8-8E48-42ED-884C-4B8AE84DB2DE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8596" y="-24"/>
            <a:ext cx="8229600" cy="6540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4348" y="831863"/>
            <a:ext cx="7715304" cy="53117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E8E0A8-8E48-42ED-884C-4B8AE84DB2DE}" type="datetimeFigureOut">
              <a:rPr lang="en-US" smtClean="0"/>
              <a:pPr/>
              <a:t>4/27/2017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BE21B3-E6C5-444F-8155-046F2E6A27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Стадия вызова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x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-5x+4=0</a:t>
            </a:r>
          </a:p>
          <a:p>
            <a:pPr marL="0" indent="0" algn="ctr">
              <a:buNone/>
            </a:pPr>
            <a:r>
              <a:rPr lang="en-US" sz="4000" dirty="0" smtClean="0"/>
              <a:t>y=x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+3</a:t>
            </a:r>
          </a:p>
          <a:p>
            <a:pPr marL="0" indent="0" algn="r">
              <a:buNone/>
            </a:pPr>
            <a:r>
              <a:rPr lang="en-US" sz="4000" dirty="0" smtClean="0"/>
              <a:t>x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-6x+5&gt;0</a:t>
            </a:r>
          </a:p>
          <a:p>
            <a:pPr marL="0" indent="0">
              <a:buNone/>
            </a:pPr>
            <a:r>
              <a:rPr lang="en-US" sz="4000" dirty="0"/>
              <a:t>y</a:t>
            </a:r>
            <a:r>
              <a:rPr lang="en-US" sz="4000" dirty="0" smtClean="0"/>
              <a:t>=-x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+3x-4</a:t>
            </a:r>
          </a:p>
          <a:p>
            <a:pPr marL="0" indent="0" algn="ctr">
              <a:buNone/>
            </a:pPr>
            <a:r>
              <a:rPr lang="en-US" sz="4000" dirty="0" smtClean="0"/>
              <a:t>x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-4</a:t>
            </a:r>
          </a:p>
          <a:p>
            <a:pPr marL="0" indent="0" algn="r">
              <a:buNone/>
            </a:pPr>
            <a:r>
              <a:rPr lang="en-US" sz="4000" dirty="0" smtClean="0"/>
              <a:t>x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-4x+4=0</a:t>
            </a:r>
            <a:endParaRPr lang="en-US" sz="4000" dirty="0"/>
          </a:p>
          <a:p>
            <a:pPr marL="0" indent="0">
              <a:buNone/>
            </a:pPr>
            <a:r>
              <a:rPr lang="en-US" sz="4000" dirty="0" smtClean="0"/>
              <a:t>16-x</a:t>
            </a:r>
            <a:r>
              <a:rPr lang="en-US" sz="4000" baseline="30000" dirty="0" smtClean="0"/>
              <a:t>2</a:t>
            </a:r>
            <a:endParaRPr lang="en-US" sz="4000" dirty="0"/>
          </a:p>
          <a:p>
            <a:pPr marL="0" indent="0">
              <a:buNone/>
            </a:pPr>
            <a:endParaRPr lang="en-US" sz="4000" dirty="0" smtClean="0"/>
          </a:p>
          <a:p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64099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 Системами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Разложим квадратный </a:t>
            </a:r>
            <a:r>
              <a:rPr lang="ru-RU" dirty="0" smtClean="0"/>
              <a:t>трехчлен </a:t>
            </a:r>
            <a:r>
              <a:rPr lang="en-US" b="1" dirty="0" smtClean="0"/>
              <a:t>x</a:t>
            </a:r>
            <a:r>
              <a:rPr lang="en-US" b="1" baseline="30000" dirty="0" smtClean="0"/>
              <a:t>2</a:t>
            </a:r>
            <a:r>
              <a:rPr lang="en-US" b="1" dirty="0" smtClean="0"/>
              <a:t>-6x+5</a:t>
            </a:r>
            <a:r>
              <a:rPr lang="ru-RU" dirty="0" smtClean="0"/>
              <a:t> </a:t>
            </a:r>
            <a:r>
              <a:rPr lang="ru-RU" dirty="0" smtClean="0"/>
              <a:t>на множители.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Используя свойства чисел, составить 2 системы.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Решить 2 системы линейных уравнений.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Объединить решения 2-х систем, записав ответ.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83568" y="836712"/>
            <a:ext cx="7715304" cy="5311781"/>
          </a:xfrm>
        </p:spPr>
        <p:txBody>
          <a:bodyPr/>
          <a:lstStyle/>
          <a:p>
            <a:pPr algn="ctr">
              <a:buNone/>
            </a:pPr>
            <a:r>
              <a:rPr lang="ru-RU" u="sng" dirty="0" smtClean="0"/>
              <a:t>Написать </a:t>
            </a:r>
            <a:r>
              <a:rPr lang="ru-RU" u="sng" dirty="0" err="1" smtClean="0"/>
              <a:t>синквейн</a:t>
            </a:r>
            <a:r>
              <a:rPr lang="ru-RU" u="sng" dirty="0" smtClean="0"/>
              <a:t> по теме урока.</a:t>
            </a:r>
          </a:p>
          <a:p>
            <a:pPr algn="ctr">
              <a:buNone/>
            </a:pPr>
            <a:r>
              <a:rPr lang="ru-RU" dirty="0" smtClean="0"/>
              <a:t>Правило составления </a:t>
            </a:r>
            <a:r>
              <a:rPr lang="ru-RU" dirty="0" err="1" smtClean="0"/>
              <a:t>синквейна</a:t>
            </a:r>
            <a:r>
              <a:rPr lang="ru-RU" dirty="0" smtClean="0"/>
              <a:t>:</a:t>
            </a:r>
          </a:p>
          <a:p>
            <a:pPr algn="ctr">
              <a:buNone/>
            </a:pPr>
            <a:r>
              <a:rPr lang="ru-RU" dirty="0" smtClean="0"/>
              <a:t>1 существительное</a:t>
            </a:r>
          </a:p>
          <a:p>
            <a:pPr algn="ctr">
              <a:buNone/>
            </a:pPr>
            <a:r>
              <a:rPr lang="ru-RU" dirty="0" smtClean="0"/>
              <a:t>2 прилагательных или причастия</a:t>
            </a:r>
          </a:p>
          <a:p>
            <a:pPr algn="ctr">
              <a:buNone/>
            </a:pPr>
            <a:r>
              <a:rPr lang="ru-RU" dirty="0" smtClean="0"/>
              <a:t>3 глагола</a:t>
            </a:r>
          </a:p>
          <a:p>
            <a:pPr algn="ctr">
              <a:buNone/>
            </a:pPr>
            <a:r>
              <a:rPr lang="ru-RU" dirty="0" smtClean="0"/>
              <a:t>Фраза (из 4 слов)</a:t>
            </a:r>
          </a:p>
          <a:p>
            <a:pPr algn="ctr">
              <a:buNone/>
            </a:pPr>
            <a:r>
              <a:rPr lang="ru-RU" dirty="0" smtClean="0"/>
              <a:t>Синоним существительного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83568" y="836712"/>
            <a:ext cx="7715304" cy="5311781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3600" b="1" dirty="0" smtClean="0"/>
          </a:p>
          <a:p>
            <a:pPr algn="ctr">
              <a:buNone/>
            </a:pPr>
            <a:r>
              <a:rPr lang="ru-RU" sz="3600" b="1" dirty="0" smtClean="0"/>
              <a:t>Неравенства</a:t>
            </a:r>
          </a:p>
          <a:p>
            <a:pPr algn="ctr">
              <a:buNone/>
            </a:pPr>
            <a:r>
              <a:rPr lang="ru-RU" sz="3600" b="1" dirty="0" smtClean="0"/>
              <a:t>Линейные, квадратные</a:t>
            </a:r>
          </a:p>
          <a:p>
            <a:pPr algn="ctr">
              <a:buNone/>
            </a:pPr>
            <a:r>
              <a:rPr lang="ru-RU" sz="3600" b="1" dirty="0" smtClean="0"/>
              <a:t>Смотрим, выбираем, решаем…</a:t>
            </a:r>
          </a:p>
          <a:p>
            <a:pPr algn="ctr">
              <a:buNone/>
            </a:pPr>
            <a:r>
              <a:rPr lang="ru-RU" sz="3600" b="1" dirty="0" smtClean="0"/>
              <a:t>Найдем все его решения</a:t>
            </a:r>
          </a:p>
          <a:p>
            <a:pPr algn="ctr">
              <a:buNone/>
            </a:pPr>
            <a:r>
              <a:rPr lang="ru-RU" sz="3600" b="1" dirty="0" smtClean="0"/>
              <a:t>Ответ</a:t>
            </a:r>
            <a:endParaRPr lang="ru-RU" sz="36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Подведение итогов: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Сегодня на уроке мы рассмотрели 2 способа решения квадратных неравенств: графический и системами.</a:t>
            </a:r>
          </a:p>
          <a:p>
            <a:r>
              <a:rPr lang="ru-RU" dirty="0" smtClean="0"/>
              <a:t>Все рассмотренные примеры содержали случай, когда</a:t>
            </a:r>
            <a:r>
              <a:rPr lang="en-US" dirty="0" smtClean="0"/>
              <a:t> D&gt;0</a:t>
            </a:r>
            <a:r>
              <a:rPr lang="ru-RU" dirty="0" smtClean="0"/>
              <a:t>.</a:t>
            </a:r>
          </a:p>
          <a:p>
            <a:r>
              <a:rPr lang="ru-RU" dirty="0" smtClean="0"/>
              <a:t>На следующем уроке мы рассмотрим случаи: </a:t>
            </a:r>
            <a:r>
              <a:rPr lang="en-US" dirty="0" smtClean="0"/>
              <a:t>D&lt;0 </a:t>
            </a:r>
            <a:r>
              <a:rPr lang="ru-RU" dirty="0" smtClean="0"/>
              <a:t>и </a:t>
            </a:r>
            <a:r>
              <a:rPr lang="en-US" dirty="0" smtClean="0"/>
              <a:t>D</a:t>
            </a:r>
            <a:r>
              <a:rPr lang="ru-RU" dirty="0" smtClean="0"/>
              <a:t>=</a:t>
            </a:r>
            <a:r>
              <a:rPr lang="en-US" dirty="0" smtClean="0"/>
              <a:t>0</a:t>
            </a:r>
            <a:r>
              <a:rPr lang="ru-RU" dirty="0" smtClean="0"/>
              <a:t>.</a:t>
            </a:r>
          </a:p>
          <a:p>
            <a:r>
              <a:rPr lang="ru-RU" dirty="0" smtClean="0"/>
              <a:t>Также далее нами будет рассмотрен 3 способ решения квадратных неравенств – </a:t>
            </a:r>
            <a:r>
              <a:rPr lang="ru-RU" smtClean="0"/>
              <a:t>метод интервалов. 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700808"/>
            <a:ext cx="7715304" cy="44428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u="sng" dirty="0" smtClean="0"/>
              <a:t>Дома:</a:t>
            </a:r>
            <a:r>
              <a:rPr lang="ru-RU" sz="5400" b="1" dirty="0" smtClean="0"/>
              <a:t> §40, 41 читать, </a:t>
            </a:r>
          </a:p>
          <a:p>
            <a:pPr algn="ctr">
              <a:buNone/>
            </a:pPr>
            <a:r>
              <a:rPr lang="ru-RU" sz="5400" b="1" dirty="0" smtClean="0"/>
              <a:t>№ 652(2,4), 660(2,4) </a:t>
            </a:r>
            <a:endParaRPr lang="ru-RU" sz="54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урок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2856"/>
            <a:ext cx="7772400" cy="1470025"/>
          </a:xfrm>
        </p:spPr>
        <p:txBody>
          <a:bodyPr/>
          <a:lstStyle/>
          <a:p>
            <a:r>
              <a:rPr lang="ru-RU" b="1" dirty="0" smtClean="0"/>
              <a:t>Квадратные неравенства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Федорова Е.А.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Учитель математики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и информатики </a:t>
            </a:r>
          </a:p>
          <a:p>
            <a:pPr algn="r"/>
            <a:r>
              <a:rPr lang="en-US" dirty="0" smtClean="0">
                <a:solidFill>
                  <a:schemeClr val="tx1"/>
                </a:solidFill>
              </a:rPr>
              <a:t>I</a:t>
            </a:r>
            <a:r>
              <a:rPr lang="ru-RU" dirty="0" smtClean="0">
                <a:solidFill>
                  <a:schemeClr val="tx1"/>
                </a:solidFill>
              </a:rPr>
              <a:t> категории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48" y="908720"/>
            <a:ext cx="7487818" cy="1008112"/>
          </a:xfrm>
        </p:spPr>
        <p:txBody>
          <a:bodyPr>
            <a:noAutofit/>
          </a:bodyPr>
          <a:lstStyle/>
          <a:p>
            <a:r>
              <a:rPr lang="ru-RU" sz="3200" u="sng" dirty="0" smtClean="0"/>
              <a:t>Цель урока</a:t>
            </a:r>
            <a:r>
              <a:rPr lang="ru-RU" sz="3200" dirty="0" smtClean="0"/>
              <a:t>: сформировать у учащихся знания о решении квадратных неравенств средствами ТРКМ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4348" y="2060848"/>
            <a:ext cx="7715304" cy="408279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i="1" u="sng" dirty="0" smtClean="0"/>
              <a:t>Задачи урока: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Рассмотреть на примерах решение неравенств второй степени с одной переменной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Развитие математических навыков решения квадратных неравенств</a:t>
            </a:r>
          </a:p>
          <a:p>
            <a:pPr marL="514350" indent="-514350">
              <a:buFont typeface="+mj-lt"/>
              <a:buAutoNum type="arabicPeriod"/>
            </a:pPr>
            <a:r>
              <a:rPr lang="ru-RU" i="1" dirty="0" smtClean="0"/>
              <a:t>Воспитание познавательного интереса к математике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4000" dirty="0" smtClean="0"/>
              <a:t>x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-5x+4=0</a:t>
            </a:r>
          </a:p>
          <a:p>
            <a:pPr marL="0" indent="0" algn="ctr">
              <a:buNone/>
            </a:pPr>
            <a:r>
              <a:rPr lang="en-US" sz="4000" dirty="0" smtClean="0"/>
              <a:t>y=x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+3</a:t>
            </a:r>
          </a:p>
          <a:p>
            <a:pPr marL="0" indent="0" algn="r">
              <a:buNone/>
            </a:pPr>
            <a:r>
              <a:rPr lang="en-US" sz="4000" dirty="0" smtClean="0"/>
              <a:t>x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-6x+5&gt;0</a:t>
            </a:r>
          </a:p>
          <a:p>
            <a:pPr marL="0" indent="0">
              <a:buNone/>
            </a:pPr>
            <a:r>
              <a:rPr lang="en-US" sz="4000" dirty="0"/>
              <a:t>y</a:t>
            </a:r>
            <a:r>
              <a:rPr lang="en-US" sz="4000" dirty="0" smtClean="0"/>
              <a:t>=-x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+3x-4</a:t>
            </a:r>
          </a:p>
          <a:p>
            <a:pPr marL="0" indent="0" algn="ctr">
              <a:buNone/>
            </a:pPr>
            <a:r>
              <a:rPr lang="en-US" sz="4000" dirty="0" smtClean="0"/>
              <a:t>x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-4</a:t>
            </a:r>
          </a:p>
          <a:p>
            <a:pPr marL="0" indent="0" algn="r">
              <a:buNone/>
            </a:pPr>
            <a:r>
              <a:rPr lang="en-US" sz="4000" dirty="0" smtClean="0"/>
              <a:t>x</a:t>
            </a:r>
            <a:r>
              <a:rPr lang="en-US" sz="4000" baseline="30000" dirty="0" smtClean="0"/>
              <a:t>2</a:t>
            </a:r>
            <a:r>
              <a:rPr lang="en-US" sz="4000" dirty="0" smtClean="0"/>
              <a:t>-4x+4=0</a:t>
            </a:r>
            <a:endParaRPr lang="en-US" sz="4000" dirty="0"/>
          </a:p>
          <a:p>
            <a:pPr marL="0" indent="0">
              <a:buNone/>
            </a:pPr>
            <a:r>
              <a:rPr lang="en-US" sz="4000" dirty="0" smtClean="0"/>
              <a:t>16-x</a:t>
            </a:r>
            <a:r>
              <a:rPr lang="en-US" sz="4000" baseline="30000" dirty="0" smtClean="0"/>
              <a:t>2</a:t>
            </a:r>
            <a:endParaRPr lang="en-US" sz="4000" dirty="0" smtClean="0"/>
          </a:p>
          <a:p>
            <a:pPr marL="0" indent="0">
              <a:buNone/>
            </a:pPr>
            <a:endParaRPr lang="en-US" sz="4000" dirty="0" smtClean="0"/>
          </a:p>
          <a:p>
            <a:endParaRPr lang="ru-RU" sz="4000" dirty="0"/>
          </a:p>
        </p:txBody>
      </p:sp>
      <p:sp>
        <p:nvSpPr>
          <p:cNvPr id="4" name="Скругленная прямоугольная выноска 3"/>
          <p:cNvSpPr/>
          <p:nvPr/>
        </p:nvSpPr>
        <p:spPr>
          <a:xfrm>
            <a:off x="2915816" y="692696"/>
            <a:ext cx="5328592" cy="1916832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Квадратное уравнение</a:t>
            </a:r>
          </a:p>
          <a:p>
            <a:pPr algn="ctr"/>
            <a:r>
              <a:rPr lang="ru-RU" sz="2800" dirty="0" smtClean="0"/>
              <a:t>Корни уравнения: 1 и 4</a:t>
            </a:r>
            <a:endParaRPr lang="ru-RU" sz="2800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2039845" y="2529278"/>
            <a:ext cx="5184576" cy="2232248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Квадратичная функция.</a:t>
            </a:r>
          </a:p>
          <a:p>
            <a:pPr algn="ctr"/>
            <a:r>
              <a:rPr lang="ru-RU" sz="2800" dirty="0" smtClean="0"/>
              <a:t>Графиком является парабола.</a:t>
            </a:r>
          </a:p>
          <a:p>
            <a:pPr algn="ctr"/>
            <a:r>
              <a:rPr lang="ru-RU" sz="2800" dirty="0" smtClean="0"/>
              <a:t>Ветви направлены вверх.</a:t>
            </a:r>
          </a:p>
          <a:p>
            <a:pPr algn="ctr"/>
            <a:r>
              <a:rPr lang="ru-RU" sz="2800" dirty="0" smtClean="0"/>
              <a:t>(0;3) – точка минимума</a:t>
            </a:r>
            <a:endParaRPr lang="ru-RU" sz="2800" dirty="0"/>
          </a:p>
        </p:txBody>
      </p:sp>
      <p:sp>
        <p:nvSpPr>
          <p:cNvPr id="6" name="Скругленная прямоугольная выноска 5"/>
          <p:cNvSpPr/>
          <p:nvPr/>
        </p:nvSpPr>
        <p:spPr>
          <a:xfrm>
            <a:off x="827584" y="3717032"/>
            <a:ext cx="5112568" cy="2232248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Квадратичная функция.</a:t>
            </a:r>
          </a:p>
          <a:p>
            <a:pPr algn="ctr"/>
            <a:r>
              <a:rPr lang="ru-RU" sz="2800" dirty="0" smtClean="0"/>
              <a:t>Графиком является парабола.</a:t>
            </a:r>
          </a:p>
          <a:p>
            <a:pPr algn="ctr"/>
            <a:r>
              <a:rPr lang="ru-RU" sz="2800" dirty="0" smtClean="0"/>
              <a:t>Ветви направлены вниз</a:t>
            </a:r>
            <a:r>
              <a:rPr lang="ru-RU" sz="2800" dirty="0" smtClean="0"/>
              <a:t>.</a:t>
            </a:r>
            <a:endParaRPr lang="ru-RU" sz="2800" dirty="0" smtClean="0"/>
          </a:p>
        </p:txBody>
      </p:sp>
      <p:sp>
        <p:nvSpPr>
          <p:cNvPr id="7" name="Скругленная прямоугольная выноска 6"/>
          <p:cNvSpPr/>
          <p:nvPr/>
        </p:nvSpPr>
        <p:spPr>
          <a:xfrm>
            <a:off x="2987824" y="1700808"/>
            <a:ext cx="5472608" cy="1656184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Квадратный многочлен.</a:t>
            </a:r>
          </a:p>
          <a:p>
            <a:pPr algn="ctr"/>
            <a:r>
              <a:rPr lang="ru-RU" sz="2800" dirty="0" smtClean="0"/>
              <a:t>(х-2)(х+2)</a:t>
            </a:r>
            <a:endParaRPr lang="ru-RU" sz="2800" dirty="0"/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3759186" y="2684413"/>
            <a:ext cx="5328592" cy="1916832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Квадратное уравнение.</a:t>
            </a:r>
          </a:p>
          <a:p>
            <a:pPr algn="ctr"/>
            <a:r>
              <a:rPr lang="ru-RU" sz="2800" dirty="0" smtClean="0"/>
              <a:t>Корень уравнения: 2</a:t>
            </a:r>
            <a:endParaRPr lang="ru-RU" sz="2800" dirty="0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3059832" y="4653136"/>
            <a:ext cx="5472608" cy="1656184"/>
          </a:xfrm>
          <a:prstGeom prst="wedgeRoundRectCallou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Квадратный многочлен.</a:t>
            </a:r>
          </a:p>
          <a:p>
            <a:pPr algn="ctr"/>
            <a:r>
              <a:rPr lang="ru-RU" sz="2800" dirty="0" smtClean="0"/>
              <a:t>(4-х)(4+х)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640991957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Стадия осмысления содержания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772816"/>
            <a:ext cx="7715304" cy="4370828"/>
          </a:xfrm>
        </p:spPr>
        <p:txBody>
          <a:bodyPr/>
          <a:lstStyle/>
          <a:p>
            <a:pPr algn="ctr">
              <a:buNone/>
            </a:pPr>
            <a:r>
              <a:rPr lang="ru-RU" sz="5400" b="1" dirty="0" smtClean="0"/>
              <a:t>Рассмотрим наше неравенство</a:t>
            </a:r>
          </a:p>
          <a:p>
            <a:pPr algn="ctr">
              <a:buNone/>
            </a:pPr>
            <a:r>
              <a:rPr lang="en-US" sz="5400" b="1" dirty="0" smtClean="0"/>
              <a:t>x</a:t>
            </a:r>
            <a:r>
              <a:rPr lang="en-US" sz="5400" b="1" baseline="30000" dirty="0" smtClean="0"/>
              <a:t>2</a:t>
            </a:r>
            <a:r>
              <a:rPr lang="en-US" sz="5400" b="1" dirty="0" smtClean="0"/>
              <a:t>-6x+5&gt;0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Графический способ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b="1" dirty="0" smtClean="0"/>
              <a:t>Строим схематически </a:t>
            </a:r>
            <a:r>
              <a:rPr lang="ru-RU" sz="3600" b="1" dirty="0" err="1" smtClean="0"/>
              <a:t>у=</a:t>
            </a:r>
            <a:r>
              <a:rPr lang="ru-RU" sz="3600" b="1" dirty="0" smtClean="0"/>
              <a:t> </a:t>
            </a:r>
            <a:r>
              <a:rPr lang="en-US" sz="3600" b="1" dirty="0" smtClean="0"/>
              <a:t>x</a:t>
            </a:r>
            <a:r>
              <a:rPr lang="en-US" sz="3600" b="1" baseline="30000" dirty="0" smtClean="0"/>
              <a:t>2</a:t>
            </a:r>
            <a:r>
              <a:rPr lang="en-US" sz="3600" b="1" dirty="0" smtClean="0"/>
              <a:t>-6x+5</a:t>
            </a:r>
            <a:endParaRPr lang="ru-RU" sz="3600" b="1" dirty="0" smtClean="0"/>
          </a:p>
          <a:p>
            <a:pPr marL="808038" indent="-273050"/>
            <a:r>
              <a:rPr lang="ru-RU" sz="3600" b="1" dirty="0" smtClean="0"/>
              <a:t>Отметим нули функции</a:t>
            </a:r>
          </a:p>
          <a:p>
            <a:pPr marL="808038" indent="-273050"/>
            <a:r>
              <a:rPr lang="ru-RU" sz="3600" b="1" dirty="0" smtClean="0"/>
              <a:t>Учитывая направление ветвей параболы, построим график функции</a:t>
            </a:r>
          </a:p>
          <a:p>
            <a:pPr marL="534988" indent="-534988">
              <a:buNone/>
            </a:pPr>
            <a:r>
              <a:rPr lang="ru-RU" sz="3600" b="1" dirty="0" smtClean="0"/>
              <a:t>2. Отмечаем промежутки, удовлетворяющие неравенству</a:t>
            </a:r>
          </a:p>
          <a:p>
            <a:pPr marL="534988" indent="-534988">
              <a:buNone/>
            </a:pPr>
            <a:r>
              <a:rPr lang="ru-RU" sz="3600" b="1" dirty="0" smtClean="0"/>
              <a:t>3. Записываем ответ.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Графический способ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412776"/>
            <a:ext cx="7715304" cy="4730868"/>
          </a:xfrm>
        </p:spPr>
        <p:txBody>
          <a:bodyPr/>
          <a:lstStyle/>
          <a:p>
            <a:pPr algn="ctr">
              <a:buNone/>
            </a:pPr>
            <a:r>
              <a:rPr lang="ru-RU" sz="6000" b="1" dirty="0" smtClean="0"/>
              <a:t>Решим второе неравенство</a:t>
            </a:r>
          </a:p>
          <a:p>
            <a:pPr algn="ctr">
              <a:buNone/>
            </a:pPr>
            <a:r>
              <a:rPr lang="ru-RU" sz="6000" b="1" dirty="0" smtClean="0"/>
              <a:t>-</a:t>
            </a:r>
            <a:r>
              <a:rPr lang="en-US" sz="6000" b="1" dirty="0" smtClean="0"/>
              <a:t>x</a:t>
            </a:r>
            <a:r>
              <a:rPr lang="en-US" sz="6000" b="1" baseline="30000" dirty="0" smtClean="0"/>
              <a:t>2</a:t>
            </a:r>
            <a:r>
              <a:rPr lang="ru-RU" sz="6000" b="1" dirty="0" smtClean="0"/>
              <a:t>+2</a:t>
            </a:r>
            <a:r>
              <a:rPr lang="en-US" sz="6000" b="1" dirty="0" smtClean="0"/>
              <a:t>x+</a:t>
            </a:r>
            <a:r>
              <a:rPr lang="ru-RU" sz="6000" b="1" dirty="0" smtClean="0"/>
              <a:t>3</a:t>
            </a:r>
            <a:r>
              <a:rPr lang="en-US" sz="6000" b="1" dirty="0" smtClean="0"/>
              <a:t>&gt;0</a:t>
            </a:r>
            <a:endParaRPr lang="ru-RU" sz="6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 Графический способ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600" b="1" dirty="0" smtClean="0"/>
              <a:t>Строим схематически </a:t>
            </a:r>
            <a:r>
              <a:rPr lang="ru-RU" sz="3600" b="1" dirty="0" err="1" smtClean="0"/>
              <a:t>у=</a:t>
            </a:r>
            <a:r>
              <a:rPr lang="ru-RU" sz="3600" b="1" dirty="0" smtClean="0"/>
              <a:t> -</a:t>
            </a:r>
            <a:r>
              <a:rPr lang="en-US" sz="3600" b="1" dirty="0" smtClean="0"/>
              <a:t>x</a:t>
            </a:r>
            <a:r>
              <a:rPr lang="en-US" sz="3600" b="1" baseline="30000" dirty="0" smtClean="0"/>
              <a:t>2</a:t>
            </a:r>
            <a:r>
              <a:rPr lang="ru-RU" sz="3600" b="1" dirty="0" smtClean="0"/>
              <a:t>+2</a:t>
            </a:r>
            <a:r>
              <a:rPr lang="en-US" sz="3600" b="1" dirty="0" smtClean="0"/>
              <a:t>x+</a:t>
            </a:r>
            <a:r>
              <a:rPr lang="ru-RU" sz="3600" b="1" dirty="0" smtClean="0"/>
              <a:t>3</a:t>
            </a:r>
          </a:p>
          <a:p>
            <a:pPr marL="808038" indent="-273050"/>
            <a:r>
              <a:rPr lang="ru-RU" sz="3600" b="1" dirty="0" smtClean="0"/>
              <a:t>Отметим нули функции</a:t>
            </a:r>
          </a:p>
          <a:p>
            <a:pPr marL="808038" indent="-273050"/>
            <a:r>
              <a:rPr lang="ru-RU" sz="3600" b="1" dirty="0" smtClean="0"/>
              <a:t>Учитывая направление ветвей параболы, построим график функции</a:t>
            </a:r>
          </a:p>
          <a:p>
            <a:pPr marL="534988" indent="-534988">
              <a:buNone/>
            </a:pPr>
            <a:r>
              <a:rPr lang="ru-RU" sz="3600" b="1" dirty="0" smtClean="0"/>
              <a:t>2. Отмечаем промежутки, удовлетворяющие неравенству</a:t>
            </a:r>
          </a:p>
          <a:p>
            <a:pPr marL="534988" indent="-534988">
              <a:buNone/>
            </a:pPr>
            <a:r>
              <a:rPr lang="ru-RU" sz="3600" b="1" dirty="0" smtClean="0"/>
              <a:t>3. Записываем ответ.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Стадия осмысления содержания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772816"/>
            <a:ext cx="7715304" cy="4370828"/>
          </a:xfrm>
        </p:spPr>
        <p:txBody>
          <a:bodyPr/>
          <a:lstStyle/>
          <a:p>
            <a:pPr algn="ctr">
              <a:buNone/>
            </a:pPr>
            <a:r>
              <a:rPr lang="ru-RU" sz="5400" b="1" dirty="0" smtClean="0"/>
              <a:t>Рассмотрим наше неравенство</a:t>
            </a:r>
          </a:p>
          <a:p>
            <a:pPr algn="ctr">
              <a:buNone/>
            </a:pPr>
            <a:r>
              <a:rPr lang="en-US" sz="5400" b="1" dirty="0" smtClean="0"/>
              <a:t>x</a:t>
            </a:r>
            <a:r>
              <a:rPr lang="en-US" sz="5400" b="1" baseline="30000" dirty="0" smtClean="0"/>
              <a:t>2</a:t>
            </a:r>
            <a:r>
              <a:rPr lang="en-US" sz="5400" b="1" dirty="0" smtClean="0"/>
              <a:t>-6x+5&gt;0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_math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A21926C-F056-483B-B3E8-AE1F1A8F882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для презентаций по математике</Template>
  <TotalTime>118</TotalTime>
  <Words>369</Words>
  <Application>Microsoft Office PowerPoint</Application>
  <PresentationFormat>Экран (4:3)</PresentationFormat>
  <Paragraphs>90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8_math</vt:lpstr>
      <vt:lpstr>Стадия вызова</vt:lpstr>
      <vt:lpstr>Квадратные неравенства</vt:lpstr>
      <vt:lpstr>Цель урока: сформировать у учащихся знания о решении квадратных неравенств средствами ТРКМ</vt:lpstr>
      <vt:lpstr>Слайд 4</vt:lpstr>
      <vt:lpstr>Стадия осмысления содержания</vt:lpstr>
      <vt:lpstr>1. Графический способ</vt:lpstr>
      <vt:lpstr>1. Графический способ</vt:lpstr>
      <vt:lpstr>1. Графический способ</vt:lpstr>
      <vt:lpstr>Стадия осмысления содержания</vt:lpstr>
      <vt:lpstr>2. Системами </vt:lpstr>
      <vt:lpstr>Рефлексия</vt:lpstr>
      <vt:lpstr>Рефлексия</vt:lpstr>
      <vt:lpstr>Подведение итогов:</vt:lpstr>
      <vt:lpstr>Домашнее задание</vt:lpstr>
      <vt:lpstr>Спасибо за урок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Квадратные неравенства</dc:title>
  <dc:subject>Шаблон оформления</dc:subject>
  <dc:creator>OEM</dc:creator>
  <dc:description>Шаблон оформления
Корпорация Майкрософт</dc:description>
  <cp:lastModifiedBy>User</cp:lastModifiedBy>
  <cp:revision>21</cp:revision>
  <dcterms:created xsi:type="dcterms:W3CDTF">2017-04-25T11:17:18Z</dcterms:created>
  <dcterms:modified xsi:type="dcterms:W3CDTF">2017-04-27T03:16:26Z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TC019087039991</vt:lpwstr>
  </property>
</Properties>
</file>