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8" r:id="rId6"/>
    <p:sldId id="269" r:id="rId7"/>
    <p:sldId id="261" r:id="rId8"/>
    <p:sldId id="260" r:id="rId9"/>
    <p:sldId id="265" r:id="rId10"/>
    <p:sldId id="266" r:id="rId11"/>
    <p:sldId id="267" r:id="rId12"/>
    <p:sldId id="264" r:id="rId13"/>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96" y="5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E391B284-88D5-4302-AF9A-E0D19B1D1BC8}" type="datetimeFigureOut">
              <a:rPr lang="ru-RU" smtClean="0"/>
              <a:t>17.06.2021</a:t>
            </a:fld>
            <a:endParaRPr lang="ru-RU"/>
          </a:p>
        </p:txBody>
      </p:sp>
      <p:sp>
        <p:nvSpPr>
          <p:cNvPr id="5" name="Footer Placeholder 4"/>
          <p:cNvSpPr>
            <a:spLocks noGrp="1"/>
          </p:cNvSpPr>
          <p:nvPr>
            <p:ph type="ftr" sz="quarter" idx="11"/>
          </p:nvPr>
        </p:nvSpPr>
        <p:spPr/>
        <p:txBody>
          <a:bodyPr/>
          <a:lstStyle/>
          <a:p>
            <a:endParaRPr lang="ru-RU"/>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688302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391B284-88D5-4302-AF9A-E0D19B1D1BC8}" type="datetimeFigureOut">
              <a:rPr lang="ru-RU" smtClean="0"/>
              <a:t>17.06.2021</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2305741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391B284-88D5-4302-AF9A-E0D19B1D1BC8}" type="datetimeFigureOut">
              <a:rPr lang="ru-RU" smtClean="0"/>
              <a:t>17.06.2021</a:t>
            </a:fld>
            <a:endParaRPr lang="ru-RU"/>
          </a:p>
        </p:txBody>
      </p:sp>
      <p:sp>
        <p:nvSpPr>
          <p:cNvPr id="5" name="Footer Placeholder 4"/>
          <p:cNvSpPr>
            <a:spLocks noGrp="1"/>
          </p:cNvSpPr>
          <p:nvPr>
            <p:ph type="ftr" sz="quarter" idx="11"/>
          </p:nvPr>
        </p:nvSpPr>
        <p:spPr/>
        <p:txBody>
          <a:bodyPr/>
          <a:lstStyle/>
          <a:p>
            <a:endParaRPr lang="ru-RU"/>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E312D00-0E0B-40C4-B500-AD5E5BD46105}" type="slidenum">
              <a:rPr lang="ru-RU" smtClean="0"/>
              <a:t>‹#›</a:t>
            </a:fld>
            <a:endParaRPr lang="ru-RU"/>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3430342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E391B284-88D5-4302-AF9A-E0D19B1D1BC8}" type="datetimeFigureOut">
              <a:rPr lang="ru-RU" smtClean="0"/>
              <a:t>17.06.2021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12635486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E391B284-88D5-4302-AF9A-E0D19B1D1BC8}" type="datetimeFigureOut">
              <a:rPr lang="ru-RU" smtClean="0"/>
              <a:t>17.06.2021</a:t>
            </a:fld>
            <a:endParaRPr lang="ru-RU"/>
          </a:p>
        </p:txBody>
      </p:sp>
      <p:sp>
        <p:nvSpPr>
          <p:cNvPr id="6" name="Footer Placeholder 5"/>
          <p:cNvSpPr>
            <a:spLocks noGrp="1"/>
          </p:cNvSpPr>
          <p:nvPr>
            <p:ph type="ftr" sz="quarter" idx="11"/>
          </p:nvPr>
        </p:nvSpPr>
        <p:spPr/>
        <p:txBody>
          <a:bodyPr/>
          <a:lstStyle/>
          <a:p>
            <a:endParaRPr lang="ru-RU"/>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E312D00-0E0B-40C4-B500-AD5E5BD46105}" type="slidenum">
              <a:rPr lang="ru-RU" smtClean="0"/>
              <a:t>‹#›</a:t>
            </a:fld>
            <a:endParaRPr lang="ru-RU"/>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59592258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E391B284-88D5-4302-AF9A-E0D19B1D1BC8}" type="datetimeFigureOut">
              <a:rPr lang="ru-RU" smtClean="0"/>
              <a:t>17.06.2021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20165477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391B284-88D5-4302-AF9A-E0D19B1D1BC8}" type="datetimeFigureOut">
              <a:rPr lang="ru-RU" smtClean="0"/>
              <a:t>17.06.2021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289817730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391B284-88D5-4302-AF9A-E0D19B1D1BC8}" type="datetimeFigureOut">
              <a:rPr lang="ru-RU" smtClean="0"/>
              <a:t>17.06.2021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18790556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E391B284-88D5-4302-AF9A-E0D19B1D1BC8}" type="datetimeFigureOut">
              <a:rPr lang="ru-RU" smtClean="0"/>
              <a:t>17.06.2021</a:t>
            </a:fld>
            <a:endParaRPr lang="ru-RU"/>
          </a:p>
        </p:txBody>
      </p:sp>
      <p:sp>
        <p:nvSpPr>
          <p:cNvPr id="5" name="Footer Placeholder 4"/>
          <p:cNvSpPr>
            <a:spLocks noGrp="1"/>
          </p:cNvSpPr>
          <p:nvPr>
            <p:ph type="ftr" sz="quarter" idx="11"/>
          </p:nvPr>
        </p:nvSpPr>
        <p:spPr/>
        <p:txBody>
          <a:bodyPr/>
          <a:lstStyle/>
          <a:p>
            <a:endParaRPr lang="ru-RU"/>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2824443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E391B284-88D5-4302-AF9A-E0D19B1D1BC8}" type="datetimeFigureOut">
              <a:rPr lang="ru-RU" smtClean="0"/>
              <a:t>17.06.2021</a:t>
            </a:fld>
            <a:endParaRPr lang="ru-RU"/>
          </a:p>
        </p:txBody>
      </p:sp>
      <p:sp>
        <p:nvSpPr>
          <p:cNvPr id="5" name="Footer Placeholder 4"/>
          <p:cNvSpPr>
            <a:spLocks noGrp="1"/>
          </p:cNvSpPr>
          <p:nvPr>
            <p:ph type="ftr" sz="quarter" idx="11"/>
          </p:nvPr>
        </p:nvSpPr>
        <p:spPr/>
        <p:txBody>
          <a:bodyPr/>
          <a:lstStyle/>
          <a:p>
            <a:endParaRPr lang="ru-RU"/>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5271738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E391B284-88D5-4302-AF9A-E0D19B1D1BC8}" type="datetimeFigureOut">
              <a:rPr lang="ru-RU" smtClean="0"/>
              <a:t>17.06.2021</a:t>
            </a:fld>
            <a:endParaRPr lang="ru-RU"/>
          </a:p>
        </p:txBody>
      </p:sp>
      <p:sp>
        <p:nvSpPr>
          <p:cNvPr id="6" name="Footer Placeholder 5"/>
          <p:cNvSpPr>
            <a:spLocks noGrp="1"/>
          </p:cNvSpPr>
          <p:nvPr>
            <p:ph type="ftr" sz="quarter" idx="11"/>
          </p:nvPr>
        </p:nvSpPr>
        <p:spPr/>
        <p:txBody>
          <a:bodyPr/>
          <a:lstStyle/>
          <a:p>
            <a:endParaRPr lang="ru-RU"/>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20441212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E391B284-88D5-4302-AF9A-E0D19B1D1BC8}" type="datetimeFigureOut">
              <a:rPr lang="ru-RU" smtClean="0"/>
              <a:t>17.06.2021</a:t>
            </a:fld>
            <a:endParaRPr lang="ru-RU"/>
          </a:p>
        </p:txBody>
      </p:sp>
      <p:sp>
        <p:nvSpPr>
          <p:cNvPr id="8" name="Footer Placeholder 7"/>
          <p:cNvSpPr>
            <a:spLocks noGrp="1"/>
          </p:cNvSpPr>
          <p:nvPr>
            <p:ph type="ftr" sz="quarter" idx="11"/>
          </p:nvPr>
        </p:nvSpPr>
        <p:spPr/>
        <p:txBody>
          <a:bodyPr/>
          <a:lstStyle/>
          <a:p>
            <a:endParaRPr lang="ru-RU"/>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32933122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E391B284-88D5-4302-AF9A-E0D19B1D1BC8}" type="datetimeFigureOut">
              <a:rPr lang="ru-RU" smtClean="0"/>
              <a:t>17.06.2021</a:t>
            </a:fld>
            <a:endParaRPr lang="ru-RU"/>
          </a:p>
        </p:txBody>
      </p:sp>
      <p:sp>
        <p:nvSpPr>
          <p:cNvPr id="4" name="Footer Placeholder 3"/>
          <p:cNvSpPr>
            <a:spLocks noGrp="1"/>
          </p:cNvSpPr>
          <p:nvPr>
            <p:ph type="ftr" sz="quarter" idx="11"/>
          </p:nvPr>
        </p:nvSpPr>
        <p:spPr/>
        <p:txBody>
          <a:bodyPr/>
          <a:lstStyle/>
          <a:p>
            <a:endParaRPr lang="ru-RU"/>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6733202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91B284-88D5-4302-AF9A-E0D19B1D1BC8}" type="datetimeFigureOut">
              <a:rPr lang="ru-RU" smtClean="0"/>
              <a:t>17.06.2021</a:t>
            </a:fld>
            <a:endParaRPr lang="ru-RU"/>
          </a:p>
        </p:txBody>
      </p:sp>
      <p:sp>
        <p:nvSpPr>
          <p:cNvPr id="3" name="Footer Placeholder 2"/>
          <p:cNvSpPr>
            <a:spLocks noGrp="1"/>
          </p:cNvSpPr>
          <p:nvPr>
            <p:ph type="ftr" sz="quarter" idx="11"/>
          </p:nvPr>
        </p:nvSpPr>
        <p:spPr/>
        <p:txBody>
          <a:bodyPr/>
          <a:lstStyle/>
          <a:p>
            <a:endParaRPr lang="ru-RU"/>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2170716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391B284-88D5-4302-AF9A-E0D19B1D1BC8}" type="datetimeFigureOut">
              <a:rPr lang="ru-RU" smtClean="0"/>
              <a:t>17.06.2021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41649586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E391B284-88D5-4302-AF9A-E0D19B1D1BC8}" type="datetimeFigureOut">
              <a:rPr lang="ru-RU" smtClean="0"/>
              <a:t>17.06.2021</a:t>
            </a:fld>
            <a:endParaRPr lang="ru-RU"/>
          </a:p>
        </p:txBody>
      </p:sp>
      <p:sp>
        <p:nvSpPr>
          <p:cNvPr id="6" name="Footer Placeholder 5"/>
          <p:cNvSpPr>
            <a:spLocks noGrp="1"/>
          </p:cNvSpPr>
          <p:nvPr>
            <p:ph type="ftr" sz="quarter" idx="11"/>
          </p:nvPr>
        </p:nvSpPr>
        <p:spPr/>
        <p:txBody>
          <a:bodyPr/>
          <a:lstStyle/>
          <a:p>
            <a:endParaRPr lang="ru-RU"/>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E312D00-0E0B-40C4-B500-AD5E5BD46105}" type="slidenum">
              <a:rPr lang="ru-RU" smtClean="0"/>
              <a:t>‹#›</a:t>
            </a:fld>
            <a:endParaRPr lang="ru-RU"/>
          </a:p>
        </p:txBody>
      </p:sp>
    </p:spTree>
    <p:extLst>
      <p:ext uri="{BB962C8B-B14F-4D97-AF65-F5344CB8AC3E}">
        <p14:creationId xmlns:p14="http://schemas.microsoft.com/office/powerpoint/2010/main" val="17269592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E391B284-88D5-4302-AF9A-E0D19B1D1BC8}" type="datetimeFigureOut">
              <a:rPr lang="ru-RU" smtClean="0"/>
              <a:t>17.06.2021</a:t>
            </a:fld>
            <a:endParaRPr lang="ru-RU"/>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E312D00-0E0B-40C4-B500-AD5E5BD46105}" type="slidenum">
              <a:rPr lang="ru-RU" smtClean="0"/>
              <a:t>‹#›</a:t>
            </a:fld>
            <a:endParaRPr lang="ru-RU"/>
          </a:p>
        </p:txBody>
      </p:sp>
    </p:spTree>
    <p:extLst>
      <p:ext uri="{BB962C8B-B14F-4D97-AF65-F5344CB8AC3E}">
        <p14:creationId xmlns:p14="http://schemas.microsoft.com/office/powerpoint/2010/main" val="354257187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463138"/>
            <a:ext cx="9144000" cy="2054431"/>
          </a:xfrm>
        </p:spPr>
        <p:txBody>
          <a:bodyPr>
            <a:normAutofit fontScale="90000"/>
          </a:bodyPr>
          <a:lstStyle/>
          <a:p>
            <a:pPr algn="ctr"/>
            <a:r>
              <a:rPr lang="ru-RU" sz="2400" dirty="0" smtClean="0">
                <a:latin typeface="Times New Roman" panose="02020603050405020304" pitchFamily="18" charset="0"/>
                <a:cs typeface="Times New Roman" panose="02020603050405020304" pitchFamily="18" charset="0"/>
              </a:rPr>
              <a:t>Государственное бюджетное образовательное учреждение</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средняя общеобразовательная школа № 386</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Кировского района</a:t>
            </a:r>
            <a:br>
              <a:rPr lang="ru-RU" sz="2400" dirty="0" smtClean="0">
                <a:latin typeface="Times New Roman" panose="02020603050405020304" pitchFamily="18" charset="0"/>
                <a:cs typeface="Times New Roman" panose="02020603050405020304" pitchFamily="18" charset="0"/>
              </a:rPr>
            </a:br>
            <a:r>
              <a:rPr lang="ru-RU" sz="2400" dirty="0" smtClean="0">
                <a:latin typeface="Times New Roman" panose="02020603050405020304" pitchFamily="18" charset="0"/>
                <a:cs typeface="Times New Roman" panose="02020603050405020304" pitchFamily="18" charset="0"/>
              </a:rPr>
              <a:t> Санкт – Петербурга</a:t>
            </a:r>
            <a:br>
              <a:rPr lang="ru-RU" sz="2400" dirty="0" smtClean="0">
                <a:latin typeface="Times New Roman" panose="02020603050405020304" pitchFamily="18" charset="0"/>
                <a:cs typeface="Times New Roman" panose="02020603050405020304" pitchFamily="18" charset="0"/>
              </a:rPr>
            </a:br>
            <a:r>
              <a:rPr lang="ru-RU" sz="2400" dirty="0">
                <a:latin typeface="Times New Roman" panose="02020603050405020304" pitchFamily="18" charset="0"/>
                <a:cs typeface="Times New Roman" panose="02020603050405020304" pitchFamily="18" charset="0"/>
              </a:rPr>
              <a:t/>
            </a:r>
            <a:br>
              <a:rPr lang="ru-RU" sz="2400" dirty="0">
                <a:latin typeface="Times New Roman" panose="02020603050405020304" pitchFamily="18" charset="0"/>
                <a:cs typeface="Times New Roman" panose="02020603050405020304" pitchFamily="18" charset="0"/>
              </a:rPr>
            </a:br>
            <a:endParaRPr lang="ru-RU" sz="2400"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1524000" y="2090057"/>
            <a:ext cx="9144000" cy="4215739"/>
          </a:xfrm>
        </p:spPr>
        <p:txBody>
          <a:bodyPr>
            <a:normAutofit fontScale="77500" lnSpcReduction="20000"/>
          </a:bodyPr>
          <a:lstStyle/>
          <a:p>
            <a:pPr algn="ctr"/>
            <a:r>
              <a:rPr lang="ru-RU" sz="2600" b="1" dirty="0" smtClean="0">
                <a:latin typeface="Times New Roman" panose="02020603050405020304" pitchFamily="18" charset="0"/>
                <a:cs typeface="Times New Roman" panose="02020603050405020304" pitchFamily="18" charset="0"/>
              </a:rPr>
              <a:t>Николай Иванович Путилов-честный предприниматель Его Величества </a:t>
            </a:r>
          </a:p>
          <a:p>
            <a:endParaRPr lang="ru-RU" sz="2600" b="1" dirty="0" smtClean="0">
              <a:latin typeface="Times New Roman" panose="02020603050405020304" pitchFamily="18" charset="0"/>
              <a:cs typeface="Times New Roman" panose="02020603050405020304" pitchFamily="18" charset="0"/>
            </a:endParaRPr>
          </a:p>
          <a:p>
            <a:pPr algn="r"/>
            <a:r>
              <a:rPr lang="ru-RU" sz="2200" dirty="0" smtClean="0">
                <a:latin typeface="Times New Roman" panose="02020603050405020304" pitchFamily="18" charset="0"/>
                <a:cs typeface="Times New Roman" panose="02020603050405020304" pitchFamily="18" charset="0"/>
              </a:rPr>
              <a:t>Работу </a:t>
            </a:r>
            <a:r>
              <a:rPr lang="ru-RU" sz="2200" dirty="0" smtClean="0">
                <a:latin typeface="Times New Roman" panose="02020603050405020304" pitchFamily="18" charset="0"/>
                <a:cs typeface="Times New Roman" panose="02020603050405020304" pitchFamily="18" charset="0"/>
              </a:rPr>
              <a:t>выполнил:</a:t>
            </a:r>
            <a:endParaRPr lang="ru-RU" sz="2200" dirty="0" smtClean="0">
              <a:latin typeface="Times New Roman" panose="02020603050405020304" pitchFamily="18" charset="0"/>
              <a:cs typeface="Times New Roman" panose="02020603050405020304" pitchFamily="18" charset="0"/>
            </a:endParaRPr>
          </a:p>
          <a:p>
            <a:pPr algn="r"/>
            <a:r>
              <a:rPr lang="ru-RU" sz="2200" dirty="0" smtClean="0">
                <a:latin typeface="Times New Roman" panose="02020603050405020304" pitchFamily="18" charset="0"/>
                <a:cs typeface="Times New Roman" panose="02020603050405020304" pitchFamily="18" charset="0"/>
              </a:rPr>
              <a:t> ученик 9б класса</a:t>
            </a:r>
          </a:p>
          <a:p>
            <a:pPr algn="r"/>
            <a:r>
              <a:rPr lang="ru-RU" sz="2200" dirty="0" smtClean="0">
                <a:latin typeface="Times New Roman" panose="02020603050405020304" pitchFamily="18" charset="0"/>
                <a:cs typeface="Times New Roman" panose="02020603050405020304" pitchFamily="18" charset="0"/>
              </a:rPr>
              <a:t> Блинов</a:t>
            </a:r>
          </a:p>
          <a:p>
            <a:pPr algn="r"/>
            <a:r>
              <a:rPr lang="ru-RU" sz="2200" dirty="0" smtClean="0">
                <a:latin typeface="Times New Roman" panose="02020603050405020304" pitchFamily="18" charset="0"/>
                <a:cs typeface="Times New Roman" panose="02020603050405020304" pitchFamily="18" charset="0"/>
              </a:rPr>
              <a:t> Ярослав Валерьевич</a:t>
            </a:r>
          </a:p>
          <a:p>
            <a:pPr algn="r"/>
            <a:r>
              <a:rPr lang="ru-RU" sz="2200" dirty="0" smtClean="0">
                <a:latin typeface="Times New Roman" panose="02020603050405020304" pitchFamily="18" charset="0"/>
                <a:cs typeface="Times New Roman" panose="02020603050405020304" pitchFamily="18" charset="0"/>
              </a:rPr>
              <a:t>Работу </a:t>
            </a:r>
            <a:r>
              <a:rPr lang="ru-RU" sz="2200" dirty="0" smtClean="0">
                <a:latin typeface="Times New Roman" panose="02020603050405020304" pitchFamily="18" charset="0"/>
                <a:cs typeface="Times New Roman" panose="02020603050405020304" pitchFamily="18" charset="0"/>
              </a:rPr>
              <a:t>проверил:</a:t>
            </a:r>
            <a:endParaRPr lang="ru-RU" sz="2200" dirty="0" smtClean="0">
              <a:latin typeface="Times New Roman" panose="02020603050405020304" pitchFamily="18" charset="0"/>
              <a:cs typeface="Times New Roman" panose="02020603050405020304" pitchFamily="18" charset="0"/>
            </a:endParaRPr>
          </a:p>
          <a:p>
            <a:pPr algn="r"/>
            <a:r>
              <a:rPr lang="ru-RU" sz="2200" dirty="0" smtClean="0">
                <a:latin typeface="Times New Roman" panose="02020603050405020304" pitchFamily="18" charset="0"/>
                <a:cs typeface="Times New Roman" panose="02020603050405020304" pitchFamily="18" charset="0"/>
              </a:rPr>
              <a:t> учитель Истории и Культуры</a:t>
            </a:r>
          </a:p>
          <a:p>
            <a:pPr algn="r"/>
            <a:r>
              <a:rPr lang="ru-RU" sz="2200" dirty="0" smtClean="0">
                <a:latin typeface="Times New Roman" panose="02020603050405020304" pitchFamily="18" charset="0"/>
                <a:cs typeface="Times New Roman" panose="02020603050405020304" pitchFamily="18" charset="0"/>
              </a:rPr>
              <a:t> Санкт – Петербурга</a:t>
            </a:r>
          </a:p>
          <a:p>
            <a:pPr algn="r"/>
            <a:r>
              <a:rPr lang="ru-RU" sz="2200" dirty="0" smtClean="0">
                <a:latin typeface="Times New Roman" panose="02020603050405020304" pitchFamily="18" charset="0"/>
                <a:cs typeface="Times New Roman" panose="02020603050405020304" pitchFamily="18" charset="0"/>
              </a:rPr>
              <a:t>Галка Д.А.</a:t>
            </a:r>
          </a:p>
          <a:p>
            <a:pPr algn="ctr"/>
            <a:r>
              <a:rPr lang="ru-RU" sz="2200" dirty="0" smtClean="0">
                <a:latin typeface="Times New Roman" panose="02020603050405020304" pitchFamily="18" charset="0"/>
                <a:cs typeface="Times New Roman" panose="02020603050405020304" pitchFamily="18" charset="0"/>
              </a:rPr>
              <a:t>2020 год</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39949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296883"/>
            <a:ext cx="8911687" cy="1045029"/>
          </a:xfrm>
        </p:spPr>
        <p:txBody>
          <a:bodyPr>
            <a:normAutofit/>
          </a:bodyPr>
          <a:lstStyle/>
          <a:p>
            <a:pPr algn="ctr"/>
            <a:r>
              <a:rPr lang="ru-RU" sz="2800" dirty="0" smtClean="0">
                <a:latin typeface="Times New Roman" panose="02020603050405020304" pitchFamily="18" charset="0"/>
                <a:cs typeface="Times New Roman" panose="02020603050405020304" pitchFamily="18" charset="0"/>
              </a:rPr>
              <a:t>Неоценимый вклад Н.И. Путилова в развитие промышленности Российской империи</a:t>
            </a:r>
            <a:endParaRPr lang="ru-RU" sz="28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855023" y="1341912"/>
            <a:ext cx="10649589" cy="4569310"/>
          </a:xfrm>
        </p:spPr>
        <p:txBody>
          <a:bodyPr>
            <a:noAutofit/>
          </a:bodyPr>
          <a:lstStyle/>
          <a:p>
            <a:r>
              <a:rPr lang="ru-RU" sz="1600" dirty="0">
                <a:latin typeface="Times New Roman" panose="02020603050405020304" pitchFamily="18" charset="0"/>
                <a:cs typeface="Times New Roman" panose="02020603050405020304" pitchFamily="18" charset="0"/>
              </a:rPr>
              <a:t>Как крупнейший металлург, учёный и практик, </a:t>
            </a:r>
            <a:r>
              <a:rPr lang="ru-RU" sz="1600" dirty="0" err="1">
                <a:latin typeface="Times New Roman" panose="02020603050405020304" pitchFamily="18" charset="0"/>
                <a:cs typeface="Times New Roman" panose="02020603050405020304" pitchFamily="18" charset="0"/>
              </a:rPr>
              <a:t>Н.И.Путилов</a:t>
            </a:r>
            <a:r>
              <a:rPr lang="ru-RU" sz="1600" dirty="0">
                <a:latin typeface="Times New Roman" panose="02020603050405020304" pitchFamily="18" charset="0"/>
                <a:cs typeface="Times New Roman" panose="02020603050405020304" pitchFamily="18" charset="0"/>
              </a:rPr>
              <a:t> сделал ряд открытий в области металлургического производства, и успешно их осуществил. Только часть своих изобретений и открытий он запатентовал. </a:t>
            </a:r>
            <a:endParaRPr lang="ru-RU" sz="1600" dirty="0" smtClean="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Путилов </a:t>
            </a:r>
            <a:r>
              <a:rPr lang="ru-RU" sz="1600" dirty="0">
                <a:latin typeface="Times New Roman" panose="02020603050405020304" pitchFamily="18" charset="0"/>
                <a:cs typeface="Times New Roman" panose="02020603050405020304" pitchFamily="18" charset="0"/>
              </a:rPr>
              <a:t>Н.И. взял привилегии в Европе и в Америке на предложенные им способы, в частности</a:t>
            </a:r>
            <a:r>
              <a:rPr lang="ru-RU" sz="1600" dirty="0" smtClean="0">
                <a:latin typeface="Times New Roman" panose="02020603050405020304" pitchFamily="18" charset="0"/>
                <a:cs typeface="Times New Roman" panose="02020603050405020304" pitchFamily="18" charset="0"/>
              </a:rPr>
              <a:t>:</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Рафинирования и обезуглероживания металла в бессемеровском аппарате, в особенности для отливки артиллерийских снарядов, чугунно-закалённых и стальных, с пустотой, во избежание обточки и высверливания пустот</a:t>
            </a:r>
            <a:r>
              <a:rPr lang="ru-RU" sz="1600" dirty="0" smtClean="0">
                <a:latin typeface="Times New Roman" panose="02020603050405020304" pitchFamily="18" charset="0"/>
                <a:cs typeface="Times New Roman" panose="02020603050405020304" pitchFamily="18" charset="0"/>
              </a:rPr>
              <a:t>.</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-Штамповки сферических стальных артиллерийских снарядов. -Постройки зданий, металлический каркас которых состоял из старых железнодорожных рельсов. Этот способ постройки промышленных зданий был запатентован Путиловым и нашёл широкое применение в Европе и Америке</a:t>
            </a:r>
            <a:r>
              <a:rPr lang="ru-RU" sz="1600" dirty="0" smtClean="0">
                <a:latin typeface="Times New Roman" panose="02020603050405020304" pitchFamily="18" charset="0"/>
                <a:cs typeface="Times New Roman" panose="02020603050405020304" pitchFamily="18" charset="0"/>
              </a:rPr>
              <a:t>.</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Путилов сам разработал проекты промышленных зданий. Крупнейшие для того времени</a:t>
            </a:r>
            <a:r>
              <a:rPr lang="ru-RU" sz="1600" dirty="0" smtClean="0">
                <a:latin typeface="Times New Roman" panose="02020603050405020304" pitchFamily="18" charset="0"/>
                <a:cs typeface="Times New Roman" panose="02020603050405020304" pitchFamily="18" charset="0"/>
              </a:rPr>
              <a:t>: </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-Для </a:t>
            </a:r>
            <a:r>
              <a:rPr lang="ru-RU" sz="1600" dirty="0" err="1">
                <a:latin typeface="Times New Roman" panose="02020603050405020304" pitchFamily="18" charset="0"/>
                <a:cs typeface="Times New Roman" panose="02020603050405020304" pitchFamily="18" charset="0"/>
              </a:rPr>
              <a:t>Обуховского</a:t>
            </a:r>
            <a:r>
              <a:rPr lang="ru-RU" sz="1600" dirty="0">
                <a:latin typeface="Times New Roman" panose="02020603050405020304" pitchFamily="18" charset="0"/>
                <a:cs typeface="Times New Roman" panose="02020603050405020304" pitchFamily="18" charset="0"/>
              </a:rPr>
              <a:t> завода - Сталелитейный корпус, Пушечно- отделочный корпус, Молотовой корпус с фундаментом для 35,50- тонного молота</a:t>
            </a:r>
            <a:r>
              <a:rPr lang="ru-RU" sz="1600" dirty="0" smtClean="0">
                <a:latin typeface="Times New Roman" panose="02020603050405020304" pitchFamily="18" charset="0"/>
                <a:cs typeface="Times New Roman" panose="02020603050405020304" pitchFamily="18" charset="0"/>
              </a:rPr>
              <a:t>.</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-Для Путиловского завода - здание механической мастерской, вагоносборочный корпус и др</a:t>
            </a:r>
            <a:r>
              <a:rPr lang="ru-RU" sz="1600" dirty="0" smtClean="0">
                <a:latin typeface="Times New Roman" panose="02020603050405020304" pitchFamily="18" charset="0"/>
                <a:cs typeface="Times New Roman" panose="02020603050405020304" pitchFamily="18" charset="0"/>
              </a:rPr>
              <a:t>.</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-По поручению Морского министерства - здание для морского отдела всероссийской политехнической выставки в Москве.</a:t>
            </a:r>
          </a:p>
        </p:txBody>
      </p:sp>
    </p:spTree>
    <p:extLst>
      <p:ext uri="{BB962C8B-B14F-4D97-AF65-F5344CB8AC3E}">
        <p14:creationId xmlns:p14="http://schemas.microsoft.com/office/powerpoint/2010/main" val="844594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dirty="0">
                <a:solidFill>
                  <a:prstClr val="black">
                    <a:lumMod val="85000"/>
                    <a:lumOff val="15000"/>
                  </a:prstClr>
                </a:solidFill>
                <a:latin typeface="Times New Roman" panose="02020603050405020304" pitchFamily="18" charset="0"/>
                <a:cs typeface="Times New Roman" panose="02020603050405020304" pitchFamily="18" charset="0"/>
              </a:rPr>
              <a:t>Неоценимый вклад Н.И. Путилова в развитие промышленности Российской империи</a:t>
            </a:r>
            <a:endParaRPr lang="ru-RU" dirty="0"/>
          </a:p>
        </p:txBody>
      </p:sp>
      <p:sp>
        <p:nvSpPr>
          <p:cNvPr id="3" name="Объект 2"/>
          <p:cNvSpPr>
            <a:spLocks noGrp="1"/>
          </p:cNvSpPr>
          <p:nvPr>
            <p:ph idx="1"/>
          </p:nvPr>
        </p:nvSpPr>
        <p:spPr/>
        <p:txBody>
          <a:bodyPr>
            <a:normAutofit lnSpcReduction="10000"/>
          </a:bodyPr>
          <a:lstStyle/>
          <a:p>
            <a:r>
              <a:rPr lang="ru-RU" dirty="0">
                <a:latin typeface="Times New Roman" panose="02020603050405020304" pitchFamily="18" charset="0"/>
                <a:cs typeface="Times New Roman" panose="02020603050405020304" pitchFamily="18" charset="0"/>
              </a:rPr>
              <a:t>По Высочайшему повелению - всего за несколько месяцев в тяжелейших условиях войны Путилов выставил на </a:t>
            </a:r>
            <a:r>
              <a:rPr lang="ru-RU" dirty="0" err="1">
                <a:latin typeface="Times New Roman" panose="02020603050405020304" pitchFamily="18" charset="0"/>
                <a:cs typeface="Times New Roman" panose="02020603050405020304" pitchFamily="18" charset="0"/>
              </a:rPr>
              <a:t>Кронштадский</a:t>
            </a:r>
            <a:r>
              <a:rPr lang="ru-RU" dirty="0">
                <a:latin typeface="Times New Roman" panose="02020603050405020304" pitchFamily="18" charset="0"/>
                <a:cs typeface="Times New Roman" panose="02020603050405020304" pitchFamily="18" charset="0"/>
              </a:rPr>
              <a:t> рейд целую флотилию в составе 81 парового винтового военного корабля, способную развить огромную, по тому времени, мощность в 10000 сил и обладающую внушительным артиллерийским вооружением в 373 орудия крупного калибра. При этом израсходовал 2 миллиона серебром, а сэкономленные 82405 рублей серебром вернул в казну, чем удивил царя и всю общественность </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Осуществлённые авторские проекты Путилова Н.И</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-проект Морского канала и Морского торгового порта</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-проект соединительной Путиловской железной дороги.1870г</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Неосуществлённый - проект нового (второго) Обводного канала, более мощного., для проводки судов из Невы в порт, минуя все мосты на городском участке Невы.</a:t>
            </a:r>
          </a:p>
        </p:txBody>
      </p:sp>
    </p:spTree>
    <p:extLst>
      <p:ext uri="{BB962C8B-B14F-4D97-AF65-F5344CB8AC3E}">
        <p14:creationId xmlns:p14="http://schemas.microsoft.com/office/powerpoint/2010/main" val="10367445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Заголовок 9"/>
          <p:cNvSpPr>
            <a:spLocks noGrp="1"/>
          </p:cNvSpPr>
          <p:nvPr>
            <p:ph type="title"/>
          </p:nvPr>
        </p:nvSpPr>
        <p:spPr/>
        <p:txBody>
          <a:bodyPr/>
          <a:lstStyle/>
          <a:p>
            <a:r>
              <a:rPr lang="ru-RU" dirty="0" smtClean="0"/>
              <a:t>Память </a:t>
            </a:r>
            <a:r>
              <a:rPr lang="ru-RU" dirty="0"/>
              <a:t>Путилову</a:t>
            </a:r>
          </a:p>
        </p:txBody>
      </p:sp>
      <p:sp>
        <p:nvSpPr>
          <p:cNvPr id="11" name="Объект 10"/>
          <p:cNvSpPr>
            <a:spLocks noGrp="1"/>
          </p:cNvSpPr>
          <p:nvPr>
            <p:ph sz="half" idx="1"/>
          </p:nvPr>
        </p:nvSpPr>
        <p:spPr>
          <a:xfrm>
            <a:off x="1170878" y="1516566"/>
            <a:ext cx="5732198" cy="4394656"/>
          </a:xfrm>
        </p:spPr>
        <p:txBody>
          <a:bodyPr>
            <a:normAutofit/>
          </a:bodyPr>
          <a:lstStyle/>
          <a:p>
            <a:r>
              <a:rPr lang="ru-RU" dirty="0" smtClean="0">
                <a:latin typeface="Times New Roman" panose="02020603050405020304" pitchFamily="18" charset="0"/>
                <a:cs typeface="Times New Roman" panose="02020603050405020304" pitchFamily="18" charset="0"/>
              </a:rPr>
              <a:t>О </a:t>
            </a:r>
            <a:r>
              <a:rPr lang="ru-RU" dirty="0">
                <a:latin typeface="Times New Roman" panose="02020603050405020304" pitchFamily="18" charset="0"/>
                <a:cs typeface="Times New Roman" panose="02020603050405020304" pitchFamily="18" charset="0"/>
              </a:rPr>
              <a:t>восприятии современниками масштаба личности Путилова свидетельствует тот факт, что местонахождение его могилы указывалось на планах Петербурга, издаваемых известным картографическим заведением А. Ильина (услугами этого заведения пользовались редакции практически всех петербургских справочников). Такой чести в то время не был удостоен больше ни один петербуржец.</a:t>
            </a:r>
          </a:p>
          <a:p>
            <a:r>
              <a:rPr lang="ru-RU" dirty="0">
                <a:latin typeface="Times New Roman" panose="02020603050405020304" pitchFamily="18" charset="0"/>
                <a:cs typeface="Times New Roman" panose="02020603050405020304" pitchFamily="18" charset="0"/>
              </a:rPr>
              <a:t>Набережная Морского канала на Канонерском острове названа Путиловской.</a:t>
            </a:r>
          </a:p>
          <a:p>
            <a:r>
              <a:rPr lang="ru-RU" dirty="0">
                <a:latin typeface="Times New Roman" panose="02020603050405020304" pitchFamily="18" charset="0"/>
                <a:cs typeface="Times New Roman" panose="02020603050405020304" pitchFamily="18" charset="0"/>
              </a:rPr>
              <a:t>В октябре 2020 года у проходной Кировского (Путиловского) завода в Кировском районе Петербурга был открыт памятник Н. И. Путилову (скульптор К. И. </a:t>
            </a:r>
            <a:r>
              <a:rPr lang="ru-RU" dirty="0" err="1">
                <a:latin typeface="Times New Roman" panose="02020603050405020304" pitchFamily="18" charset="0"/>
                <a:cs typeface="Times New Roman" panose="02020603050405020304" pitchFamily="18" charset="0"/>
              </a:rPr>
              <a:t>Гарапач</a:t>
            </a:r>
            <a:r>
              <a:rPr lang="ru-RU" dirty="0">
                <a:latin typeface="Times New Roman" panose="02020603050405020304" pitchFamily="18" charset="0"/>
                <a:cs typeface="Times New Roman" panose="02020603050405020304" pitchFamily="18" charset="0"/>
              </a:rPr>
              <a:t>).</a:t>
            </a:r>
          </a:p>
          <a:p>
            <a:endParaRPr lang="ru-RU" dirty="0"/>
          </a:p>
          <a:p>
            <a:endParaRPr lang="ru-RU" dirty="0"/>
          </a:p>
        </p:txBody>
      </p:sp>
      <p:pic>
        <p:nvPicPr>
          <p:cNvPr id="13" name="Объект 1"/>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507404" y="1264555"/>
            <a:ext cx="3710723" cy="4947632"/>
          </a:xfrm>
        </p:spPr>
      </p:pic>
    </p:spTree>
    <p:extLst>
      <p:ext uri="{BB962C8B-B14F-4D97-AF65-F5344CB8AC3E}">
        <p14:creationId xmlns:p14="http://schemas.microsoft.com/office/powerpoint/2010/main" val="8519756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П</a:t>
            </a:r>
            <a:r>
              <a:rPr lang="ru-RU" dirty="0" smtClean="0"/>
              <a:t>утилов</a:t>
            </a:r>
            <a:endParaRPr lang="ru-RU" dirty="0"/>
          </a:p>
        </p:txBody>
      </p:sp>
      <p:sp>
        <p:nvSpPr>
          <p:cNvPr id="3" name="Объект 2"/>
          <p:cNvSpPr>
            <a:spLocks noGrp="1"/>
          </p:cNvSpPr>
          <p:nvPr>
            <p:ph sz="half" idx="1"/>
          </p:nvPr>
        </p:nvSpPr>
        <p:spPr>
          <a:xfrm>
            <a:off x="950026" y="2133600"/>
            <a:ext cx="6309418" cy="3578431"/>
          </a:xfrm>
        </p:spPr>
        <p:txBody>
          <a:bodyPr>
            <a:normAutofit/>
          </a:bodyPr>
          <a:lstStyle/>
          <a:p>
            <a:r>
              <a:rPr lang="ru-RU" dirty="0" smtClean="0">
                <a:latin typeface="Times New Roman" panose="02020603050405020304" pitchFamily="18" charset="0"/>
                <a:cs typeface="Times New Roman" panose="02020603050405020304" pitchFamily="18" charset="0"/>
              </a:rPr>
              <a:t>Этот </a:t>
            </a:r>
            <a:r>
              <a:rPr lang="ru-RU" dirty="0">
                <a:latin typeface="Times New Roman" panose="02020603050405020304" pitchFamily="18" charset="0"/>
                <a:cs typeface="Times New Roman" panose="02020603050405020304" pitchFamily="18" charset="0"/>
              </a:rPr>
              <a:t>человек </a:t>
            </a:r>
            <a:r>
              <a:rPr lang="ru-RU" dirty="0" smtClean="0">
                <a:latin typeface="Times New Roman" panose="02020603050405020304" pitchFamily="18" charset="0"/>
                <a:cs typeface="Times New Roman" panose="02020603050405020304" pitchFamily="18" charset="0"/>
              </a:rPr>
              <a:t>перестроил </a:t>
            </a:r>
            <a:r>
              <a:rPr lang="ru-RU" dirty="0">
                <a:latin typeface="Times New Roman" panose="02020603050405020304" pitchFamily="18" charset="0"/>
                <a:cs typeface="Times New Roman" panose="02020603050405020304" pitchFamily="18" charset="0"/>
              </a:rPr>
              <a:t>русскую промышленность, приблизив ее к европейской. Построил громадные заводы, флотилии кораблей, крупнейший в стране </a:t>
            </a:r>
            <a:r>
              <a:rPr lang="ru-RU" dirty="0" smtClean="0">
                <a:latin typeface="Times New Roman" panose="02020603050405020304" pitchFamily="18" charset="0"/>
                <a:cs typeface="Times New Roman" panose="02020603050405020304" pitchFamily="18" charset="0"/>
              </a:rPr>
              <a:t>порт. Занимался благотворительностью. </a:t>
            </a:r>
            <a:r>
              <a:rPr lang="ru-RU" dirty="0">
                <a:latin typeface="Times New Roman" panose="02020603050405020304" pitchFamily="18" charset="0"/>
                <a:cs typeface="Times New Roman" panose="02020603050405020304" pitchFamily="18" charset="0"/>
              </a:rPr>
              <a:t>При этом не положил в свой карман ни копейки. И умер разоренным и опозоренным</a:t>
            </a:r>
            <a:r>
              <a:rPr lang="ru-RU" dirty="0" smtClean="0">
                <a:latin typeface="Times New Roman" panose="02020603050405020304" pitchFamily="18" charset="0"/>
                <a:cs typeface="Times New Roman" panose="02020603050405020304" pitchFamily="18" charset="0"/>
              </a:rPr>
              <a:t>...</a:t>
            </a:r>
          </a:p>
          <a:p>
            <a:r>
              <a:rPr lang="ru-RU" dirty="0" smtClean="0">
                <a:solidFill>
                  <a:prstClr val="black">
                    <a:lumMod val="75000"/>
                    <a:lumOff val="25000"/>
                  </a:prstClr>
                </a:solidFill>
                <a:latin typeface="Times New Roman" panose="02020603050405020304" pitchFamily="18" charset="0"/>
                <a:cs typeface="Times New Roman" panose="02020603050405020304" pitchFamily="18" charset="0"/>
              </a:rPr>
              <a:t>Николай Иванович Путилов-честный предприниматель Его Величества, инженер,  </a:t>
            </a:r>
            <a:r>
              <a:rPr lang="ru-RU" dirty="0">
                <a:solidFill>
                  <a:prstClr val="black">
                    <a:lumMod val="75000"/>
                    <a:lumOff val="25000"/>
                  </a:prstClr>
                </a:solidFill>
                <a:latin typeface="Times New Roman" panose="02020603050405020304" pitchFamily="18" charset="0"/>
                <a:cs typeface="Times New Roman" panose="02020603050405020304" pitchFamily="18" charset="0"/>
              </a:rPr>
              <a:t>чьим именем назвали знаменитый завод и чей гроб рабочие-</a:t>
            </a:r>
            <a:r>
              <a:rPr lang="ru-RU" dirty="0" err="1">
                <a:solidFill>
                  <a:prstClr val="black">
                    <a:lumMod val="75000"/>
                    <a:lumOff val="25000"/>
                  </a:prstClr>
                </a:solidFill>
                <a:latin typeface="Times New Roman" panose="02020603050405020304" pitchFamily="18" charset="0"/>
                <a:cs typeface="Times New Roman" panose="02020603050405020304" pitchFamily="18" charset="0"/>
              </a:rPr>
              <a:t>путиловцы</a:t>
            </a:r>
            <a:r>
              <a:rPr lang="ru-RU" dirty="0">
                <a:solidFill>
                  <a:prstClr val="black">
                    <a:lumMod val="75000"/>
                    <a:lumOff val="25000"/>
                  </a:prstClr>
                </a:solidFill>
                <a:latin typeface="Times New Roman" panose="02020603050405020304" pitchFamily="18" charset="0"/>
                <a:cs typeface="Times New Roman" panose="02020603050405020304" pitchFamily="18" charset="0"/>
              </a:rPr>
              <a:t> несли на </a:t>
            </a:r>
            <a:r>
              <a:rPr lang="ru-RU" dirty="0" smtClean="0">
                <a:solidFill>
                  <a:prstClr val="black">
                    <a:lumMod val="75000"/>
                    <a:lumOff val="25000"/>
                  </a:prstClr>
                </a:solidFill>
                <a:latin typeface="Times New Roman" panose="02020603050405020304" pitchFamily="18" charset="0"/>
                <a:cs typeface="Times New Roman" panose="02020603050405020304" pitchFamily="18" charset="0"/>
              </a:rPr>
              <a:t>руках почти 20 километров.</a:t>
            </a:r>
          </a:p>
          <a:p>
            <a:endParaRPr lang="ru-RU" dirty="0">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259444" y="914400"/>
            <a:ext cx="4404731" cy="4996822"/>
          </a:xfrm>
        </p:spPr>
      </p:pic>
    </p:spTree>
    <p:extLst>
      <p:ext uri="{BB962C8B-B14F-4D97-AF65-F5344CB8AC3E}">
        <p14:creationId xmlns:p14="http://schemas.microsoft.com/office/powerpoint/2010/main" val="16922140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Детство </a:t>
            </a:r>
            <a:r>
              <a:rPr lang="ru-RU" dirty="0"/>
              <a:t>П</a:t>
            </a:r>
            <a:r>
              <a:rPr lang="ru-RU" dirty="0" smtClean="0"/>
              <a:t>утилова</a:t>
            </a:r>
            <a:endParaRPr lang="ru-RU" dirty="0"/>
          </a:p>
        </p:txBody>
      </p:sp>
      <p:sp>
        <p:nvSpPr>
          <p:cNvPr id="3" name="Объект 2"/>
          <p:cNvSpPr>
            <a:spLocks noGrp="1"/>
          </p:cNvSpPr>
          <p:nvPr>
            <p:ph idx="1"/>
          </p:nvPr>
        </p:nvSpPr>
        <p:spPr>
          <a:xfrm>
            <a:off x="2589212" y="2133600"/>
            <a:ext cx="8915400" cy="2972790"/>
          </a:xfrm>
        </p:spPr>
        <p:txBody>
          <a:bodyPr>
            <a:normAutofit fontScale="85000" lnSpcReduction="20000"/>
          </a:bodyPr>
          <a:lstStyle/>
          <a:p>
            <a:r>
              <a:rPr lang="ru-RU" sz="2000" dirty="0">
                <a:latin typeface="Times New Roman" panose="02020603050405020304" pitchFamily="18" charset="0"/>
                <a:cs typeface="Times New Roman" panose="02020603050405020304" pitchFamily="18" charset="0"/>
              </a:rPr>
              <a:t>Он был беден и безвестен. Мы не знаем даже года его рождения - 1816й? 1820й</a:t>
            </a:r>
            <a:r>
              <a:rPr lang="ru-RU" sz="2000" dirty="0" smtClean="0">
                <a:latin typeface="Times New Roman" panose="02020603050405020304" pitchFamily="18" charset="0"/>
                <a:cs typeface="Times New Roman" panose="02020603050405020304" pitchFamily="18" charset="0"/>
              </a:rPr>
              <a:t>?</a:t>
            </a:r>
            <a:r>
              <a:rPr lang="ru-RU" sz="2000" dirty="0"/>
              <a:t> </a:t>
            </a:r>
            <a:r>
              <a:rPr lang="ru-RU" sz="2000" dirty="0">
                <a:latin typeface="Times New Roman" panose="02020603050405020304" pitchFamily="18" charset="0"/>
                <a:cs typeface="Times New Roman" panose="02020603050405020304" pitchFamily="18" charset="0"/>
              </a:rPr>
              <a:t>Николай Иванович происходил из старинного рода новгородских дворян. Родился </a:t>
            </a:r>
            <a:r>
              <a:rPr lang="ru-RU" sz="2000" dirty="0" smtClean="0">
                <a:latin typeface="Times New Roman" panose="02020603050405020304" pitchFamily="18" charset="0"/>
                <a:cs typeface="Times New Roman" panose="02020603050405020304" pitchFamily="18" charset="0"/>
              </a:rPr>
              <a:t>в </a:t>
            </a:r>
            <a:r>
              <a:rPr lang="ru-RU" sz="2000" dirty="0">
                <a:latin typeface="Times New Roman" panose="02020603050405020304" pitchFamily="18" charset="0"/>
                <a:cs typeface="Times New Roman" panose="02020603050405020304" pitchFamily="18" charset="0"/>
              </a:rPr>
              <a:t>деревне </a:t>
            </a:r>
            <a:r>
              <a:rPr lang="ru-RU" sz="2000" dirty="0" err="1">
                <a:latin typeface="Times New Roman" panose="02020603050405020304" pitchFamily="18" charset="0"/>
                <a:cs typeface="Times New Roman" panose="02020603050405020304" pitchFamily="18" charset="0"/>
              </a:rPr>
              <a:t>Ерюхино</a:t>
            </a:r>
            <a:r>
              <a:rPr lang="ru-RU" sz="2000" dirty="0">
                <a:latin typeface="Times New Roman" panose="02020603050405020304" pitchFamily="18" charset="0"/>
                <a:cs typeface="Times New Roman" panose="02020603050405020304" pitchFamily="18" charset="0"/>
              </a:rPr>
              <a:t>, </a:t>
            </a:r>
            <a:r>
              <a:rPr lang="ru-RU" sz="2000" dirty="0" err="1">
                <a:latin typeface="Times New Roman" panose="02020603050405020304" pitchFamily="18" charset="0"/>
                <a:cs typeface="Times New Roman" panose="02020603050405020304" pitchFamily="18" charset="0"/>
              </a:rPr>
              <a:t>Боровичевского</a:t>
            </a:r>
            <a:r>
              <a:rPr lang="ru-RU" sz="2000" dirty="0">
                <a:latin typeface="Times New Roman" panose="02020603050405020304" pitchFamily="18" charset="0"/>
                <a:cs typeface="Times New Roman" panose="02020603050405020304" pitchFamily="18" charset="0"/>
              </a:rPr>
              <a:t> уезда. Его отец – Иван Путилов, офицер русской армии, на войне с Наполеоном стал инвалидом. Вскоре после рождения сына </a:t>
            </a:r>
            <a:r>
              <a:rPr lang="ru-RU" sz="2000" dirty="0" smtClean="0">
                <a:latin typeface="Times New Roman" panose="02020603050405020304" pitchFamily="18" charset="0"/>
                <a:cs typeface="Times New Roman" panose="02020603050405020304" pitchFamily="18" charset="0"/>
              </a:rPr>
              <a:t>Николая скончался, </a:t>
            </a:r>
            <a:r>
              <a:rPr lang="ru-RU" sz="2000" dirty="0" smtClean="0">
                <a:solidFill>
                  <a:prstClr val="black">
                    <a:lumMod val="75000"/>
                    <a:lumOff val="25000"/>
                  </a:prstClr>
                </a:solidFill>
                <a:latin typeface="Times New Roman" panose="02020603050405020304" pitchFamily="18" charset="0"/>
                <a:cs typeface="Times New Roman" panose="02020603050405020304" pitchFamily="18" charset="0"/>
              </a:rPr>
              <a:t> </a:t>
            </a:r>
            <a:r>
              <a:rPr lang="ru-RU" sz="2000" dirty="0">
                <a:solidFill>
                  <a:prstClr val="black">
                    <a:lumMod val="75000"/>
                    <a:lumOff val="25000"/>
                  </a:prstClr>
                </a:solidFill>
                <a:latin typeface="Times New Roman" panose="02020603050405020304" pitchFamily="18" charset="0"/>
                <a:cs typeface="Times New Roman" panose="02020603050405020304" pitchFamily="18" charset="0"/>
              </a:rPr>
              <a:t>оставив семью без гроша</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Из-за бедности семьи и в знак уважения к заслугам </a:t>
            </a:r>
            <a:r>
              <a:rPr lang="ru-RU" sz="2000" dirty="0" smtClean="0">
                <a:latin typeface="Times New Roman" panose="02020603050405020304" pitchFamily="18" charset="0"/>
                <a:cs typeface="Times New Roman" panose="02020603050405020304" pitchFamily="18" charset="0"/>
              </a:rPr>
              <a:t>отца, </a:t>
            </a:r>
            <a:r>
              <a:rPr lang="ru-RU" sz="2000" dirty="0" smtClean="0">
                <a:solidFill>
                  <a:prstClr val="black">
                    <a:lumMod val="75000"/>
                    <a:lumOff val="25000"/>
                  </a:prstClr>
                </a:solidFill>
                <a:latin typeface="Times New Roman" panose="02020603050405020304" pitchFamily="18" charset="0"/>
                <a:cs typeface="Times New Roman" panose="02020603050405020304" pitchFamily="18" charset="0"/>
              </a:rPr>
              <a:t>за </a:t>
            </a:r>
            <a:r>
              <a:rPr lang="ru-RU" sz="2000" dirty="0">
                <a:solidFill>
                  <a:prstClr val="black">
                    <a:lumMod val="75000"/>
                    <a:lumOff val="25000"/>
                  </a:prstClr>
                </a:solidFill>
                <a:latin typeface="Times New Roman" panose="02020603050405020304" pitchFamily="18" charset="0"/>
                <a:cs typeface="Times New Roman" panose="02020603050405020304" pitchFamily="18" charset="0"/>
              </a:rPr>
              <a:t>казенный </a:t>
            </a:r>
            <a:r>
              <a:rPr lang="ru-RU" sz="2000" dirty="0" smtClean="0">
                <a:solidFill>
                  <a:prstClr val="black">
                    <a:lumMod val="75000"/>
                    <a:lumOff val="25000"/>
                  </a:prstClr>
                </a:solidFill>
                <a:latin typeface="Times New Roman" panose="02020603050405020304" pitchFamily="18" charset="0"/>
                <a:cs typeface="Times New Roman" panose="02020603050405020304" pitchFamily="18" charset="0"/>
              </a:rPr>
              <a:t>счет, </a:t>
            </a:r>
            <a:r>
              <a:rPr lang="ru-RU" sz="2000" dirty="0">
                <a:solidFill>
                  <a:prstClr val="black">
                    <a:lumMod val="75000"/>
                    <a:lumOff val="25000"/>
                  </a:prstClr>
                </a:solidFill>
                <a:latin typeface="Times New Roman" panose="02020603050405020304" pitchFamily="18" charset="0"/>
                <a:cs typeface="Times New Roman" panose="02020603050405020304" pitchFamily="18" charset="0"/>
              </a:rPr>
              <a:t>отправили </a:t>
            </a:r>
            <a:r>
              <a:rPr lang="ru-RU" sz="2000" dirty="0" smtClean="0">
                <a:solidFill>
                  <a:prstClr val="black">
                    <a:lumMod val="75000"/>
                    <a:lumOff val="25000"/>
                  </a:prstClr>
                </a:solidFill>
                <a:latin typeface="Times New Roman" panose="02020603050405020304" pitchFamily="18" charset="0"/>
                <a:cs typeface="Times New Roman" panose="02020603050405020304" pitchFamily="18" charset="0"/>
              </a:rPr>
              <a:t>учиться</a:t>
            </a:r>
            <a:r>
              <a:rPr lang="ru-RU" sz="2000" dirty="0" smtClean="0">
                <a:latin typeface="Times New Roman" panose="02020603050405020304" pitchFamily="18" charset="0"/>
                <a:cs typeface="Times New Roman" panose="02020603050405020304" pitchFamily="18" charset="0"/>
              </a:rPr>
              <a:t>. </a:t>
            </a:r>
            <a:r>
              <a:rPr lang="ru-RU" sz="2000" dirty="0">
                <a:latin typeface="Times New Roman" panose="02020603050405020304" pitchFamily="18" charset="0"/>
                <a:cs typeface="Times New Roman" panose="02020603050405020304" pitchFamily="18" charset="0"/>
              </a:rPr>
              <a:t>К нему никто не приезжал, не забирал на каникулы. Два года прошли при дядьке Матвее</a:t>
            </a:r>
            <a:r>
              <a:rPr lang="ru-RU" sz="2000" dirty="0" smtClean="0">
                <a:latin typeface="Times New Roman" panose="02020603050405020304" pitchFamily="18" charset="0"/>
                <a:cs typeface="Times New Roman" panose="02020603050405020304" pitchFamily="18" charset="0"/>
              </a:rPr>
              <a:t>.</a:t>
            </a:r>
          </a:p>
          <a:p>
            <a:r>
              <a:rPr lang="ru-RU" sz="2000" dirty="0" smtClean="0">
                <a:latin typeface="Times New Roman" panose="02020603050405020304" pitchFamily="18" charset="0"/>
                <a:cs typeface="Times New Roman" panose="02020603050405020304" pitchFamily="18" charset="0"/>
              </a:rPr>
              <a:t> Николай в 10 лет </a:t>
            </a:r>
            <a:r>
              <a:rPr lang="ru-RU" sz="2000" dirty="0">
                <a:latin typeface="Times New Roman" panose="02020603050405020304" pitchFamily="18" charset="0"/>
                <a:cs typeface="Times New Roman" panose="02020603050405020304" pitchFamily="18" charset="0"/>
              </a:rPr>
              <a:t>попал в </a:t>
            </a:r>
            <a:r>
              <a:rPr lang="ru-RU" sz="2000" dirty="0" smtClean="0">
                <a:latin typeface="Times New Roman" panose="02020603050405020304" pitchFamily="18" charset="0"/>
                <a:cs typeface="Times New Roman" panose="02020603050405020304" pitchFamily="18" charset="0"/>
              </a:rPr>
              <a:t>морскую сухопутную </a:t>
            </a:r>
            <a:r>
              <a:rPr lang="ru-RU" sz="2000" dirty="0">
                <a:latin typeface="Times New Roman" panose="02020603050405020304" pitchFamily="18" charset="0"/>
                <a:cs typeface="Times New Roman" panose="02020603050405020304" pitchFamily="18" charset="0"/>
              </a:rPr>
              <a:t>роту Александровского кадетского корпуса, а потом как лучший ученик был принят в Морской корпус, привилегированное учебное заведение, куда разночинцев и на порог не пускали</a:t>
            </a:r>
            <a:r>
              <a:rPr lang="ru-RU" sz="2000" dirty="0" smtClean="0">
                <a:latin typeface="Times New Roman" panose="02020603050405020304" pitchFamily="18" charset="0"/>
                <a:cs typeface="Times New Roman" panose="02020603050405020304" pitchFamily="18" charset="0"/>
              </a:rPr>
              <a:t>.</a:t>
            </a:r>
            <a:r>
              <a:rPr lang="ru-RU" sz="2000" dirty="0">
                <a:latin typeface="Times New Roman" panose="02020603050405020304" pitchFamily="18" charset="0"/>
                <a:cs typeface="Times New Roman" panose="02020603050405020304" pitchFamily="18" charset="0"/>
              </a:rPr>
              <a:t> </a:t>
            </a:r>
            <a:endParaRPr lang="ru-RU" sz="2000" dirty="0" smtClean="0">
              <a:latin typeface="Times New Roman" panose="02020603050405020304" pitchFamily="18" charset="0"/>
              <a:cs typeface="Times New Roman" panose="02020603050405020304" pitchFamily="18" charset="0"/>
            </a:endParaRPr>
          </a:p>
          <a:p>
            <a:r>
              <a:rPr lang="ru-RU" sz="2000" dirty="0" smtClean="0">
                <a:latin typeface="Times New Roman" panose="02020603050405020304" pitchFamily="18" charset="0"/>
                <a:cs typeface="Times New Roman" panose="02020603050405020304" pitchFamily="18" charset="0"/>
              </a:rPr>
              <a:t>В </a:t>
            </a:r>
            <a:r>
              <a:rPr lang="ru-RU" sz="2000" dirty="0">
                <a:latin typeface="Times New Roman" panose="02020603050405020304" pitchFamily="18" charset="0"/>
                <a:cs typeface="Times New Roman" panose="02020603050405020304" pitchFamily="18" charset="0"/>
              </a:rPr>
              <a:t>1840 году окончил Морской кадетский корпус и офицерские классы. Был оставлен там на должности преподавателя </a:t>
            </a:r>
            <a:r>
              <a:rPr lang="ru-RU" sz="2000" dirty="0" smtClean="0">
                <a:latin typeface="Times New Roman" panose="02020603050405020304" pitchFamily="18" charset="0"/>
                <a:cs typeface="Times New Roman" panose="02020603050405020304" pitchFamily="18" charset="0"/>
              </a:rPr>
              <a:t>математики.</a:t>
            </a:r>
            <a:endParaRPr lang="ru-RU"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6538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705926"/>
          </a:xfrm>
        </p:spPr>
        <p:txBody>
          <a:bodyPr>
            <a:normAutofit/>
          </a:bodyPr>
          <a:lstStyle/>
          <a:p>
            <a:pPr algn="ctr"/>
            <a:r>
              <a:rPr lang="ru-RU" sz="3200" dirty="0" smtClean="0">
                <a:latin typeface="Times New Roman" panose="02020603050405020304" pitchFamily="18" charset="0"/>
                <a:cs typeface="Times New Roman" panose="02020603050405020304" pitchFamily="18" charset="0"/>
              </a:rPr>
              <a:t>Первый заказ-долг патриота</a:t>
            </a:r>
            <a:endParaRPr lang="ru-RU" sz="3200" dirty="0">
              <a:latin typeface="Times New Roman" panose="02020603050405020304" pitchFamily="18" charset="0"/>
              <a:cs typeface="Times New Roman" panose="02020603050405020304" pitchFamily="18" charset="0"/>
            </a:endParaRPr>
          </a:p>
        </p:txBody>
      </p:sp>
      <p:sp>
        <p:nvSpPr>
          <p:cNvPr id="5" name="Текст 4"/>
          <p:cNvSpPr>
            <a:spLocks noGrp="1"/>
          </p:cNvSpPr>
          <p:nvPr>
            <p:ph idx="1"/>
          </p:nvPr>
        </p:nvSpPr>
        <p:spPr>
          <a:xfrm>
            <a:off x="1048215" y="1140031"/>
            <a:ext cx="10456397" cy="5561851"/>
          </a:xfrm>
        </p:spPr>
        <p:txBody>
          <a:bodyPr>
            <a:normAutofit/>
          </a:bodyPr>
          <a:lstStyle/>
          <a:p>
            <a:r>
              <a:rPr lang="ru-RU" dirty="0" smtClean="0">
                <a:latin typeface="Times New Roman" panose="02020603050405020304" pitchFamily="18" charset="0"/>
                <a:cs typeface="Times New Roman" panose="02020603050405020304" pitchFamily="18" charset="0"/>
              </a:rPr>
              <a:t>Организацию </a:t>
            </a:r>
            <a:r>
              <a:rPr lang="ru-RU" dirty="0">
                <a:latin typeface="Times New Roman" panose="02020603050405020304" pitchFamily="18" charset="0"/>
                <a:cs typeface="Times New Roman" panose="02020603050405020304" pitchFamily="18" charset="0"/>
              </a:rPr>
              <a:t>обороны Петербурга царь возложил на сына - великого князя Константина Николаевича, генерал-адмирала российского флота, человека образованного и волевого. И тот, хватаясь за соломинку, вызвал в Мраморный дворец немолодого чиновника Путилова, которого знал как способного инженера и знатока кораблестроения</a:t>
            </a:r>
            <a:r>
              <a:rPr lang="ru-RU" dirty="0" smtClean="0">
                <a:latin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a:p>
            <a:r>
              <a:rPr lang="ru-RU" dirty="0">
                <a:latin typeface="Times New Roman" panose="02020603050405020304" pitchFamily="18" charset="0"/>
                <a:cs typeface="Times New Roman" panose="02020603050405020304" pitchFamily="18" charset="0"/>
              </a:rPr>
              <a:t>"Можешь ли ты, - спросил он гостя, - сделать невозможное: построить до конца навигации флотилию винтовых канонерок для обороны Кронштадта? Денег в казне нет, но вот тебе мои личные 200 тысяч".</a:t>
            </a:r>
          </a:p>
          <a:p>
            <a:r>
              <a:rPr lang="ru-RU" dirty="0">
                <a:latin typeface="Times New Roman" panose="02020603050405020304" pitchFamily="18" charset="0"/>
                <a:cs typeface="Times New Roman" panose="02020603050405020304" pitchFamily="18" charset="0"/>
              </a:rPr>
              <a:t>Этому сказочному предложению предшествовали переговоры великого князя со столичными кораблестроителями, в основном иностранцами - все отказались от непосильной задачи.</a:t>
            </a:r>
          </a:p>
          <a:p>
            <a:r>
              <a:rPr lang="ru-RU" dirty="0">
                <a:latin typeface="Times New Roman" panose="02020603050405020304" pitchFamily="18" charset="0"/>
                <a:cs typeface="Times New Roman" panose="02020603050405020304" pitchFamily="18" charset="0"/>
              </a:rPr>
              <a:t>Путилов согласился</a:t>
            </a:r>
            <a:r>
              <a:rPr lang="ru-RU" dirty="0" smtClean="0">
                <a:latin typeface="Times New Roman" panose="02020603050405020304" pitchFamily="18" charset="0"/>
                <a:cs typeface="Times New Roman" panose="02020603050405020304" pitchFamily="18" charset="0"/>
              </a:rPr>
              <a:t>.</a:t>
            </a:r>
          </a:p>
          <a:p>
            <a:r>
              <a:rPr lang="ru-RU" dirty="0">
                <a:latin typeface="Times New Roman" panose="02020603050405020304" pitchFamily="18" charset="0"/>
                <a:cs typeface="Times New Roman" panose="02020603050405020304" pitchFamily="18" charset="0"/>
              </a:rPr>
              <a:t>Неутомимая энергия, настойчивость, сила убеждения сделали дело: Путилов фактически спас российский флот, создав канонерскую флотилию в кротчайшие сроки, впервые в истории России применив способ кооперации с несколькими мелкими заводами. За что подрядчики преподнесли ему серебряный венок из 81 дубового листа. Последовали и «Высочайшие» награды: Путилов </a:t>
            </a:r>
            <a:r>
              <a:rPr lang="ru-RU" dirty="0" err="1">
                <a:latin typeface="Times New Roman" panose="02020603050405020304" pitchFamily="18" charset="0"/>
                <a:cs typeface="Times New Roman" panose="02020603050405020304" pitchFamily="18" charset="0"/>
              </a:rPr>
              <a:t>Н.И.был</a:t>
            </a:r>
            <a:r>
              <a:rPr lang="ru-RU" dirty="0">
                <a:latin typeface="Times New Roman" panose="02020603050405020304" pitchFamily="18" charset="0"/>
                <a:cs typeface="Times New Roman" panose="02020603050405020304" pitchFamily="18" charset="0"/>
              </a:rPr>
              <a:t> произведён в надворные советники и награжден орденом Святого Станислава II степени.</a:t>
            </a:r>
          </a:p>
        </p:txBody>
      </p:sp>
    </p:spTree>
    <p:extLst>
      <p:ext uri="{BB962C8B-B14F-4D97-AF65-F5344CB8AC3E}">
        <p14:creationId xmlns:p14="http://schemas.microsoft.com/office/powerpoint/2010/main" val="3811951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634674"/>
          </a:xfrm>
        </p:spPr>
        <p:txBody>
          <a:bodyPr>
            <a:normAutofit/>
          </a:bodyPr>
          <a:lstStyle/>
          <a:p>
            <a:pPr algn="ctr"/>
            <a:r>
              <a:rPr lang="ru-RU" sz="2800" dirty="0" smtClean="0"/>
              <a:t>Заводы </a:t>
            </a:r>
            <a:r>
              <a:rPr lang="ru-RU" sz="2800" dirty="0" err="1" smtClean="0"/>
              <a:t>Н.И.Путилова</a:t>
            </a:r>
            <a:r>
              <a:rPr lang="ru-RU" sz="2800" dirty="0" smtClean="0"/>
              <a:t> в Финляндии</a:t>
            </a:r>
            <a:endParaRPr lang="ru-RU" sz="2800" dirty="0"/>
          </a:p>
        </p:txBody>
      </p:sp>
      <p:sp>
        <p:nvSpPr>
          <p:cNvPr id="3" name="Объект 2"/>
          <p:cNvSpPr>
            <a:spLocks noGrp="1"/>
          </p:cNvSpPr>
          <p:nvPr>
            <p:ph idx="1"/>
          </p:nvPr>
        </p:nvSpPr>
        <p:spPr>
          <a:xfrm>
            <a:off x="1769423" y="1258784"/>
            <a:ext cx="9735189" cy="4652438"/>
          </a:xfrm>
        </p:spPr>
        <p:txBody>
          <a:bodyPr>
            <a:normAutofit/>
          </a:bodyPr>
          <a:lstStyle/>
          <a:p>
            <a:r>
              <a:rPr lang="ru-RU" dirty="0">
                <a:latin typeface="Times New Roman" panose="02020603050405020304" pitchFamily="18" charset="0"/>
                <a:cs typeface="Times New Roman" panose="02020603050405020304" pitchFamily="18" charset="0"/>
              </a:rPr>
              <a:t>19 августа 1857 года, Путилов уволился с военно-морской службы</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Началась предпринимательская деятельность Н.И. Путилова в горнозаводской промышленности. Ещё при строительстве кораблей Путилов столкнулся с нехваткой железа и стали в Петербурге. Тогда железо и сталь доставляли с Урала сложным речным путем</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Он для начала купил чугуноплавильный завод в Финляндии «</a:t>
            </a:r>
            <a:r>
              <a:rPr lang="ru-RU" dirty="0" err="1">
                <a:latin typeface="Times New Roman" panose="02020603050405020304" pitchFamily="18" charset="0"/>
                <a:cs typeface="Times New Roman" panose="02020603050405020304" pitchFamily="18" charset="0"/>
              </a:rPr>
              <a:t>Хапакосски</a:t>
            </a:r>
            <a:r>
              <a:rPr lang="ru-RU" dirty="0">
                <a:latin typeface="Times New Roman" panose="02020603050405020304" pitchFamily="18" charset="0"/>
                <a:cs typeface="Times New Roman" panose="02020603050405020304" pitchFamily="18" charset="0"/>
              </a:rPr>
              <a:t>». При содействии управляющего морским министерством адмирала </a:t>
            </a:r>
            <a:r>
              <a:rPr lang="ru-RU" dirty="0" err="1">
                <a:latin typeface="Times New Roman" panose="02020603050405020304" pitchFamily="18" charset="0"/>
                <a:cs typeface="Times New Roman" panose="02020603050405020304" pitchFamily="18" charset="0"/>
              </a:rPr>
              <a:t>Краббе</a:t>
            </a:r>
            <a:r>
              <a:rPr lang="ru-RU" dirty="0">
                <a:latin typeface="Times New Roman" panose="02020603050405020304" pitchFamily="18" charset="0"/>
                <a:cs typeface="Times New Roman" panose="02020603050405020304" pitchFamily="18" charset="0"/>
              </a:rPr>
              <a:t> Н.К. (однокурсника Путилова, сына финского офицера) Николаю Ивановичу удалось получить кредит</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 1858 году он построил и пустил в эксплуатацию завод «</a:t>
            </a:r>
            <a:r>
              <a:rPr lang="ru-RU" dirty="0" err="1">
                <a:latin typeface="Times New Roman" panose="02020603050405020304" pitchFamily="18" charset="0"/>
                <a:cs typeface="Times New Roman" panose="02020603050405020304" pitchFamily="18" charset="0"/>
              </a:rPr>
              <a:t>Орави</a:t>
            </a:r>
            <a:r>
              <a:rPr lang="ru-RU" dirty="0">
                <a:latin typeface="Times New Roman" panose="02020603050405020304" pitchFamily="18" charset="0"/>
                <a:cs typeface="Times New Roman" panose="02020603050405020304" pitchFamily="18" charset="0"/>
              </a:rPr>
              <a:t>» и начал строительство третьего металлургического завода близ города С - </a:t>
            </a:r>
            <a:r>
              <a:rPr lang="ru-RU" dirty="0" err="1">
                <a:latin typeface="Times New Roman" panose="02020603050405020304" pitchFamily="18" charset="0"/>
                <a:cs typeface="Times New Roman" panose="02020603050405020304" pitchFamily="18" charset="0"/>
              </a:rPr>
              <a:t>Михель</a:t>
            </a:r>
            <a:r>
              <a:rPr lang="ru-RU" dirty="0">
                <a:latin typeface="Times New Roman" panose="02020603050405020304" pitchFamily="18" charset="0"/>
                <a:cs typeface="Times New Roman" panose="02020603050405020304" pitchFamily="18" charset="0"/>
              </a:rPr>
              <a:t> в округе Пула</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С тех пор Путилов Н.И., используя собственные способы и методы, выплавлял железо из местных озерных руд, доведя производство до миллиона пудов чугуна в год (17000 тонн). Руды каждого озера исследовались в собственной лаборатории Путилова, доставка металла в Петербург производилась с пристаней озера Сайма на трех собственных пароходах и 20 баржах</a:t>
            </a:r>
            <a:r>
              <a:rPr lang="ru-RU" sz="16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22268429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682176"/>
          </a:xfrm>
        </p:spPr>
        <p:txBody>
          <a:bodyPr/>
          <a:lstStyle/>
          <a:p>
            <a:r>
              <a:rPr lang="ru-RU" dirty="0" smtClean="0"/>
              <a:t>Сотрудничество с П.М. Обуховым</a:t>
            </a:r>
            <a:endParaRPr lang="ru-RU" dirty="0"/>
          </a:p>
        </p:txBody>
      </p:sp>
      <p:sp>
        <p:nvSpPr>
          <p:cNvPr id="3" name="Объект 2"/>
          <p:cNvSpPr>
            <a:spLocks noGrp="1"/>
          </p:cNvSpPr>
          <p:nvPr>
            <p:ph idx="1"/>
          </p:nvPr>
        </p:nvSpPr>
        <p:spPr>
          <a:xfrm>
            <a:off x="950026" y="1306286"/>
            <a:ext cx="10554586" cy="4604936"/>
          </a:xfrm>
        </p:spPr>
        <p:txBody>
          <a:bodyPr>
            <a:noAutofit/>
          </a:bodyPr>
          <a:lstStyle/>
          <a:p>
            <a:r>
              <a:rPr lang="ru-RU" dirty="0">
                <a:latin typeface="Times New Roman" panose="02020603050405020304" pitchFamily="18" charset="0"/>
                <a:cs typeface="Times New Roman" panose="02020603050405020304" pitchFamily="18" charset="0"/>
              </a:rPr>
              <a:t>В 1860 году изобретатель особого, созданного на Урале, способа приготовления литой стали, горный инженер Обухов П.М. предложил Путилову Н.И. принять на себя труды по внедрению нового опыта на частных заводах</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Николаю Ивановичу пришлось потратить три года на исследования, позволившие применить способ Обухова в Петербурге, заменяя древесный уголь на кокс, полученный из каменного угля. С большим трудом Путилову удалось убедить Министерство создать крупное сталеплавильное производство не на Урале, а в Петербурге</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В1863-1864 годах был построен новый сталелитейный и орудийный завод, который по настоянию Путилова стал называться </a:t>
            </a:r>
            <a:r>
              <a:rPr lang="ru-RU" dirty="0" err="1">
                <a:latin typeface="Times New Roman" panose="02020603050405020304" pitchFamily="18" charset="0"/>
                <a:cs typeface="Times New Roman" panose="02020603050405020304" pitchFamily="18" charset="0"/>
              </a:rPr>
              <a:t>Обуховским</a:t>
            </a:r>
            <a:r>
              <a:rPr lang="ru-RU" dirty="0">
                <a:latin typeface="Times New Roman" panose="02020603050405020304" pitchFamily="18" charset="0"/>
                <a:cs typeface="Times New Roman" panose="02020603050405020304" pitchFamily="18" charset="0"/>
              </a:rPr>
              <a:t> (впоследствии «Большевик»). Путилов Н.И. организовал здесь выпуск закалённых снарядов из быстро охлаждённого чугуна по своему способу, чем избавил русскую артиллерию от необходимости заказывать подобные снаряды у зарубежных фирм</a:t>
            </a:r>
            <a:r>
              <a:rPr lang="ru-RU" dirty="0" smtClean="0">
                <a:latin typeface="Times New Roman" panose="02020603050405020304" pitchFamily="18" charset="0"/>
                <a:cs typeface="Times New Roman" panose="02020603050405020304" pitchFamily="18" charset="0"/>
              </a:rPr>
              <a:t>.</a:t>
            </a:r>
          </a:p>
          <a:p>
            <a:r>
              <a:rPr lang="ru-RU" dirty="0" smtClean="0">
                <a:latin typeface="Times New Roman" panose="02020603050405020304" pitchFamily="18" charset="0"/>
                <a:cs typeface="Times New Roman" panose="02020603050405020304" pitchFamily="18" charset="0"/>
              </a:rPr>
              <a:t> </a:t>
            </a:r>
            <a:r>
              <a:rPr lang="ru-RU" dirty="0">
                <a:latin typeface="Times New Roman" panose="02020603050405020304" pitchFamily="18" charset="0"/>
                <a:cs typeface="Times New Roman" panose="02020603050405020304" pitchFamily="18" charset="0"/>
              </a:rPr>
              <a:t>Николай Иванович также изобрёл способ отливки стальных снарядов с готовой пустотой, что позволило избежать операций обточки и высверливания пустот. Он нашёл оригинальный способ сращивания чугуна со сталью и разработал новый приём штамповки круглых артиллерийских снарядов.</a:t>
            </a:r>
          </a:p>
        </p:txBody>
      </p:sp>
    </p:spTree>
    <p:extLst>
      <p:ext uri="{BB962C8B-B14F-4D97-AF65-F5344CB8AC3E}">
        <p14:creationId xmlns:p14="http://schemas.microsoft.com/office/powerpoint/2010/main" val="12266004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89212" y="249382"/>
            <a:ext cx="3505199" cy="558140"/>
          </a:xfrm>
        </p:spPr>
        <p:txBody>
          <a:bodyPr>
            <a:normAutofit/>
          </a:bodyPr>
          <a:lstStyle/>
          <a:p>
            <a:pPr algn="ctr"/>
            <a:r>
              <a:rPr lang="ru-RU" sz="2800" dirty="0" smtClean="0">
                <a:latin typeface="Times New Roman" panose="02020603050405020304" pitchFamily="18" charset="0"/>
                <a:cs typeface="Times New Roman" panose="02020603050405020304" pitchFamily="18" charset="0"/>
              </a:rPr>
              <a:t>Завод </a:t>
            </a:r>
            <a:r>
              <a:rPr lang="ru-RU" sz="2800" dirty="0" err="1" smtClean="0">
                <a:latin typeface="Times New Roman" panose="02020603050405020304" pitchFamily="18" charset="0"/>
                <a:cs typeface="Times New Roman" panose="02020603050405020304" pitchFamily="18" charset="0"/>
              </a:rPr>
              <a:t>Н.И.Путилова</a:t>
            </a:r>
            <a:endParaRPr lang="ru-RU" sz="2800" dirty="0">
              <a:latin typeface="Times New Roman" panose="02020603050405020304" pitchFamily="18" charset="0"/>
              <a:cs typeface="Times New Roman" panose="02020603050405020304" pitchFamily="18" charset="0"/>
            </a:endParaRPr>
          </a:p>
        </p:txBody>
      </p:sp>
      <p:pic>
        <p:nvPicPr>
          <p:cNvPr id="6" name="Объект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8597735" y="1422400"/>
            <a:ext cx="3408218" cy="3185226"/>
          </a:xfrm>
        </p:spPr>
      </p:pic>
      <p:sp>
        <p:nvSpPr>
          <p:cNvPr id="5" name="Текст 4"/>
          <p:cNvSpPr>
            <a:spLocks noGrp="1"/>
          </p:cNvSpPr>
          <p:nvPr>
            <p:ph type="body" sz="half" idx="2"/>
          </p:nvPr>
        </p:nvSpPr>
        <p:spPr>
          <a:xfrm>
            <a:off x="736271" y="688769"/>
            <a:ext cx="7861464" cy="4239491"/>
          </a:xfrm>
        </p:spPr>
        <p:txBody>
          <a:bodyPr>
            <a:noAutofit/>
          </a:bodyPr>
          <a:lstStyle/>
          <a:p>
            <a:endParaRPr lang="ru-RU" sz="1800" dirty="0" smtClean="0">
              <a:latin typeface="Times New Roman" panose="02020603050405020304" pitchFamily="18" charset="0"/>
              <a:cs typeface="Times New Roman" panose="02020603050405020304" pitchFamily="18" charset="0"/>
            </a:endParaRPr>
          </a:p>
          <a:p>
            <a:r>
              <a:rPr lang="ru-RU" sz="1600" dirty="0" smtClean="0">
                <a:latin typeface="Times New Roman" panose="02020603050405020304" pitchFamily="18" charset="0"/>
                <a:cs typeface="Times New Roman" panose="02020603050405020304" pitchFamily="18" charset="0"/>
              </a:rPr>
              <a:t>Из </a:t>
            </a:r>
            <a:r>
              <a:rPr lang="ru-RU" sz="1600" dirty="0">
                <a:latin typeface="Times New Roman" panose="02020603050405020304" pitchFamily="18" charset="0"/>
                <a:cs typeface="Times New Roman" panose="02020603050405020304" pitchFamily="18" charset="0"/>
              </a:rPr>
              <a:t>всех дел и предприятий, осуществлённых </a:t>
            </a:r>
            <a:r>
              <a:rPr lang="ru-RU" sz="1600" dirty="0" err="1" smtClean="0">
                <a:latin typeface="Times New Roman" panose="02020603050405020304" pitchFamily="18" charset="0"/>
                <a:cs typeface="Times New Roman" panose="02020603050405020304" pitchFamily="18" charset="0"/>
              </a:rPr>
              <a:t>Н.И.Путиловым</a:t>
            </a:r>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самым крупным является создание Путиловского завода. По договору от 15 июня 1867 г. с </a:t>
            </a:r>
            <a:r>
              <a:rPr lang="ru-RU" sz="1600" dirty="0" smtClean="0">
                <a:latin typeface="Times New Roman" panose="02020603050405020304" pitchFamily="18" charset="0"/>
                <a:cs typeface="Times New Roman" panose="02020603050405020304" pitchFamily="18" charset="0"/>
              </a:rPr>
              <a:t>Английские </a:t>
            </a:r>
            <a:r>
              <a:rPr lang="ru-RU" sz="1600" dirty="0">
                <a:latin typeface="Times New Roman" panose="02020603050405020304" pitchFamily="18" charset="0"/>
                <a:cs typeface="Times New Roman" panose="02020603050405020304" pitchFamily="18" charset="0"/>
              </a:rPr>
              <a:t>и бельгийские рельсы ломались, а железные дороги оставались на зиму без запаса рельсов</a:t>
            </a:r>
            <a:r>
              <a:rPr lang="ru-RU" sz="1600" dirty="0" smtClean="0">
                <a:latin typeface="Times New Roman" panose="02020603050405020304" pitchFamily="18" charset="0"/>
                <a:cs typeface="Times New Roman" panose="02020603050405020304" pitchFamily="18" charset="0"/>
              </a:rPr>
              <a:t>.</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Н.И. Путилов в декабре принял на себя поставку 5000 пудов рельсов в сутки, причём, немедленно, через 18 дней. Своего завода не было, строить некогда</a:t>
            </a:r>
            <a:r>
              <a:rPr lang="ru-RU" sz="1600" dirty="0" smtClean="0">
                <a:latin typeface="Times New Roman" panose="02020603050405020304" pitchFamily="18" charset="0"/>
                <a:cs typeface="Times New Roman" panose="02020603050405020304" pitchFamily="18" charset="0"/>
              </a:rPr>
              <a:t>.</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12 января 1868 г. Путилов купил у казны завод Огарёва, 20 января начал массовое производство рельсов со стальной головкой путем сварки стали и железа, которые в 2 раза были дешевле </a:t>
            </a:r>
            <a:r>
              <a:rPr lang="ru-RU" sz="1600" dirty="0" smtClean="0">
                <a:latin typeface="Times New Roman" panose="02020603050405020304" pitchFamily="18" charset="0"/>
                <a:cs typeface="Times New Roman" panose="02020603050405020304" pitchFamily="18" charset="0"/>
              </a:rPr>
              <a:t>заграничных</a:t>
            </a:r>
          </a:p>
          <a:p>
            <a:r>
              <a:rPr lang="ru-RU" sz="1600" dirty="0" smtClean="0">
                <a:latin typeface="Times New Roman" panose="02020603050405020304" pitchFamily="18" charset="0"/>
                <a:cs typeface="Times New Roman" panose="02020603050405020304" pitchFamily="18" charset="0"/>
              </a:rPr>
              <a:t>.В1868 </a:t>
            </a:r>
            <a:r>
              <a:rPr lang="ru-RU" sz="1600" dirty="0">
                <a:latin typeface="Times New Roman" panose="02020603050405020304" pitchFamily="18" charset="0"/>
                <a:cs typeface="Times New Roman" panose="02020603050405020304" pitchFamily="18" charset="0"/>
              </a:rPr>
              <a:t>году </a:t>
            </a:r>
            <a:r>
              <a:rPr lang="ru-RU" sz="1600" dirty="0" smtClean="0">
                <a:latin typeface="Times New Roman" panose="02020603050405020304" pitchFamily="18" charset="0"/>
                <a:cs typeface="Times New Roman" panose="02020603050405020304" pitchFamily="18" charset="0"/>
              </a:rPr>
              <a:t>Николай Иванович купил </a:t>
            </a:r>
            <a:r>
              <a:rPr lang="ru-RU" sz="1600" dirty="0">
                <a:latin typeface="Times New Roman" panose="02020603050405020304" pitchFamily="18" charset="0"/>
                <a:cs typeface="Times New Roman" panose="02020603050405020304" pitchFamily="18" charset="0"/>
              </a:rPr>
              <a:t>обанкротившийся механический, литейный и железоделательный завод, который в 1872 году стал основой </a:t>
            </a:r>
            <a:r>
              <a:rPr lang="ru-RU" sz="1600" dirty="0" smtClean="0">
                <a:latin typeface="Times New Roman" panose="02020603050405020304" pitchFamily="18" charset="0"/>
                <a:cs typeface="Times New Roman" panose="02020603050405020304" pitchFamily="18" charset="0"/>
              </a:rPr>
              <a:t>учрежденного им </a:t>
            </a:r>
            <a:r>
              <a:rPr lang="ru-RU" sz="1600" dirty="0">
                <a:latin typeface="Times New Roman" panose="02020603050405020304" pitchFamily="18" charset="0"/>
                <a:cs typeface="Times New Roman" panose="02020603050405020304" pitchFamily="18" charset="0"/>
              </a:rPr>
              <a:t>Общества </a:t>
            </a:r>
            <a:r>
              <a:rPr lang="ru-RU" sz="1600" dirty="0" smtClean="0">
                <a:latin typeface="Times New Roman" panose="02020603050405020304" pitchFamily="18" charset="0"/>
                <a:cs typeface="Times New Roman" panose="02020603050405020304" pitchFamily="18" charset="0"/>
              </a:rPr>
              <a:t>Путиловских </a:t>
            </a:r>
            <a:r>
              <a:rPr lang="ru-RU" sz="1600" dirty="0">
                <a:latin typeface="Times New Roman" panose="02020603050405020304" pitchFamily="18" charset="0"/>
                <a:cs typeface="Times New Roman" panose="02020603050405020304" pitchFamily="18" charset="0"/>
              </a:rPr>
              <a:t>заводов. На этом заводе организовал оружейное производство и выплавку стали, в том числе на экспорт, покончив с зависимостью в этом вопросе от </a:t>
            </a:r>
            <a:r>
              <a:rPr lang="ru-RU" sz="1600" dirty="0" smtClean="0">
                <a:latin typeface="Times New Roman" panose="02020603050405020304" pitchFamily="18" charset="0"/>
                <a:cs typeface="Times New Roman" panose="02020603050405020304" pitchFamily="18" charset="0"/>
              </a:rPr>
              <a:t>Англии</a:t>
            </a:r>
          </a:p>
          <a:p>
            <a:r>
              <a:rPr lang="ru-RU" sz="1600" dirty="0" smtClean="0">
                <a:latin typeface="Times New Roman" panose="02020603050405020304" pitchFamily="18" charset="0"/>
                <a:cs typeface="Times New Roman" panose="02020603050405020304" pitchFamily="18" charset="0"/>
              </a:rPr>
              <a:t> </a:t>
            </a:r>
            <a:r>
              <a:rPr lang="ru-RU" sz="1600" dirty="0">
                <a:latin typeface="Times New Roman" panose="02020603050405020304" pitchFamily="18" charset="0"/>
                <a:cs typeface="Times New Roman" panose="02020603050405020304" pitchFamily="18" charset="0"/>
              </a:rPr>
              <a:t>С 1868 по 1875 год заводом было изготовлено рельсов на крупную по тем временам сумму — 27 млн рублей.</a:t>
            </a:r>
          </a:p>
          <a:p>
            <a:r>
              <a:rPr lang="ru-RU" sz="1600" dirty="0">
                <a:latin typeface="Times New Roman" panose="02020603050405020304" pitchFamily="18" charset="0"/>
                <a:cs typeface="Times New Roman" panose="02020603050405020304" pitchFamily="18" charset="0"/>
              </a:rPr>
              <a:t>В 1870 году </a:t>
            </a:r>
            <a:r>
              <a:rPr lang="ru-RU" sz="1600" dirty="0" smtClean="0">
                <a:latin typeface="Times New Roman" panose="02020603050405020304" pitchFamily="18" charset="0"/>
                <a:cs typeface="Times New Roman" panose="02020603050405020304" pitchFamily="18" charset="0"/>
              </a:rPr>
              <a:t> он учредил </a:t>
            </a:r>
            <a:r>
              <a:rPr lang="ru-RU" sz="1600" dirty="0">
                <a:latin typeface="Times New Roman" panose="02020603050405020304" pitchFamily="18" charset="0"/>
                <a:cs typeface="Times New Roman" panose="02020603050405020304" pitchFamily="18" charset="0"/>
              </a:rPr>
              <a:t>«Железную дорогу Путиловского товарищества» с целью обеспечения коммуникаций между пристанями и производственными объектами </a:t>
            </a:r>
            <a:r>
              <a:rPr lang="ru-RU" sz="1600" dirty="0" smtClean="0">
                <a:latin typeface="Times New Roman" panose="02020603050405020304" pitchFamily="18" charset="0"/>
                <a:cs typeface="Times New Roman" panose="02020603050405020304" pitchFamily="18" charset="0"/>
              </a:rPr>
              <a:t>Петербурга.</a:t>
            </a:r>
            <a:endParaRPr lang="ru-RU" sz="1600" dirty="0">
              <a:latin typeface="Times New Roman" panose="02020603050405020304" pitchFamily="18" charset="0"/>
              <a:cs typeface="Times New Roman" panose="02020603050405020304" pitchFamily="18" charset="0"/>
            </a:endParaRPr>
          </a:p>
          <a:p>
            <a:endParaRPr lang="ru-RU" sz="1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009476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55668" y="624110"/>
            <a:ext cx="10636332" cy="705926"/>
          </a:xfrm>
        </p:spPr>
        <p:txBody>
          <a:bodyPr>
            <a:normAutofit/>
          </a:bodyPr>
          <a:lstStyle/>
          <a:p>
            <a:r>
              <a:rPr lang="ru-RU" sz="3200" dirty="0" smtClean="0">
                <a:latin typeface="Times New Roman" panose="02020603050405020304" pitchFamily="18" charset="0"/>
                <a:cs typeface="Times New Roman" panose="02020603050405020304" pitchFamily="18" charset="0"/>
              </a:rPr>
              <a:t>Морской канал - последний проект Путилова</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sz="half" idx="1"/>
          </p:nvPr>
        </p:nvSpPr>
        <p:spPr>
          <a:xfrm>
            <a:off x="676894" y="1246910"/>
            <a:ext cx="7208322" cy="4429496"/>
          </a:xfrm>
        </p:spPr>
        <p:txBody>
          <a:bodyPr>
            <a:noAutofit/>
          </a:bodyPr>
          <a:lstStyle/>
          <a:p>
            <a:r>
              <a:rPr lang="ru-RU" dirty="0" err="1">
                <a:latin typeface="Times New Roman" panose="02020603050405020304" pitchFamily="18" charset="0"/>
                <a:cs typeface="Times New Roman" panose="02020603050405020304" pitchFamily="18" charset="0"/>
              </a:rPr>
              <a:t>Н.И.Путилов</a:t>
            </a:r>
            <a:r>
              <a:rPr lang="ru-RU" dirty="0">
                <a:latin typeface="Times New Roman" panose="02020603050405020304" pitchFamily="18" charset="0"/>
                <a:cs typeface="Times New Roman" panose="02020603050405020304" pitchFamily="18" charset="0"/>
              </a:rPr>
              <a:t> мечтал соорудить Морской корабельный канал Кронштадт-Нева., начиная с 1869 г. В то время такие проекты уже существовали , но принят был проект Путилова, а именно: 1.устройство морского канала между Кронштадтом и Невой; 2.железной дороги в проектируемый на </a:t>
            </a:r>
            <a:r>
              <a:rPr lang="ru-RU" dirty="0" err="1">
                <a:latin typeface="Times New Roman" panose="02020603050405020304" pitchFamily="18" charset="0"/>
                <a:cs typeface="Times New Roman" panose="02020603050405020304" pitchFamily="18" charset="0"/>
              </a:rPr>
              <a:t>Гутуевском</a:t>
            </a:r>
            <a:r>
              <a:rPr lang="ru-RU" dirty="0">
                <a:latin typeface="Times New Roman" panose="02020603050405020304" pitchFamily="18" charset="0"/>
                <a:cs typeface="Times New Roman" panose="02020603050405020304" pitchFamily="18" charset="0"/>
              </a:rPr>
              <a:t> острове морской порт; 3. создание комплекса портовых сооружений</a:t>
            </a:r>
            <a:r>
              <a:rPr lang="ru-RU" dirty="0"/>
              <a:t>.</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В </a:t>
            </a:r>
            <a:r>
              <a:rPr lang="ru-RU" dirty="0">
                <a:latin typeface="Times New Roman" panose="02020603050405020304" pitchFamily="18" charset="0"/>
                <a:cs typeface="Times New Roman" panose="02020603050405020304" pitchFamily="18" charset="0"/>
              </a:rPr>
              <a:t>1869 году Николай Иванович начал подготовку своего последнего проекта — Морского порта Петербурга с Морским каналом (из Кронштадта в Петербург). 13 июня 1874 года Александр II утвердил положение «О временном управлении по устройству С.-Петербургского морского канала» Общее направление канала было утверждено Александром II 21 августа того же года. 26 октября того же года был подписан «Контракт на производство работ и поставок по устройству Санкт-Петербургского канала». Заказ-подряд на работы получил Н. И. Путилов «с товарищами». После смерти Путилова проект завершали его компаньоны П. А. Борейша и С. П. Максимович. 15 мая 1885 года 32-километровый канал был открыт для прохода судов и заработал новый Морской торговый порт.</a:t>
            </a:r>
          </a:p>
        </p:txBody>
      </p:sp>
      <p:pic>
        <p:nvPicPr>
          <p:cNvPr id="9" name="Объект 8"/>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7742712" y="1904999"/>
            <a:ext cx="4449288" cy="3533899"/>
          </a:xfrm>
        </p:spPr>
      </p:pic>
    </p:spTree>
    <p:extLst>
      <p:ext uri="{BB962C8B-B14F-4D97-AF65-F5344CB8AC3E}">
        <p14:creationId xmlns:p14="http://schemas.microsoft.com/office/powerpoint/2010/main" val="3369552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92925" y="624110"/>
            <a:ext cx="8911687" cy="705926"/>
          </a:xfrm>
        </p:spPr>
        <p:txBody>
          <a:bodyPr>
            <a:normAutofit/>
          </a:bodyPr>
          <a:lstStyle/>
          <a:p>
            <a:r>
              <a:rPr lang="ru-RU" sz="3200" dirty="0" smtClean="0">
                <a:latin typeface="Times New Roman" panose="02020603050405020304" pitchFamily="18" charset="0"/>
                <a:cs typeface="Times New Roman" panose="02020603050405020304" pitchFamily="18" charset="0"/>
              </a:rPr>
              <a:t>Трагедия последних лет Н.И. Путилова</a:t>
            </a:r>
            <a:endParaRPr lang="ru-RU" sz="3200" dirty="0">
              <a:latin typeface="Times New Roman" panose="02020603050405020304" pitchFamily="18" charset="0"/>
              <a:cs typeface="Times New Roman" panose="02020603050405020304" pitchFamily="18" charset="0"/>
            </a:endParaRPr>
          </a:p>
        </p:txBody>
      </p:sp>
      <p:sp>
        <p:nvSpPr>
          <p:cNvPr id="3" name="Объект 2"/>
          <p:cNvSpPr>
            <a:spLocks noGrp="1"/>
          </p:cNvSpPr>
          <p:nvPr>
            <p:ph idx="1"/>
          </p:nvPr>
        </p:nvSpPr>
        <p:spPr>
          <a:xfrm>
            <a:off x="926275" y="1175657"/>
            <a:ext cx="10578337" cy="4857008"/>
          </a:xfrm>
        </p:spPr>
        <p:txBody>
          <a:bodyPr>
            <a:noAutofit/>
          </a:bodyPr>
          <a:lstStyle/>
          <a:p>
            <a:r>
              <a:rPr lang="ru-RU" dirty="0">
                <a:latin typeface="Times New Roman" panose="02020603050405020304" pitchFamily="18" charset="0"/>
                <a:cs typeface="Times New Roman" panose="02020603050405020304" pitchFamily="18" charset="0"/>
              </a:rPr>
              <a:t>Путилов Н.И. умер 18 апреля 1880 г. в доме Норовой по Большой Конюшенной улице, дом 9, где Путиловы снимали квартиру. Его жена, Екатерина Ивановна, даже не вступала в права наследования. Он был разорён, остался должником, все его заводы, его проекты перешли в руки других людей, а его личное имущество продано за долги. Николай Иванович завещал похоронить его на дамбе Морского канала, чтобы перед его могилой был виден весь Путиловский завод и Морской канал. Рабочие завода несли гроб Путилова на руках до взморья, почти 20 км. Позже установили часовню. В 1884 г. рядом похоронили и его супругу. В1907 г. Их прах перенесли в Путиловскую церковь у стен </a:t>
            </a:r>
            <a:r>
              <a:rPr lang="ru-RU" dirty="0" smtClean="0">
                <a:latin typeface="Times New Roman" panose="02020603050405020304" pitchFamily="18" charset="0"/>
                <a:cs typeface="Times New Roman" panose="02020603050405020304" pitchFamily="18" charset="0"/>
              </a:rPr>
              <a:t>завода.</a:t>
            </a:r>
          </a:p>
          <a:p>
            <a:r>
              <a:rPr lang="ru-RU" dirty="0">
                <a:latin typeface="Times New Roman" panose="02020603050405020304" pitchFamily="18" charset="0"/>
                <a:cs typeface="Times New Roman" panose="02020603050405020304" pitchFamily="18" charset="0"/>
              </a:rPr>
              <a:t>С1924 г. по 1939 г. в Путиловской церкви размещался молодёжный клуб имени Ильича. В1951г. случайно под алтарём были обнаружены останки семьи Путиловых. Дальнейшая их судьба неизвестна .</a:t>
            </a:r>
            <a:endParaRPr lang="ru-RU" dirty="0" smtClean="0">
              <a:latin typeface="Times New Roman" panose="02020603050405020304" pitchFamily="18" charset="0"/>
              <a:cs typeface="Times New Roman" panose="02020603050405020304" pitchFamily="18" charset="0"/>
            </a:endParaRPr>
          </a:p>
          <a:p>
            <a:r>
              <a:rPr lang="ru-RU" dirty="0" smtClean="0">
                <a:latin typeface="Times New Roman" panose="02020603050405020304" pitchFamily="18" charset="0"/>
                <a:cs typeface="Times New Roman" panose="02020603050405020304" pitchFamily="18" charset="0"/>
              </a:rPr>
              <a:t>В оглашенном 19 апреля 1880 года, на другой день после его смерти, завещании Николай Иванович просил похоронить его не на кладбище, а на дамбе недостроенного канала. На это требовалось одобрение Александра II. Тот вынес вердикт: "Если бы Путилов завещал похоронить себя в Петропавловском соборе, я и то согласился бы". Но общество, обманутое лживыми обвинениями, отнеслось к смерти горячего патриота России равнодушно. Только в одной газете - "Новое время" - появился некролог, восемь строк мелким шрифтом...</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89180727"/>
      </p:ext>
    </p:extLst>
  </p:cSld>
  <p:clrMapOvr>
    <a:masterClrMapping/>
  </p:clrMapOvr>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225</TotalTime>
  <Words>1773</Words>
  <Application>Microsoft Office PowerPoint</Application>
  <PresentationFormat>Широкоэкранный</PresentationFormat>
  <Paragraphs>70</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Century Gothic</vt:lpstr>
      <vt:lpstr>Times New Roman</vt:lpstr>
      <vt:lpstr>Wingdings 3</vt:lpstr>
      <vt:lpstr>Легкий дым</vt:lpstr>
      <vt:lpstr>Государственное бюджетное образовательное учреждение  средняя общеобразовательная школа № 386  Кировского района  Санкт – Петербурга  </vt:lpstr>
      <vt:lpstr>Путилов</vt:lpstr>
      <vt:lpstr>Детство Путилова</vt:lpstr>
      <vt:lpstr>Первый заказ-долг патриота</vt:lpstr>
      <vt:lpstr>Заводы Н.И.Путилова в Финляндии</vt:lpstr>
      <vt:lpstr>Сотрудничество с П.М. Обуховым</vt:lpstr>
      <vt:lpstr>Завод Н.И.Путилова</vt:lpstr>
      <vt:lpstr>Морской канал - последний проект Путилова</vt:lpstr>
      <vt:lpstr>Трагедия последних лет Н.И. Путилова</vt:lpstr>
      <vt:lpstr>Неоценимый вклад Н.И. Путилова в развитие промышленности Российской империи</vt:lpstr>
      <vt:lpstr>Неоценимый вклад Н.И. Путилова в развитие промышленности Российской империи</vt:lpstr>
      <vt:lpstr>Память Путилову</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Государственное бюджетное образовательтное учреждение  средняя общеобразовательная школа № 386  Кировского района  Санкт – Петербурга</dc:title>
  <dc:creator>Дина Артуровна</dc:creator>
  <cp:lastModifiedBy>Дина Артуровна</cp:lastModifiedBy>
  <cp:revision>19</cp:revision>
  <dcterms:created xsi:type="dcterms:W3CDTF">2020-12-08T12:30:40Z</dcterms:created>
  <dcterms:modified xsi:type="dcterms:W3CDTF">2021-06-17T15:32:57Z</dcterms:modified>
</cp:coreProperties>
</file>