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custom-properties+xml" PartName="/docProps/custom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go="http://customooxmlschemas.google.com/" r:id="rId18" roundtripDataSignature="AMtx7mj0afichEBipDCnqSSTA55/1GEx2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ru-RU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" name="Google Shape;2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" name="Google Shape;22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2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" name="Google Shape;4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" name="Google Shape;53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3" name="Google Shape;63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" name="Google Shape;74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9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rtificate">
  <p:cSld name="Certificate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16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  <a:defRPr b="0" i="0" sz="16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4" name="Google Shape;14;p16"/>
          <p:cNvSpPr txBox="1"/>
          <p:nvPr>
            <p:ph idx="1" type="subTitle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Font typeface="Arial"/>
              <a:buNone/>
              <a:defRPr b="0" i="0" sz="4800" u="none" cap="none" strike="noStrike">
                <a:solidFill>
                  <a:schemeClr val="accent6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 marR="0" rtl="0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Font typeface="Arial"/>
              <a:buNone/>
              <a:defRPr b="0" i="0" sz="28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Font typeface="Arial"/>
              <a:buNone/>
              <a:defRPr b="0" i="0" sz="24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Font typeface="Arial"/>
              <a:buNone/>
              <a:defRPr b="0" i="0" sz="20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5" name="Google Shape;15;p16"/>
          <p:cNvSpPr txBox="1"/>
          <p:nvPr>
            <p:ph idx="2" type="body"/>
          </p:nvPr>
        </p:nvSpPr>
        <p:spPr>
          <a:xfrm>
            <a:off x="533400" y="2209800"/>
            <a:ext cx="80772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6" name="Google Shape;16;p16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Font typeface="Arial"/>
              <a:buNone/>
              <a:defRPr b="0" i="0" sz="1200" u="none" cap="none" strike="noStrike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indent="-317500" lvl="1" marL="9144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indent="-317500" lvl="2" marL="13716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indent="-317500" lvl="3" marL="18288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indent="-3175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14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7" name="Google Shape;17;p16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6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1">
            <a:alphaModFix/>
          </a:blip>
          <a:stretch>
            <a:fillRect/>
          </a:stretch>
        </a:blip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5"/>
          <p:cNvSpPr txBox="1"/>
          <p:nvPr>
            <p:ph idx="10" type="dt"/>
          </p:nvPr>
        </p:nvSpPr>
        <p:spPr>
          <a:xfrm>
            <a:off x="13716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  <p:sp>
        <p:nvSpPr>
          <p:cNvPr id="11" name="Google Shape;11;p15"/>
          <p:cNvSpPr txBox="1"/>
          <p:nvPr>
            <p:ph idx="11" type="ftr"/>
          </p:nvPr>
        </p:nvSpPr>
        <p:spPr>
          <a:xfrm>
            <a:off x="510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omic Sans MS"/>
                <a:ea typeface="Comic Sans MS"/>
                <a:cs typeface="Comic Sans MS"/>
                <a:sym typeface="Comic Sans M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МК ДОУ детский сад №1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" name="Google Shape;25;p1"/>
          <p:cNvSpPr txBox="1"/>
          <p:nvPr>
            <p:ph idx="1" type="subTitle"/>
          </p:nvPr>
        </p:nvSpPr>
        <p:spPr>
          <a:xfrm>
            <a:off x="533400" y="2564904"/>
            <a:ext cx="8077200" cy="8802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400"/>
              <a:buNone/>
            </a:pPr>
            <a:r>
              <a:rPr lang="ru-RU" sz="4400">
                <a:latin typeface="Times New Roman"/>
                <a:ea typeface="Times New Roman"/>
                <a:cs typeface="Times New Roman"/>
                <a:sym typeface="Times New Roman"/>
              </a:rPr>
              <a:t>РОДИТЕЛЬСКОЕ СОБРАНИЕ</a:t>
            </a:r>
            <a:endParaRPr sz="4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" name="Google Shape;26;p1"/>
          <p:cNvSpPr txBox="1"/>
          <p:nvPr>
            <p:ph idx="2" type="body"/>
          </p:nvPr>
        </p:nvSpPr>
        <p:spPr>
          <a:xfrm flipH="1" rot="10800000">
            <a:off x="1187624" y="1916832"/>
            <a:ext cx="6198840" cy="769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"/>
              <a:buNone/>
            </a:pPr>
            <a:r>
              <a:t/>
            </a:r>
            <a:endParaRPr sz="300"/>
          </a:p>
        </p:txBody>
      </p:sp>
      <p:sp>
        <p:nvSpPr>
          <p:cNvPr id="27" name="Google Shape;27;p1"/>
          <p:cNvSpPr txBox="1"/>
          <p:nvPr>
            <p:ph idx="3" type="body"/>
          </p:nvPr>
        </p:nvSpPr>
        <p:spPr>
          <a:xfrm>
            <a:off x="467544" y="3578423"/>
            <a:ext cx="8143056" cy="100270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127"/>
              <a:buNone/>
            </a:pPr>
            <a:r>
              <a:rPr lang="ru-RU" sz="2127">
                <a:latin typeface="Times New Roman"/>
                <a:ea typeface="Times New Roman"/>
                <a:cs typeface="Times New Roman"/>
                <a:sym typeface="Times New Roman"/>
              </a:rPr>
              <a:t>ТЕМА: Специфика оказания логопедической помощи детям в ДОУ общеразвивающей направленности. 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425"/>
              </a:spcBef>
              <a:spcAft>
                <a:spcPts val="0"/>
              </a:spcAft>
              <a:buClr>
                <a:schemeClr val="dk2"/>
              </a:buClr>
              <a:buSzPts val="2127"/>
              <a:buNone/>
            </a:pPr>
            <a:r>
              <a:rPr lang="ru-RU" sz="2127">
                <a:latin typeface="Times New Roman"/>
                <a:ea typeface="Times New Roman"/>
                <a:cs typeface="Times New Roman"/>
                <a:sym typeface="Times New Roman"/>
              </a:rPr>
              <a:t>Роль семьи в преодолении дефектов речи.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222"/>
              </a:spcBef>
              <a:spcAft>
                <a:spcPts val="0"/>
              </a:spcAft>
              <a:buClr>
                <a:schemeClr val="dk2"/>
              </a:buClr>
              <a:buSzPts val="1110"/>
              <a:buNone/>
            </a:pPr>
            <a:r>
              <a:t/>
            </a:r>
            <a:endParaRPr sz="1110"/>
          </a:p>
        </p:txBody>
      </p:sp>
      <p:sp>
        <p:nvSpPr>
          <p:cNvPr id="28" name="Google Shape;28;p1"/>
          <p:cNvSpPr txBox="1"/>
          <p:nvPr>
            <p:ph idx="10" type="dt"/>
          </p:nvPr>
        </p:nvSpPr>
        <p:spPr>
          <a:xfrm>
            <a:off x="5815350" y="49066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" name="Google Shape;29;p1"/>
          <p:cNvSpPr txBox="1"/>
          <p:nvPr>
            <p:ph idx="11" type="ftr"/>
          </p:nvPr>
        </p:nvSpPr>
        <p:spPr>
          <a:xfrm>
            <a:off x="1295400" y="5029200"/>
            <a:ext cx="3538800" cy="33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600">
                <a:latin typeface="Times New Roman"/>
                <a:ea typeface="Times New Roman"/>
                <a:cs typeface="Times New Roman"/>
                <a:sym typeface="Times New Roman"/>
              </a:rPr>
              <a:t>Учитель-логопед Келепури С.В.</a:t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196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0"/>
          <p:cNvSpPr txBox="1"/>
          <p:nvPr>
            <p:ph type="ctrTitle"/>
          </p:nvPr>
        </p:nvSpPr>
        <p:spPr>
          <a:xfrm>
            <a:off x="533400" y="548680"/>
            <a:ext cx="8077200" cy="16561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1979"/>
              <a:buFont typeface="Times New Roman"/>
              <a:buNone/>
            </a:pPr>
            <a:br>
              <a:rPr lang="ru-RU" sz="1979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sz="279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sz="3240">
                <a:latin typeface="Times New Roman"/>
                <a:ea typeface="Times New Roman"/>
                <a:cs typeface="Times New Roman"/>
                <a:sym typeface="Times New Roman"/>
              </a:rPr>
            </a:br>
            <a:br>
              <a:rPr lang="ru-RU" sz="1440"/>
            </a:br>
            <a:endParaRPr sz="1440"/>
          </a:p>
        </p:txBody>
      </p:sp>
      <p:sp>
        <p:nvSpPr>
          <p:cNvPr id="121" name="Google Shape;121;p10"/>
          <p:cNvSpPr txBox="1"/>
          <p:nvPr>
            <p:ph idx="1" type="subTitle"/>
          </p:nvPr>
        </p:nvSpPr>
        <p:spPr>
          <a:xfrm>
            <a:off x="533400" y="2492896"/>
            <a:ext cx="8077200" cy="1008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</a:pPr>
            <a:r>
              <a:t/>
            </a:r>
            <a:endParaRPr sz="20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560"/>
              </a:spcBef>
              <a:spcAft>
                <a:spcPts val="0"/>
              </a:spcAft>
              <a:buClr>
                <a:schemeClr val="accent6"/>
              </a:buClr>
              <a:buSzPts val="2800"/>
              <a:buNone/>
            </a:pPr>
            <a:r>
              <a:t/>
            </a:r>
            <a:endParaRPr sz="2800">
              <a:solidFill>
                <a:srgbClr val="36609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122" name="Google Shape;122;p10"/>
          <p:cNvSpPr txBox="1"/>
          <p:nvPr>
            <p:ph idx="2" type="body"/>
          </p:nvPr>
        </p:nvSpPr>
        <p:spPr>
          <a:xfrm>
            <a:off x="533400" y="476672"/>
            <a:ext cx="8077200" cy="13681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rPr lang="ru-RU"/>
              <a:t> </a:t>
            </a: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Автоматизация звуков</a:t>
            </a:r>
            <a:endParaRPr/>
          </a:p>
          <a:p>
            <a:pPr indent="-342900" lvl="0" marL="342900" rtl="0" algn="ctr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Весь речевой материал должен быть отработан.</a:t>
            </a:r>
            <a:endParaRPr/>
          </a:p>
          <a:p>
            <a:pPr indent="-342900" lvl="0" marL="342900" rtl="0" algn="ctr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Поправлять ребенка в повседневной речи.</a:t>
            </a:r>
            <a:endParaRPr/>
          </a:p>
          <a:p>
            <a:pPr indent="-342900" lvl="0" marL="342900" rtl="0" algn="ctr">
              <a:spcBef>
                <a:spcPts val="32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>
              <a:solidFill>
                <a:srgbClr val="5F497A"/>
              </a:solidFill>
            </a:endParaRPr>
          </a:p>
        </p:txBody>
      </p:sp>
      <p:sp>
        <p:nvSpPr>
          <p:cNvPr id="123" name="Google Shape;123;p10"/>
          <p:cNvSpPr txBox="1"/>
          <p:nvPr>
            <p:ph idx="3" type="body"/>
          </p:nvPr>
        </p:nvSpPr>
        <p:spPr>
          <a:xfrm>
            <a:off x="544519" y="5085184"/>
            <a:ext cx="8077200" cy="1152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None/>
            </a:pPr>
            <a:r>
              <a:rPr lang="ru-RU" sz="2800">
                <a:latin typeface="Times New Roman"/>
                <a:ea typeface="Times New Roman"/>
                <a:cs typeface="Times New Roman"/>
                <a:sym typeface="Times New Roman"/>
              </a:rPr>
              <a:t> Мелкая моторика</a:t>
            </a:r>
            <a:r>
              <a:rPr lang="ru-RU"/>
              <a:t> </a:t>
            </a:r>
            <a:endParaRPr/>
          </a:p>
          <a:p>
            <a:pPr indent="-342900" lvl="0" marL="342900" rtl="0" algn="ctr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Задание на развитие мелкой моторики выполняем карандашом</a:t>
            </a: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.</a:t>
            </a:r>
            <a:endParaRPr/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24" name="Google Shape;124;p10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0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400" y="1772816"/>
            <a:ext cx="6228928" cy="31511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1"/>
          <p:cNvSpPr txBox="1"/>
          <p:nvPr>
            <p:ph type="ctrTitle"/>
          </p:nvPr>
        </p:nvSpPr>
        <p:spPr>
          <a:xfrm>
            <a:off x="533400" y="260648"/>
            <a:ext cx="8077200" cy="5760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Times New Roman"/>
              <a:buNone/>
            </a:pPr>
            <a: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  <a:t>Речевое окружение ребенка</a:t>
            </a:r>
            <a:endParaRPr sz="3000"/>
          </a:p>
        </p:txBody>
      </p:sp>
      <p:sp>
        <p:nvSpPr>
          <p:cNvPr id="132" name="Google Shape;132;p11"/>
          <p:cNvSpPr txBox="1"/>
          <p:nvPr>
            <p:ph idx="1" type="subTitle"/>
          </p:nvPr>
        </p:nvSpPr>
        <p:spPr>
          <a:xfrm>
            <a:off x="533400" y="2675693"/>
            <a:ext cx="8077200" cy="53728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133" name="Google Shape;133;p11"/>
          <p:cNvSpPr txBox="1"/>
          <p:nvPr>
            <p:ph idx="2" type="body"/>
          </p:nvPr>
        </p:nvSpPr>
        <p:spPr>
          <a:xfrm>
            <a:off x="251520" y="836712"/>
            <a:ext cx="8712968" cy="511256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None/>
            </a:pPr>
            <a:r>
              <a:rPr lang="ru-RU" sz="2200">
                <a:latin typeface="Times New Roman"/>
                <a:ea typeface="Times New Roman"/>
                <a:cs typeface="Times New Roman"/>
                <a:sym typeface="Times New Roman"/>
              </a:rPr>
              <a:t>- </a:t>
            </a: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родители должны следить за правильностью своей речи;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- речь должна быть четкой, ясной, грамотной, выразительной, доступной для ребенка;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- чаще читайте стихи, сказки, загадки;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- на улице наблюдайте за птицами, деревьями, людьми, явлениями природы, обсуждайте с детьми увиденное;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- избегайте частого просмотра телевизора, компьютерных игр;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</a:pP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- играйте вместе с ребенком, налаживайте речевой, эмоциональный контакт.</a:t>
            </a:r>
            <a:endParaRPr/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4" name="Google Shape;134;p11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35" name="Google Shape;135;p11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11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37" name="Google Shape;13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399" y="3284984"/>
            <a:ext cx="6505969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/>
          <p:nvPr>
            <p:ph type="ctrTitle"/>
          </p:nvPr>
        </p:nvSpPr>
        <p:spPr>
          <a:xfrm>
            <a:off x="382850" y="1553725"/>
            <a:ext cx="8077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Times New Roman"/>
              <a:buNone/>
            </a:pPr>
            <a:r>
              <a:t/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3" name="Google Shape;143;p14"/>
          <p:cNvSpPr txBox="1"/>
          <p:nvPr>
            <p:ph idx="1" type="subTitle"/>
          </p:nvPr>
        </p:nvSpPr>
        <p:spPr>
          <a:xfrm>
            <a:off x="533400" y="2996952"/>
            <a:ext cx="8077200" cy="115212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СПАСИБО ЗА ВНИМАНИЕ!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44" name="Google Shape;144;p14"/>
          <p:cNvSpPr txBox="1"/>
          <p:nvPr>
            <p:ph idx="2" type="body"/>
          </p:nvPr>
        </p:nvSpPr>
        <p:spPr>
          <a:xfrm>
            <a:off x="533400" y="2209800"/>
            <a:ext cx="80772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45" name="Google Shape;145;p14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46" name="Google Shape;146;p14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4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</a:pPr>
            <a:r>
              <a:t/>
            </a:r>
            <a:endParaRPr/>
          </a:p>
        </p:txBody>
      </p:sp>
      <p:sp>
        <p:nvSpPr>
          <p:cNvPr id="35" name="Google Shape;35;p2"/>
          <p:cNvSpPr txBox="1"/>
          <p:nvPr>
            <p:ph idx="1" type="subTitle"/>
          </p:nvPr>
        </p:nvSpPr>
        <p:spPr>
          <a:xfrm>
            <a:off x="533400" y="1916818"/>
            <a:ext cx="8077200" cy="31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2800"/>
              <a:buNone/>
            </a:pPr>
            <a:r>
              <a:rPr lang="ru-RU" sz="2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Знакомство родителей с учителем-логопедом.</a:t>
            </a:r>
            <a:endParaRPr sz="2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497A"/>
              </a:buClr>
              <a:buSzPts val="2800"/>
              <a:buNone/>
            </a:pPr>
            <a:r>
              <a:rPr lang="ru-RU" sz="2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Познакомить родителей со спецификой работы логопеда. </a:t>
            </a:r>
            <a:endParaRPr sz="2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560"/>
              </a:spcBef>
              <a:spcAft>
                <a:spcPts val="0"/>
              </a:spcAft>
              <a:buClr>
                <a:srgbClr val="5F497A"/>
              </a:buClr>
              <a:buSzPts val="2800"/>
              <a:buNone/>
            </a:pPr>
            <a:r>
              <a:rPr lang="ru-RU" sz="2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Ознакомить родителей с требованиями по выполнению домашних заданий.</a:t>
            </a:r>
            <a:endParaRPr/>
          </a:p>
          <a:p>
            <a:pPr indent="0" lvl="0" marL="0" rtl="0" algn="l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rPr lang="ru-RU"/>
              <a:t> </a:t>
            </a:r>
            <a:endParaRPr/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36" name="Google Shape;36;p2"/>
          <p:cNvSpPr txBox="1"/>
          <p:nvPr>
            <p:ph idx="2" type="body"/>
          </p:nvPr>
        </p:nvSpPr>
        <p:spPr>
          <a:xfrm>
            <a:off x="533400" y="836713"/>
            <a:ext cx="8077200" cy="93610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Цель родительного собрания</a:t>
            </a:r>
            <a:endParaRPr/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7" name="Google Shape;37;p2"/>
          <p:cNvSpPr txBox="1"/>
          <p:nvPr>
            <p:ph idx="3" type="body"/>
          </p:nvPr>
        </p:nvSpPr>
        <p:spPr>
          <a:xfrm>
            <a:off x="611560" y="3933056"/>
            <a:ext cx="7999039" cy="4103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38" name="Google Shape;38;p2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2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3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</a:pPr>
            <a:r>
              <a:t/>
            </a:r>
            <a:endParaRPr/>
          </a:p>
        </p:txBody>
      </p:sp>
      <p:sp>
        <p:nvSpPr>
          <p:cNvPr id="45" name="Google Shape;45;p3"/>
          <p:cNvSpPr txBox="1"/>
          <p:nvPr>
            <p:ph idx="1" type="subTitle"/>
          </p:nvPr>
        </p:nvSpPr>
        <p:spPr>
          <a:xfrm>
            <a:off x="533400" y="1557754"/>
            <a:ext cx="8077200" cy="9008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 первую очередь логопед на базе общеразвивающего сада  осуществляет работу по следующим направлениям:</a:t>
            </a:r>
            <a:endParaRPr/>
          </a:p>
          <a:p>
            <a:pPr indent="0" lvl="0" marL="0" rtl="0" algn="ctr">
              <a:spcBef>
                <a:spcPts val="480"/>
              </a:spcBef>
              <a:spcAft>
                <a:spcPts val="0"/>
              </a:spcAft>
              <a:buClr>
                <a:schemeClr val="accent6"/>
              </a:buClr>
              <a:buSzPts val="2400"/>
              <a:buNone/>
            </a:pPr>
            <a:r>
              <a:t/>
            </a:r>
            <a:endParaRPr sz="2400"/>
          </a:p>
        </p:txBody>
      </p:sp>
      <p:sp>
        <p:nvSpPr>
          <p:cNvPr id="46" name="Google Shape;46;p3"/>
          <p:cNvSpPr txBox="1"/>
          <p:nvPr>
            <p:ph idx="2" type="body"/>
          </p:nvPr>
        </p:nvSpPr>
        <p:spPr>
          <a:xfrm>
            <a:off x="611560" y="692696"/>
            <a:ext cx="7999040" cy="8650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600"/>
              <a:buNone/>
            </a:pPr>
            <a:r>
              <a:rPr lang="ru-RU" sz="3600">
                <a:latin typeface="Times New Roman"/>
                <a:ea typeface="Times New Roman"/>
                <a:cs typeface="Times New Roman"/>
                <a:sym typeface="Times New Roman"/>
              </a:rPr>
              <a:t>Чем занимается логопед?</a:t>
            </a:r>
            <a:endParaRPr/>
          </a:p>
          <a:p>
            <a:pPr indent="-342900" lvl="0" marL="342900" rtl="0" algn="ctr">
              <a:spcBef>
                <a:spcPts val="24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47" name="Google Shape;47;p3"/>
          <p:cNvSpPr txBox="1"/>
          <p:nvPr>
            <p:ph idx="3" type="body"/>
          </p:nvPr>
        </p:nvSpPr>
        <p:spPr>
          <a:xfrm>
            <a:off x="533400" y="2458617"/>
            <a:ext cx="5262736" cy="188478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Коррекция звукопроизношения;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Развитие подвижности органов речи;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Совершенствование просодической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стороны речи;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 Формирование фонематических 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процессов;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Совершенствование грамматического       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строя речи;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 Обогащение и активизация 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словарного запаса;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Развитие мелкой моторики;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Развитие связной речи.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48" name="Google Shape;48;p3"/>
          <p:cNvSpPr txBox="1"/>
          <p:nvPr>
            <p:ph idx="10" type="dt"/>
          </p:nvPr>
        </p:nvSpPr>
        <p:spPr>
          <a:xfrm>
            <a:off x="6156176" y="3429000"/>
            <a:ext cx="2808312" cy="266429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" name="Google Shape;49;p3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50" name="Google Shape;50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60125" y="2274850"/>
            <a:ext cx="4438175" cy="3898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4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</a:pPr>
            <a:r>
              <a:t/>
            </a:r>
            <a:endParaRPr/>
          </a:p>
        </p:txBody>
      </p:sp>
      <p:sp>
        <p:nvSpPr>
          <p:cNvPr id="56" name="Google Shape;56;p4"/>
          <p:cNvSpPr txBox="1"/>
          <p:nvPr>
            <p:ph idx="1" type="subTitle"/>
          </p:nvPr>
        </p:nvSpPr>
        <p:spPr>
          <a:xfrm>
            <a:off x="533400" y="1412776"/>
            <a:ext cx="8077200" cy="13892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логопедическая помощь оказывается детям с речевыми нарушениями без перевода в специализированную группу;</a:t>
            </a:r>
            <a:endParaRPr sz="20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логопедические занятия являются дополнительными (так как сад общеразвивающего вида).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57" name="Google Shape;57;p4"/>
          <p:cNvSpPr txBox="1"/>
          <p:nvPr>
            <p:ph idx="2" type="body"/>
          </p:nvPr>
        </p:nvSpPr>
        <p:spPr>
          <a:xfrm>
            <a:off x="533400" y="476672"/>
            <a:ext cx="8077200" cy="12241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None/>
            </a:pPr>
            <a:r>
              <a:rPr lang="ru-RU" sz="3200">
                <a:latin typeface="Times New Roman"/>
                <a:ea typeface="Times New Roman"/>
                <a:cs typeface="Times New Roman"/>
                <a:sym typeface="Times New Roman"/>
              </a:rPr>
              <a:t>Специфика работы логопеда на базе общеразвивающего детского сада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60"/>
              </a:spcBef>
              <a:spcAft>
                <a:spcPts val="0"/>
              </a:spcAft>
              <a:buClr>
                <a:schemeClr val="dk2"/>
              </a:buClr>
              <a:buSzPts val="300"/>
              <a:buNone/>
            </a:pPr>
            <a:r>
              <a:t/>
            </a:r>
            <a:endParaRPr sz="300"/>
          </a:p>
        </p:txBody>
      </p:sp>
      <p:sp>
        <p:nvSpPr>
          <p:cNvPr id="58" name="Google Shape;58;p4"/>
          <p:cNvSpPr txBox="1"/>
          <p:nvPr>
            <p:ph idx="3" type="body"/>
          </p:nvPr>
        </p:nvSpPr>
        <p:spPr>
          <a:xfrm>
            <a:off x="533400" y="3068960"/>
            <a:ext cx="8077200" cy="30243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</a:pPr>
            <a:r>
              <a:t/>
            </a:r>
            <a:endParaRPr sz="16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9" name="Google Shape;59;p4"/>
          <p:cNvSpPr txBox="1"/>
          <p:nvPr>
            <p:ph idx="10" type="dt"/>
          </p:nvPr>
        </p:nvSpPr>
        <p:spPr>
          <a:xfrm>
            <a:off x="5076056" y="3501008"/>
            <a:ext cx="2952328" cy="201622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4"/>
          <p:cNvSpPr txBox="1"/>
          <p:nvPr>
            <p:ph idx="11" type="ftr"/>
          </p:nvPr>
        </p:nvSpPr>
        <p:spPr>
          <a:xfrm>
            <a:off x="1259632" y="3573016"/>
            <a:ext cx="2931368" cy="182131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5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</a:pPr>
            <a:r>
              <a:t/>
            </a:r>
            <a:endParaRPr/>
          </a:p>
        </p:txBody>
      </p:sp>
      <p:sp>
        <p:nvSpPr>
          <p:cNvPr id="66" name="Google Shape;66;p5"/>
          <p:cNvSpPr txBox="1"/>
          <p:nvPr>
            <p:ph idx="1" type="subTitle"/>
          </p:nvPr>
        </p:nvSpPr>
        <p:spPr>
          <a:xfrm>
            <a:off x="533400" y="1031032"/>
            <a:ext cx="8077200" cy="16574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поставленные задачи по преодолению речевых нарушений реализуются на индивидуальных занятиях 2-3 раза в неделю;</a:t>
            </a:r>
            <a:endParaRPr sz="20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логопедические занятия проводятся в часы свободные от занятий в режиме дня, так и во время их проведения, по графику утвержденному приказом заведующего МК ДОУ.</a:t>
            </a:r>
            <a:endParaRPr/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rPr lang="ru-RU"/>
              <a:t> </a:t>
            </a:r>
            <a:endParaRPr/>
          </a:p>
          <a:p>
            <a:pPr indent="0" lvl="0" marL="0" rtl="0" algn="ctr"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2000"/>
              <a:buNone/>
            </a:pPr>
            <a:r>
              <a:t/>
            </a:r>
            <a:endParaRPr sz="2000"/>
          </a:p>
        </p:txBody>
      </p:sp>
      <p:sp>
        <p:nvSpPr>
          <p:cNvPr id="67" name="Google Shape;67;p5"/>
          <p:cNvSpPr txBox="1"/>
          <p:nvPr>
            <p:ph idx="2" type="body"/>
          </p:nvPr>
        </p:nvSpPr>
        <p:spPr>
          <a:xfrm>
            <a:off x="533400" y="426736"/>
            <a:ext cx="8077200" cy="96974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37"/>
              <a:buNone/>
            </a:pPr>
            <a:r>
              <a:rPr lang="ru-RU" sz="3237">
                <a:latin typeface="Times New Roman"/>
                <a:ea typeface="Times New Roman"/>
                <a:cs typeface="Times New Roman"/>
                <a:sym typeface="Times New Roman"/>
              </a:rPr>
              <a:t>Организация коррекционной деятельности</a:t>
            </a:r>
            <a:endParaRPr/>
          </a:p>
          <a:p>
            <a:pPr indent="-342900" lvl="0" marL="342900" rtl="0" algn="ctr">
              <a:spcBef>
                <a:spcPts val="222"/>
              </a:spcBef>
              <a:spcAft>
                <a:spcPts val="0"/>
              </a:spcAft>
              <a:buClr>
                <a:schemeClr val="dk2"/>
              </a:buClr>
              <a:buSzPts val="1110"/>
              <a:buNone/>
            </a:pPr>
            <a:r>
              <a:t/>
            </a:r>
            <a:endParaRPr sz="1110"/>
          </a:p>
        </p:txBody>
      </p:sp>
      <p:sp>
        <p:nvSpPr>
          <p:cNvPr id="68" name="Google Shape;68;p5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69" name="Google Shape;69;p5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" name="Google Shape;70;p5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1" name="Google Shape;71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01326" y="2847525"/>
            <a:ext cx="3484749" cy="3257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6"/>
          <p:cNvSpPr txBox="1"/>
          <p:nvPr>
            <p:ph type="ctrTitle"/>
          </p:nvPr>
        </p:nvSpPr>
        <p:spPr>
          <a:xfrm>
            <a:off x="533400" y="332656"/>
            <a:ext cx="8077200" cy="53929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970"/>
              <a:buFont typeface="Times New Roman"/>
              <a:buNone/>
            </a:pPr>
            <a:r>
              <a:rPr lang="ru-RU" sz="2970">
                <a:latin typeface="Times New Roman"/>
                <a:ea typeface="Times New Roman"/>
                <a:cs typeface="Times New Roman"/>
                <a:sym typeface="Times New Roman"/>
              </a:rPr>
              <a:t>Роль родителей в формировании правильного отношения к речевому нарушению у ребенка</a:t>
            </a:r>
            <a:br>
              <a:rPr lang="ru-RU" sz="1440"/>
            </a:br>
            <a:endParaRPr sz="1440"/>
          </a:p>
        </p:txBody>
      </p:sp>
      <p:sp>
        <p:nvSpPr>
          <p:cNvPr id="77" name="Google Shape;77;p6"/>
          <p:cNvSpPr txBox="1"/>
          <p:nvPr>
            <p:ph idx="1" type="subTitle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78" name="Google Shape;78;p6"/>
          <p:cNvSpPr txBox="1"/>
          <p:nvPr>
            <p:ph idx="2" type="body"/>
          </p:nvPr>
        </p:nvSpPr>
        <p:spPr>
          <a:xfrm>
            <a:off x="533400" y="1340768"/>
            <a:ext cx="8077200" cy="11768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не ругать ребенка за неправильную речь; </a:t>
            </a:r>
            <a:endParaRPr/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ненавязчиво исправлять неправильное произношение;</a:t>
            </a:r>
            <a:endParaRPr sz="20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не заострять внимание на запинках и повторах слогов и слов;</a:t>
            </a:r>
            <a:endParaRPr sz="20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l">
              <a:spcBef>
                <a:spcPts val="400"/>
              </a:spcBef>
              <a:spcAft>
                <a:spcPts val="0"/>
              </a:spcAft>
              <a:buClr>
                <a:srgbClr val="5F497A"/>
              </a:buClr>
              <a:buSzPts val="2000"/>
              <a:buNone/>
            </a:pP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- осуществлять позитивный настрой ребенка на занятия с педагогами.</a:t>
            </a:r>
            <a:endParaRPr/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79" name="Google Shape;79;p6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6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6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82" name="Google Shape;82;p6"/>
          <p:cNvSpPr/>
          <p:nvPr/>
        </p:nvSpPr>
        <p:spPr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omic Sans MS"/>
              <a:ea typeface="Comic Sans MS"/>
              <a:cs typeface="Comic Sans MS"/>
              <a:sym typeface="Comic Sans MS"/>
            </a:endParaRPr>
          </a:p>
        </p:txBody>
      </p:sp>
      <p:pic>
        <p:nvPicPr>
          <p:cNvPr id="83" name="Google Shape;83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7848" y="2996952"/>
            <a:ext cx="7254552" cy="3384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"/>
          <p:cNvSpPr txBox="1"/>
          <p:nvPr>
            <p:ph type="ctrTitle"/>
          </p:nvPr>
        </p:nvSpPr>
        <p:spPr>
          <a:xfrm>
            <a:off x="533400" y="533400"/>
            <a:ext cx="8077200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Comic Sans MS"/>
              <a:buNone/>
            </a:pPr>
            <a:r>
              <a:t/>
            </a:r>
            <a:endParaRPr/>
          </a:p>
        </p:txBody>
      </p:sp>
      <p:sp>
        <p:nvSpPr>
          <p:cNvPr id="89" name="Google Shape;89;p7"/>
          <p:cNvSpPr txBox="1"/>
          <p:nvPr>
            <p:ph idx="1" type="subTitle"/>
          </p:nvPr>
        </p:nvSpPr>
        <p:spPr>
          <a:xfrm>
            <a:off x="533400" y="1541512"/>
            <a:ext cx="8077200" cy="190362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Особое внимание родители должны уделять выполнению домашних заданий.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Тетради приносим в дни занятий, остальное время тетрадь находится дома. 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Ежедневно выполняем задания логопеда.</a:t>
            </a:r>
            <a:endParaRPr/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rPr lang="ru-RU"/>
              <a:t> </a:t>
            </a:r>
            <a:endParaRPr/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90" name="Google Shape;90;p7"/>
          <p:cNvSpPr txBox="1"/>
          <p:nvPr>
            <p:ph idx="2" type="body"/>
          </p:nvPr>
        </p:nvSpPr>
        <p:spPr>
          <a:xfrm>
            <a:off x="533400" y="476672"/>
            <a:ext cx="8077200" cy="10081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</a:pPr>
            <a: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  <a:t>Совместная работа логопеда и родителей 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</a:pPr>
            <a: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  <a:t>по тетрадям для домашних заданий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150"/>
              </a:spcBef>
              <a:spcAft>
                <a:spcPts val="0"/>
              </a:spcAft>
              <a:buClr>
                <a:schemeClr val="dk2"/>
              </a:buClr>
              <a:buSzPts val="750"/>
              <a:buNone/>
            </a:pPr>
            <a:r>
              <a:t/>
            </a:r>
            <a:endParaRPr sz="750"/>
          </a:p>
        </p:txBody>
      </p:sp>
      <p:sp>
        <p:nvSpPr>
          <p:cNvPr id="91" name="Google Shape;91;p7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92" name="Google Shape;92;p7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7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94" name="Google Shape;9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95400" y="2707683"/>
            <a:ext cx="6432612" cy="39071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"/>
          <p:cNvSpPr txBox="1"/>
          <p:nvPr>
            <p:ph type="ctrTitle"/>
          </p:nvPr>
        </p:nvSpPr>
        <p:spPr>
          <a:xfrm>
            <a:off x="533400" y="404664"/>
            <a:ext cx="8077200" cy="4672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Times New Roman"/>
              <a:buNone/>
            </a:pPr>
            <a: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  <a:t>Артикуляционная гимнастика</a:t>
            </a:r>
            <a:br>
              <a:rPr lang="ru-RU" sz="3000"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3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0" name="Google Shape;100;p8"/>
          <p:cNvSpPr txBox="1"/>
          <p:nvPr>
            <p:ph idx="1" type="subTitle"/>
          </p:nvPr>
        </p:nvSpPr>
        <p:spPr>
          <a:xfrm>
            <a:off x="533400" y="980729"/>
            <a:ext cx="8077200" cy="23042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b="1"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Польза артикуляционной гимнастики</a:t>
            </a: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</a:t>
            </a:r>
            <a:endParaRPr sz="1800">
              <a:solidFill>
                <a:srgbClr val="5F497A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1. Улучшение кровоснабжения, нервной проводимости и подвижности артикуляционных органов.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2. Укрепление мышечной системы щек, губ, языка.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3. Навыки, позволяющие удерживать нужное артикуляционное положение.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4. Увеличение амплитуды движений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5F497A"/>
              </a:buClr>
              <a:buSzPts val="1800"/>
              <a:buNone/>
            </a:pP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5. Снижение напряженности артикуляционных органов</a:t>
            </a:r>
            <a:endParaRPr/>
          </a:p>
          <a:p>
            <a:pPr indent="0" lvl="0" marL="0" rtl="0" algn="ctr">
              <a:spcBef>
                <a:spcPts val="96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101" name="Google Shape;101;p8"/>
          <p:cNvSpPr txBox="1"/>
          <p:nvPr>
            <p:ph idx="2" type="body"/>
          </p:nvPr>
        </p:nvSpPr>
        <p:spPr>
          <a:xfrm>
            <a:off x="533400" y="980728"/>
            <a:ext cx="6846912" cy="16512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70"/>
              <a:buNone/>
            </a:pPr>
            <a:r>
              <a:t/>
            </a:r>
            <a:endParaRPr sz="57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2" name="Google Shape;102;p8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8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8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pic>
        <p:nvPicPr>
          <p:cNvPr id="105" name="Google Shape;10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9592" y="3345461"/>
            <a:ext cx="7082965" cy="3210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AEC5E1"/>
            </a:gs>
            <a:gs pos="12000">
              <a:srgbClr val="EAF1DD">
                <a:alpha val="0"/>
              </a:srgbClr>
            </a:gs>
            <a:gs pos="92000">
              <a:srgbClr val="EAF1DD"/>
            </a:gs>
            <a:gs pos="100000">
              <a:srgbClr val="AEC5E1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"/>
          <p:cNvSpPr txBox="1"/>
          <p:nvPr>
            <p:ph type="ctrTitle"/>
          </p:nvPr>
        </p:nvSpPr>
        <p:spPr>
          <a:xfrm>
            <a:off x="533400" y="188640"/>
            <a:ext cx="8077200" cy="18012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40"/>
              <a:buFont typeface="Times New Roman"/>
              <a:buNone/>
            </a:pPr>
            <a:r>
              <a:rPr lang="ru-RU" sz="3240">
                <a:latin typeface="Times New Roman"/>
                <a:ea typeface="Times New Roman"/>
                <a:cs typeface="Times New Roman"/>
                <a:sym typeface="Times New Roman"/>
              </a:rPr>
              <a:t>Самомассаж языка                                                     </a:t>
            </a:r>
            <a:b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Это массаж, выполняемый самим ребенком.</a:t>
            </a:r>
            <a:b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Целью логопедического самомассажа является  в первую очередь стимуляция кинестетических ощущений мышц, участвующих в работе речевого аппарата, а также в нормализации мышечного тонуса.</a:t>
            </a:r>
            <a:br>
              <a:rPr lang="ru-RU" sz="18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</a:br>
            <a:endParaRPr sz="1800"/>
          </a:p>
        </p:txBody>
      </p:sp>
      <p:sp>
        <p:nvSpPr>
          <p:cNvPr id="111" name="Google Shape;111;p9"/>
          <p:cNvSpPr txBox="1"/>
          <p:nvPr>
            <p:ph idx="1" type="subTitle"/>
          </p:nvPr>
        </p:nvSpPr>
        <p:spPr>
          <a:xfrm>
            <a:off x="533400" y="2675692"/>
            <a:ext cx="8077200" cy="769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accent6"/>
              </a:buClr>
              <a:buSzPts val="4800"/>
              <a:buNone/>
            </a:pPr>
            <a:r>
              <a:t/>
            </a:r>
            <a:endParaRPr/>
          </a:p>
        </p:txBody>
      </p:sp>
      <p:sp>
        <p:nvSpPr>
          <p:cNvPr id="112" name="Google Shape;112;p9"/>
          <p:cNvSpPr txBox="1"/>
          <p:nvPr>
            <p:ph idx="2" type="body"/>
          </p:nvPr>
        </p:nvSpPr>
        <p:spPr>
          <a:xfrm>
            <a:off x="502421" y="1937941"/>
            <a:ext cx="8077200" cy="6035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366092"/>
              </a:buClr>
              <a:buSzPts val="3200"/>
              <a:buNone/>
            </a:pPr>
            <a:r>
              <a:rPr lang="ru-RU" sz="3200">
                <a:solidFill>
                  <a:srgbClr val="3660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Упражнения для развития речевого дыхания </a:t>
            </a:r>
            <a:endParaRPr sz="3200">
              <a:solidFill>
                <a:srgbClr val="366092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ctr">
              <a:lnSpc>
                <a:spcPct val="80000"/>
              </a:lnSpc>
              <a:spcBef>
                <a:spcPts val="400"/>
              </a:spcBef>
              <a:spcAft>
                <a:spcPts val="0"/>
              </a:spcAft>
              <a:buClr>
                <a:srgbClr val="366092"/>
              </a:buClr>
              <a:buSzPts val="2000"/>
              <a:buNone/>
            </a:pPr>
            <a:r>
              <a:rPr lang="ru-RU" sz="2000">
                <a:solidFill>
                  <a:srgbClr val="36609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>
                <a:solidFill>
                  <a:srgbClr val="5F497A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Позволяют выработать сильный, плавный, удлиненный выдох, сформировать целенаправленную воздушную струю.</a:t>
            </a:r>
            <a:endParaRPr/>
          </a:p>
          <a:p>
            <a:pPr indent="-342900" lvl="0" marL="342900" rtl="0" algn="ctr">
              <a:lnSpc>
                <a:spcPct val="80000"/>
              </a:lnSpc>
              <a:spcBef>
                <a:spcPts val="60"/>
              </a:spcBef>
              <a:spcAft>
                <a:spcPts val="0"/>
              </a:spcAft>
              <a:buClr>
                <a:schemeClr val="dk2"/>
              </a:buClr>
              <a:buSzPts val="300"/>
              <a:buNone/>
            </a:pPr>
            <a:r>
              <a:t/>
            </a:r>
            <a:endParaRPr sz="300"/>
          </a:p>
        </p:txBody>
      </p:sp>
      <p:sp>
        <p:nvSpPr>
          <p:cNvPr id="113" name="Google Shape;113;p9"/>
          <p:cNvSpPr txBox="1"/>
          <p:nvPr>
            <p:ph idx="3" type="body"/>
          </p:nvPr>
        </p:nvSpPr>
        <p:spPr>
          <a:xfrm>
            <a:off x="533400" y="3578423"/>
            <a:ext cx="8077200" cy="7649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</a:pPr>
            <a:r>
              <a:t/>
            </a:r>
            <a:endParaRPr/>
          </a:p>
        </p:txBody>
      </p:sp>
      <p:sp>
        <p:nvSpPr>
          <p:cNvPr id="114" name="Google Shape;114;p9"/>
          <p:cNvSpPr txBox="1"/>
          <p:nvPr>
            <p:ph idx="10" type="dt"/>
          </p:nvPr>
        </p:nvSpPr>
        <p:spPr>
          <a:xfrm>
            <a:off x="5715000" y="502920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9"/>
          <p:cNvSpPr txBox="1"/>
          <p:nvPr>
            <p:ph idx="11" type="ftr"/>
          </p:nvPr>
        </p:nvSpPr>
        <p:spPr>
          <a:xfrm>
            <a:off x="1295400" y="502920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ElmSchAward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2018-11-08T05:18:47Z</dcterms:creat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TC102512859990</vt:lpwstr>
  </property>
</Properties>
</file>