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74" r:id="rId4"/>
    <p:sldId id="269" r:id="rId5"/>
    <p:sldId id="266" r:id="rId6"/>
    <p:sldId id="267" r:id="rId7"/>
    <p:sldId id="271" r:id="rId8"/>
    <p:sldId id="272" r:id="rId9"/>
    <p:sldId id="264" r:id="rId10"/>
    <p:sldId id="257" r:id="rId11"/>
    <p:sldId id="259" r:id="rId12"/>
    <p:sldId id="262" r:id="rId13"/>
    <p:sldId id="265" r:id="rId14"/>
    <p:sldId id="260" r:id="rId15"/>
    <p:sldId id="276" r:id="rId16"/>
    <p:sldId id="275" r:id="rId17"/>
    <p:sldId id="26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9900CC"/>
    <a:srgbClr val="00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32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75"/>
      <c:perspective val="30"/>
    </c:view3D>
    <c:plotArea>
      <c:layout>
        <c:manualLayout>
          <c:layoutTarget val="inner"/>
          <c:xMode val="edge"/>
          <c:yMode val="edge"/>
          <c:x val="1.7159401625652111E-2"/>
          <c:y val="0.12217544859836077"/>
          <c:w val="0.69403010732407999"/>
          <c:h val="0.8778245271624151"/>
        </c:manualLayout>
      </c:layout>
      <c:pie3DChart>
        <c:varyColors val="1"/>
        <c:dLbls>
          <c:showPercent val="1"/>
        </c:dLbls>
      </c:pie3DChart>
    </c:plotArea>
    <c:legend>
      <c:legendPos val="r"/>
      <c:layout/>
      <c:txPr>
        <a:bodyPr/>
        <a:lstStyle/>
        <a:p>
          <a:pPr>
            <a:defRPr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E0D38CE-ACAD-487D-B959-614DD37F4AEB}" type="doc">
      <dgm:prSet loTypeId="urn:microsoft.com/office/officeart/2005/8/layout/gear1" loCatId="process" qsTypeId="urn:microsoft.com/office/officeart/2005/8/quickstyle/simple1" qsCatId="simple" csTypeId="urn:microsoft.com/office/officeart/2005/8/colors/colorful5" csCatId="colorful" phldr="1"/>
      <dgm:spPr/>
    </dgm:pt>
    <dgm:pt modelId="{9E5047E9-2520-4A85-A459-E0D8F0BADF38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Совместная деятельность педагога с детьми</a:t>
          </a:r>
          <a:endParaRPr lang="ru-RU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3CBC0C4-E937-4BD5-8177-36DB175BDD30}" type="parTrans" cxnId="{DBDA58AA-53A2-4502-9139-2BC70D85DBB7}">
      <dgm:prSet/>
      <dgm:spPr/>
      <dgm:t>
        <a:bodyPr/>
        <a:lstStyle/>
        <a:p>
          <a:endParaRPr lang="ru-RU"/>
        </a:p>
      </dgm:t>
    </dgm:pt>
    <dgm:pt modelId="{7C76893C-CC1E-400E-B963-B5700C97CDEC}" type="sibTrans" cxnId="{DBDA58AA-53A2-4502-9139-2BC70D85DBB7}">
      <dgm:prSet/>
      <dgm:spPr/>
      <dgm:t>
        <a:bodyPr/>
        <a:lstStyle/>
        <a:p>
          <a:endParaRPr lang="ru-RU"/>
        </a:p>
      </dgm:t>
    </dgm:pt>
    <dgm:pt modelId="{FDF21109-B03B-4131-9C83-2FD3E8F51639}">
      <dgm:prSet phldrT="[Текст]" custT="1"/>
      <dgm:spPr/>
      <dgm:t>
        <a:bodyPr/>
        <a:lstStyle/>
        <a:p>
          <a:r>
            <a:rPr lang="ru-RU" sz="14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Взаимодействие с родителями воспитанников</a:t>
          </a:r>
          <a:endParaRPr lang="ru-RU" sz="1400" b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6F8E0CB-2B23-404D-A287-F7E6EEB4CA70}" type="parTrans" cxnId="{47A26CED-53CD-4B52-BFBA-8EE43EA10D0E}">
      <dgm:prSet/>
      <dgm:spPr/>
      <dgm:t>
        <a:bodyPr/>
        <a:lstStyle/>
        <a:p>
          <a:endParaRPr lang="ru-RU"/>
        </a:p>
      </dgm:t>
    </dgm:pt>
    <dgm:pt modelId="{F1B4FAF2-B24F-4C94-89CA-4B9C9650FFCC}" type="sibTrans" cxnId="{47A26CED-53CD-4B52-BFBA-8EE43EA10D0E}">
      <dgm:prSet/>
      <dgm:spPr/>
      <dgm:t>
        <a:bodyPr/>
        <a:lstStyle/>
        <a:p>
          <a:endParaRPr lang="ru-RU"/>
        </a:p>
      </dgm:t>
    </dgm:pt>
    <dgm:pt modelId="{4515B6A6-7FBB-435D-BC12-A9483BD42AFF}">
      <dgm:prSet phldrT="[Текст]" custT="1"/>
      <dgm:spPr/>
      <dgm:t>
        <a:bodyPr/>
        <a:lstStyle/>
        <a:p>
          <a:r>
            <a:rPr lang="ru-RU" sz="1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Совместная деятельность воспитанников со сверстниками</a:t>
          </a:r>
          <a:endParaRPr lang="ru-RU" sz="12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51A0516A-7E27-4348-9A98-99379851B3FB}" type="parTrans" cxnId="{E950D2F7-53B6-48A0-9B77-92C6102E6343}">
      <dgm:prSet/>
      <dgm:spPr/>
      <dgm:t>
        <a:bodyPr/>
        <a:lstStyle/>
        <a:p>
          <a:endParaRPr lang="ru-RU"/>
        </a:p>
      </dgm:t>
    </dgm:pt>
    <dgm:pt modelId="{8E1B09DC-7576-4E40-8B94-9A016D8B7607}" type="sibTrans" cxnId="{E950D2F7-53B6-48A0-9B77-92C6102E6343}">
      <dgm:prSet/>
      <dgm:spPr/>
      <dgm:t>
        <a:bodyPr/>
        <a:lstStyle/>
        <a:p>
          <a:endParaRPr lang="ru-RU"/>
        </a:p>
      </dgm:t>
    </dgm:pt>
    <dgm:pt modelId="{C7C614D7-76EF-4DB7-A6F1-1638BBF70984}" type="pres">
      <dgm:prSet presAssocID="{DE0D38CE-ACAD-487D-B959-614DD37F4AEB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10DC970F-5D99-4F28-B1DD-C501E1997981}" type="pres">
      <dgm:prSet presAssocID="{9E5047E9-2520-4A85-A459-E0D8F0BADF38}" presName="gear1" presStyleLbl="node1" presStyleIdx="0" presStyleCnt="3">
        <dgm:presLayoutVars>
          <dgm:chMax val="1"/>
          <dgm:bulletEnabled val="1"/>
        </dgm:presLayoutVars>
      </dgm:prSet>
      <dgm:spPr/>
    </dgm:pt>
    <dgm:pt modelId="{7673C0F5-9D91-49E1-BB6B-FF3ECAB2E794}" type="pres">
      <dgm:prSet presAssocID="{9E5047E9-2520-4A85-A459-E0D8F0BADF38}" presName="gear1srcNode" presStyleLbl="node1" presStyleIdx="0" presStyleCnt="3"/>
      <dgm:spPr/>
    </dgm:pt>
    <dgm:pt modelId="{23013D74-D46A-408F-848A-8BB47237954D}" type="pres">
      <dgm:prSet presAssocID="{9E5047E9-2520-4A85-A459-E0D8F0BADF38}" presName="gear1dstNode" presStyleLbl="node1" presStyleIdx="0" presStyleCnt="3"/>
      <dgm:spPr/>
    </dgm:pt>
    <dgm:pt modelId="{7F87069D-E7A7-4DA3-BDF1-F468C11BC23F}" type="pres">
      <dgm:prSet presAssocID="{FDF21109-B03B-4131-9C83-2FD3E8F51639}" presName="gear2" presStyleLbl="node1" presStyleIdx="1" presStyleCnt="3" custScaleX="112300" custScaleY="10949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67C657-FD6B-4BE2-B112-A956EAC8667B}" type="pres">
      <dgm:prSet presAssocID="{FDF21109-B03B-4131-9C83-2FD3E8F51639}" presName="gear2srcNode" presStyleLbl="node1" presStyleIdx="1" presStyleCnt="3"/>
      <dgm:spPr/>
    </dgm:pt>
    <dgm:pt modelId="{24C08CEE-465C-45D3-9014-C24E02BF592F}" type="pres">
      <dgm:prSet presAssocID="{FDF21109-B03B-4131-9C83-2FD3E8F51639}" presName="gear2dstNode" presStyleLbl="node1" presStyleIdx="1" presStyleCnt="3"/>
      <dgm:spPr/>
    </dgm:pt>
    <dgm:pt modelId="{F2D8B673-5A25-48DD-91CD-0F6E9BC0B97D}" type="pres">
      <dgm:prSet presAssocID="{4515B6A6-7FBB-435D-BC12-A9483BD42AFF}" presName="gear3" presStyleLbl="node1" presStyleIdx="2" presStyleCnt="3" custScaleX="119155" custScaleY="110268"/>
      <dgm:spPr/>
      <dgm:t>
        <a:bodyPr/>
        <a:lstStyle/>
        <a:p>
          <a:endParaRPr lang="ru-RU"/>
        </a:p>
      </dgm:t>
    </dgm:pt>
    <dgm:pt modelId="{D910B511-340F-4F8D-AB4F-8ED077F5BB1B}" type="pres">
      <dgm:prSet presAssocID="{4515B6A6-7FBB-435D-BC12-A9483BD42AFF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1B1F44-ED17-4CFA-9444-5CA9483D045F}" type="pres">
      <dgm:prSet presAssocID="{4515B6A6-7FBB-435D-BC12-A9483BD42AFF}" presName="gear3srcNode" presStyleLbl="node1" presStyleIdx="2" presStyleCnt="3"/>
      <dgm:spPr/>
    </dgm:pt>
    <dgm:pt modelId="{AA9B1250-8FF2-4383-81DC-E2271828A241}" type="pres">
      <dgm:prSet presAssocID="{4515B6A6-7FBB-435D-BC12-A9483BD42AFF}" presName="gear3dstNode" presStyleLbl="node1" presStyleIdx="2" presStyleCnt="3"/>
      <dgm:spPr/>
    </dgm:pt>
    <dgm:pt modelId="{FB18E9CD-0C4B-40C0-9865-F08109E44EA4}" type="pres">
      <dgm:prSet presAssocID="{7C76893C-CC1E-400E-B963-B5700C97CDEC}" presName="connector1" presStyleLbl="sibTrans2D1" presStyleIdx="0" presStyleCnt="3"/>
      <dgm:spPr/>
    </dgm:pt>
    <dgm:pt modelId="{D7A37493-7F10-406C-84E8-8D4E8D907E65}" type="pres">
      <dgm:prSet presAssocID="{F1B4FAF2-B24F-4C94-89CA-4B9C9650FFCC}" presName="connector2" presStyleLbl="sibTrans2D1" presStyleIdx="1" presStyleCnt="3"/>
      <dgm:spPr/>
    </dgm:pt>
    <dgm:pt modelId="{D4A5D120-3715-46D9-A39A-0C5E49E62638}" type="pres">
      <dgm:prSet presAssocID="{8E1B09DC-7576-4E40-8B94-9A016D8B7607}" presName="connector3" presStyleLbl="sibTrans2D1" presStyleIdx="2" presStyleCnt="3"/>
      <dgm:spPr/>
    </dgm:pt>
  </dgm:ptLst>
  <dgm:cxnLst>
    <dgm:cxn modelId="{82181CA3-EB4E-43F4-9F8B-8758986E917A}" type="presOf" srcId="{4515B6A6-7FBB-435D-BC12-A9483BD42AFF}" destId="{F2D8B673-5A25-48DD-91CD-0F6E9BC0B97D}" srcOrd="0" destOrd="0" presId="urn:microsoft.com/office/officeart/2005/8/layout/gear1"/>
    <dgm:cxn modelId="{197E5ED4-FF6B-41C5-8EAD-0EAE14410A8D}" type="presOf" srcId="{FDF21109-B03B-4131-9C83-2FD3E8F51639}" destId="{AA67C657-FD6B-4BE2-B112-A956EAC8667B}" srcOrd="1" destOrd="0" presId="urn:microsoft.com/office/officeart/2005/8/layout/gear1"/>
    <dgm:cxn modelId="{6D7E167B-526A-4435-AEBB-00DE20AA4505}" type="presOf" srcId="{4515B6A6-7FBB-435D-BC12-A9483BD42AFF}" destId="{971B1F44-ED17-4CFA-9444-5CA9483D045F}" srcOrd="2" destOrd="0" presId="urn:microsoft.com/office/officeart/2005/8/layout/gear1"/>
    <dgm:cxn modelId="{647DB466-276A-41A4-BF8D-1F3AEF7EEC27}" type="presOf" srcId="{4515B6A6-7FBB-435D-BC12-A9483BD42AFF}" destId="{D910B511-340F-4F8D-AB4F-8ED077F5BB1B}" srcOrd="1" destOrd="0" presId="urn:microsoft.com/office/officeart/2005/8/layout/gear1"/>
    <dgm:cxn modelId="{E950D2F7-53B6-48A0-9B77-92C6102E6343}" srcId="{DE0D38CE-ACAD-487D-B959-614DD37F4AEB}" destId="{4515B6A6-7FBB-435D-BC12-A9483BD42AFF}" srcOrd="2" destOrd="0" parTransId="{51A0516A-7E27-4348-9A98-99379851B3FB}" sibTransId="{8E1B09DC-7576-4E40-8B94-9A016D8B7607}"/>
    <dgm:cxn modelId="{351ECA09-895D-4864-B39D-0CCFC0805C1E}" type="presOf" srcId="{9E5047E9-2520-4A85-A459-E0D8F0BADF38}" destId="{10DC970F-5D99-4F28-B1DD-C501E1997981}" srcOrd="0" destOrd="0" presId="urn:microsoft.com/office/officeart/2005/8/layout/gear1"/>
    <dgm:cxn modelId="{10B22CAE-C82F-46D5-B659-C233E0F05585}" type="presOf" srcId="{DE0D38CE-ACAD-487D-B959-614DD37F4AEB}" destId="{C7C614D7-76EF-4DB7-A6F1-1638BBF70984}" srcOrd="0" destOrd="0" presId="urn:microsoft.com/office/officeart/2005/8/layout/gear1"/>
    <dgm:cxn modelId="{ECCF1AFC-D0EB-4F5E-8EB8-FFB84BED605B}" type="presOf" srcId="{4515B6A6-7FBB-435D-BC12-A9483BD42AFF}" destId="{AA9B1250-8FF2-4383-81DC-E2271828A241}" srcOrd="3" destOrd="0" presId="urn:microsoft.com/office/officeart/2005/8/layout/gear1"/>
    <dgm:cxn modelId="{9E30B8F9-E872-4908-B357-AEFF75C6ABA4}" type="presOf" srcId="{FDF21109-B03B-4131-9C83-2FD3E8F51639}" destId="{24C08CEE-465C-45D3-9014-C24E02BF592F}" srcOrd="2" destOrd="0" presId="urn:microsoft.com/office/officeart/2005/8/layout/gear1"/>
    <dgm:cxn modelId="{3623F2AD-51B1-4C38-A72F-B0EF93CBCEE7}" type="presOf" srcId="{FDF21109-B03B-4131-9C83-2FD3E8F51639}" destId="{7F87069D-E7A7-4DA3-BDF1-F468C11BC23F}" srcOrd="0" destOrd="0" presId="urn:microsoft.com/office/officeart/2005/8/layout/gear1"/>
    <dgm:cxn modelId="{204A6D07-5E08-4895-B8E9-CB4EEEF6999F}" type="presOf" srcId="{8E1B09DC-7576-4E40-8B94-9A016D8B7607}" destId="{D4A5D120-3715-46D9-A39A-0C5E49E62638}" srcOrd="0" destOrd="0" presId="urn:microsoft.com/office/officeart/2005/8/layout/gear1"/>
    <dgm:cxn modelId="{2156D2A0-33EA-4384-AB37-D5FA2873F7E1}" type="presOf" srcId="{9E5047E9-2520-4A85-A459-E0D8F0BADF38}" destId="{23013D74-D46A-408F-848A-8BB47237954D}" srcOrd="2" destOrd="0" presId="urn:microsoft.com/office/officeart/2005/8/layout/gear1"/>
    <dgm:cxn modelId="{DBDA58AA-53A2-4502-9139-2BC70D85DBB7}" srcId="{DE0D38CE-ACAD-487D-B959-614DD37F4AEB}" destId="{9E5047E9-2520-4A85-A459-E0D8F0BADF38}" srcOrd="0" destOrd="0" parTransId="{83CBC0C4-E937-4BD5-8177-36DB175BDD30}" sibTransId="{7C76893C-CC1E-400E-B963-B5700C97CDEC}"/>
    <dgm:cxn modelId="{D309277B-81F9-4234-9E54-27104702CE0B}" type="presOf" srcId="{9E5047E9-2520-4A85-A459-E0D8F0BADF38}" destId="{7673C0F5-9D91-49E1-BB6B-FF3ECAB2E794}" srcOrd="1" destOrd="0" presId="urn:microsoft.com/office/officeart/2005/8/layout/gear1"/>
    <dgm:cxn modelId="{47A26CED-53CD-4B52-BFBA-8EE43EA10D0E}" srcId="{DE0D38CE-ACAD-487D-B959-614DD37F4AEB}" destId="{FDF21109-B03B-4131-9C83-2FD3E8F51639}" srcOrd="1" destOrd="0" parTransId="{26F8E0CB-2B23-404D-A287-F7E6EEB4CA70}" sibTransId="{F1B4FAF2-B24F-4C94-89CA-4B9C9650FFCC}"/>
    <dgm:cxn modelId="{53548E7E-CD2D-4763-8ED7-72B4A76640DA}" type="presOf" srcId="{F1B4FAF2-B24F-4C94-89CA-4B9C9650FFCC}" destId="{D7A37493-7F10-406C-84E8-8D4E8D907E65}" srcOrd="0" destOrd="0" presId="urn:microsoft.com/office/officeart/2005/8/layout/gear1"/>
    <dgm:cxn modelId="{EF84BFD4-0EDB-4F8E-87D5-3B79B43DF3F1}" type="presOf" srcId="{7C76893C-CC1E-400E-B963-B5700C97CDEC}" destId="{FB18E9CD-0C4B-40C0-9865-F08109E44EA4}" srcOrd="0" destOrd="0" presId="urn:microsoft.com/office/officeart/2005/8/layout/gear1"/>
    <dgm:cxn modelId="{FDB820CF-54BF-420B-993F-51AE277D9223}" type="presParOf" srcId="{C7C614D7-76EF-4DB7-A6F1-1638BBF70984}" destId="{10DC970F-5D99-4F28-B1DD-C501E1997981}" srcOrd="0" destOrd="0" presId="urn:microsoft.com/office/officeart/2005/8/layout/gear1"/>
    <dgm:cxn modelId="{D123FC27-B192-448A-B989-B82CBF6D97D0}" type="presParOf" srcId="{C7C614D7-76EF-4DB7-A6F1-1638BBF70984}" destId="{7673C0F5-9D91-49E1-BB6B-FF3ECAB2E794}" srcOrd="1" destOrd="0" presId="urn:microsoft.com/office/officeart/2005/8/layout/gear1"/>
    <dgm:cxn modelId="{CECC1F0B-702C-49B2-8E07-1E82671AD531}" type="presParOf" srcId="{C7C614D7-76EF-4DB7-A6F1-1638BBF70984}" destId="{23013D74-D46A-408F-848A-8BB47237954D}" srcOrd="2" destOrd="0" presId="urn:microsoft.com/office/officeart/2005/8/layout/gear1"/>
    <dgm:cxn modelId="{44CA2DCB-CDDF-4ADC-A5B2-0B18908C6FA8}" type="presParOf" srcId="{C7C614D7-76EF-4DB7-A6F1-1638BBF70984}" destId="{7F87069D-E7A7-4DA3-BDF1-F468C11BC23F}" srcOrd="3" destOrd="0" presId="urn:microsoft.com/office/officeart/2005/8/layout/gear1"/>
    <dgm:cxn modelId="{214A47FB-0F15-403E-B456-C9F2AF809270}" type="presParOf" srcId="{C7C614D7-76EF-4DB7-A6F1-1638BBF70984}" destId="{AA67C657-FD6B-4BE2-B112-A956EAC8667B}" srcOrd="4" destOrd="0" presId="urn:microsoft.com/office/officeart/2005/8/layout/gear1"/>
    <dgm:cxn modelId="{B48D2158-C4CE-4B1E-8BB2-2AA39A97EE33}" type="presParOf" srcId="{C7C614D7-76EF-4DB7-A6F1-1638BBF70984}" destId="{24C08CEE-465C-45D3-9014-C24E02BF592F}" srcOrd="5" destOrd="0" presId="urn:microsoft.com/office/officeart/2005/8/layout/gear1"/>
    <dgm:cxn modelId="{A89A5A1B-20EA-4670-836C-8D12793A098F}" type="presParOf" srcId="{C7C614D7-76EF-4DB7-A6F1-1638BBF70984}" destId="{F2D8B673-5A25-48DD-91CD-0F6E9BC0B97D}" srcOrd="6" destOrd="0" presId="urn:microsoft.com/office/officeart/2005/8/layout/gear1"/>
    <dgm:cxn modelId="{6A62A5C6-4413-491E-A277-0812C2E0C675}" type="presParOf" srcId="{C7C614D7-76EF-4DB7-A6F1-1638BBF70984}" destId="{D910B511-340F-4F8D-AB4F-8ED077F5BB1B}" srcOrd="7" destOrd="0" presId="urn:microsoft.com/office/officeart/2005/8/layout/gear1"/>
    <dgm:cxn modelId="{E89D6284-E9A7-436E-8F93-AB754BEE0C5F}" type="presParOf" srcId="{C7C614D7-76EF-4DB7-A6F1-1638BBF70984}" destId="{971B1F44-ED17-4CFA-9444-5CA9483D045F}" srcOrd="8" destOrd="0" presId="urn:microsoft.com/office/officeart/2005/8/layout/gear1"/>
    <dgm:cxn modelId="{B80EBE76-0EA2-42C6-B1A9-EC7FC6F72175}" type="presParOf" srcId="{C7C614D7-76EF-4DB7-A6F1-1638BBF70984}" destId="{AA9B1250-8FF2-4383-81DC-E2271828A241}" srcOrd="9" destOrd="0" presId="urn:microsoft.com/office/officeart/2005/8/layout/gear1"/>
    <dgm:cxn modelId="{2B69A6B9-7390-4C06-932B-01387482A1BB}" type="presParOf" srcId="{C7C614D7-76EF-4DB7-A6F1-1638BBF70984}" destId="{FB18E9CD-0C4B-40C0-9865-F08109E44EA4}" srcOrd="10" destOrd="0" presId="urn:microsoft.com/office/officeart/2005/8/layout/gear1"/>
    <dgm:cxn modelId="{52988D6D-FBA6-420C-AE50-FC1AEBAD661E}" type="presParOf" srcId="{C7C614D7-76EF-4DB7-A6F1-1638BBF70984}" destId="{D7A37493-7F10-406C-84E8-8D4E8D907E65}" srcOrd="11" destOrd="0" presId="urn:microsoft.com/office/officeart/2005/8/layout/gear1"/>
    <dgm:cxn modelId="{91FABDAE-163A-476D-943A-F7AE79D9D742}" type="presParOf" srcId="{C7C614D7-76EF-4DB7-A6F1-1638BBF70984}" destId="{D4A5D120-3715-46D9-A39A-0C5E49E62638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0DC970F-5D99-4F28-B1DD-C501E1997981}">
      <dsp:nvSpPr>
        <dsp:cNvPr id="0" name=""/>
        <dsp:cNvSpPr/>
      </dsp:nvSpPr>
      <dsp:spPr>
        <a:xfrm>
          <a:off x="3888501" y="2092450"/>
          <a:ext cx="2489279" cy="2489279"/>
        </a:xfrm>
        <a:prstGeom prst="gear9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Совместная деятельность педагога с детьми</a:t>
          </a:r>
          <a:endParaRPr lang="ru-RU" sz="18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888501" y="2092450"/>
        <a:ext cx="2489279" cy="2489279"/>
      </dsp:txXfrm>
    </dsp:sp>
    <dsp:sp modelId="{7F87069D-E7A7-4DA3-BDF1-F468C11BC23F}">
      <dsp:nvSpPr>
        <dsp:cNvPr id="0" name=""/>
        <dsp:cNvSpPr/>
      </dsp:nvSpPr>
      <dsp:spPr>
        <a:xfrm>
          <a:off x="2328855" y="1418100"/>
          <a:ext cx="2033062" cy="1982335"/>
        </a:xfrm>
        <a:prstGeom prst="gear6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Взаимодействие с родителями воспитанников</a:t>
          </a:r>
          <a:endParaRPr lang="ru-RU" sz="1400" b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328855" y="1418100"/>
        <a:ext cx="2033062" cy="1982335"/>
      </dsp:txXfrm>
    </dsp:sp>
    <dsp:sp modelId="{F2D8B673-5A25-48DD-91CD-0F6E9BC0B97D}">
      <dsp:nvSpPr>
        <dsp:cNvPr id="0" name=""/>
        <dsp:cNvSpPr/>
      </dsp:nvSpPr>
      <dsp:spPr>
        <a:xfrm rot="20700000">
          <a:off x="3255457" y="192876"/>
          <a:ext cx="2171280" cy="1898242"/>
        </a:xfrm>
        <a:prstGeom prst="gear6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Совместная деятельность воспитанников со сверстниками</a:t>
          </a:r>
          <a:endParaRPr lang="ru-RU" sz="12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747877" y="593022"/>
        <a:ext cx="1186440" cy="1097951"/>
      </dsp:txXfrm>
    </dsp:sp>
    <dsp:sp modelId="{FB18E9CD-0C4B-40C0-9865-F08109E44EA4}">
      <dsp:nvSpPr>
        <dsp:cNvPr id="0" name=""/>
        <dsp:cNvSpPr/>
      </dsp:nvSpPr>
      <dsp:spPr>
        <a:xfrm>
          <a:off x="3700746" y="1714741"/>
          <a:ext cx="3186277" cy="3186277"/>
        </a:xfrm>
        <a:prstGeom prst="circularArrow">
          <a:avLst>
            <a:gd name="adj1" fmla="val 4687"/>
            <a:gd name="adj2" fmla="val 299029"/>
            <a:gd name="adj3" fmla="val 2523572"/>
            <a:gd name="adj4" fmla="val 15845412"/>
            <a:gd name="adj5" fmla="val 5469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A37493-7F10-406C-84E8-8D4E8D907E65}">
      <dsp:nvSpPr>
        <dsp:cNvPr id="0" name=""/>
        <dsp:cNvSpPr/>
      </dsp:nvSpPr>
      <dsp:spPr>
        <a:xfrm>
          <a:off x="2119577" y="1102082"/>
          <a:ext cx="2315030" cy="2315030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A5D120-3715-46D9-A39A-0C5E49E62638}">
      <dsp:nvSpPr>
        <dsp:cNvPr id="0" name=""/>
        <dsp:cNvSpPr/>
      </dsp:nvSpPr>
      <dsp:spPr>
        <a:xfrm>
          <a:off x="3043894" y="-134859"/>
          <a:ext cx="2496068" cy="2496068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1EE56-38D6-4234-85A8-18E7C1EC173F}" type="datetimeFigureOut">
              <a:rPr lang="ru-RU" smtClean="0"/>
              <a:pPr/>
              <a:t>01.01.2008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82580-AB0E-401E-B5B4-5F3DEFC7F4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82188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1EE56-38D6-4234-85A8-18E7C1EC173F}" type="datetimeFigureOut">
              <a:rPr lang="ru-RU" smtClean="0"/>
              <a:pPr/>
              <a:t>01.01.2008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82580-AB0E-401E-B5B4-5F3DEFC7F4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742051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1EE56-38D6-4234-85A8-18E7C1EC173F}" type="datetimeFigureOut">
              <a:rPr lang="ru-RU" smtClean="0"/>
              <a:pPr/>
              <a:t>01.01.2008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82580-AB0E-401E-B5B4-5F3DEFC7F4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41035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1EE56-38D6-4234-85A8-18E7C1EC173F}" type="datetimeFigureOut">
              <a:rPr lang="ru-RU" smtClean="0"/>
              <a:pPr/>
              <a:t>01.01.2008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82580-AB0E-401E-B5B4-5F3DEFC7F4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69634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1EE56-38D6-4234-85A8-18E7C1EC173F}" type="datetimeFigureOut">
              <a:rPr lang="ru-RU" smtClean="0"/>
              <a:pPr/>
              <a:t>01.01.2008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82580-AB0E-401E-B5B4-5F3DEFC7F4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109937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1EE56-38D6-4234-85A8-18E7C1EC173F}" type="datetimeFigureOut">
              <a:rPr lang="ru-RU" smtClean="0"/>
              <a:pPr/>
              <a:t>01.01.2008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82580-AB0E-401E-B5B4-5F3DEFC7F4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231063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1EE56-38D6-4234-85A8-18E7C1EC173F}" type="datetimeFigureOut">
              <a:rPr lang="ru-RU" smtClean="0"/>
              <a:pPr/>
              <a:t>01.01.2008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82580-AB0E-401E-B5B4-5F3DEFC7F4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011103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1EE56-38D6-4234-85A8-18E7C1EC173F}" type="datetimeFigureOut">
              <a:rPr lang="ru-RU" smtClean="0"/>
              <a:pPr/>
              <a:t>01.01.2008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82580-AB0E-401E-B5B4-5F3DEFC7F4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93450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1EE56-38D6-4234-85A8-18E7C1EC173F}" type="datetimeFigureOut">
              <a:rPr lang="ru-RU" smtClean="0"/>
              <a:pPr/>
              <a:t>01.01.2008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82580-AB0E-401E-B5B4-5F3DEFC7F4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43848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1EE56-38D6-4234-85A8-18E7C1EC173F}" type="datetimeFigureOut">
              <a:rPr lang="ru-RU" smtClean="0"/>
              <a:pPr/>
              <a:t>01.01.2008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82580-AB0E-401E-B5B4-5F3DEFC7F4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306369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1EE56-38D6-4234-85A8-18E7C1EC173F}" type="datetimeFigureOut">
              <a:rPr lang="ru-RU" smtClean="0"/>
              <a:pPr/>
              <a:t>01.01.2008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82580-AB0E-401E-B5B4-5F3DEFC7F4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93994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51EE56-38D6-4234-85A8-18E7C1EC173F}" type="datetimeFigureOut">
              <a:rPr lang="ru-RU" smtClean="0"/>
              <a:pPr/>
              <a:t>01.01.2008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D82580-AB0E-401E-B5B4-5F3DEFC7F4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24394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00175"/>
            <a:ext cx="7772400" cy="1714511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оциально-коммуникативное развитие дошкольников в соответствии с ФГОС ДО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371600" y="4357694"/>
            <a:ext cx="6400800" cy="1281106"/>
          </a:xfrm>
        </p:spPr>
        <p:txBody>
          <a:bodyPr>
            <a:normAutofit fontScale="85000" lnSpcReduction="20000"/>
          </a:bodyPr>
          <a:lstStyle/>
          <a:p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Разработчик: воспитатель МБДОУ №16 города Невинномысска</a:t>
            </a:r>
          </a:p>
          <a:p>
            <a:r>
              <a:rPr lang="ru-RU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Зубрицкая</a:t>
            </a:r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Т.В.</a:t>
            </a:r>
            <a:endParaRPr lang="ru-RU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План мероприятий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142844" y="928671"/>
          <a:ext cx="9001155" cy="57748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0070"/>
                <a:gridCol w="2053570"/>
                <a:gridCol w="2508518"/>
                <a:gridCol w="3688997"/>
              </a:tblGrid>
              <a:tr h="67166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№ </a:t>
                      </a:r>
                      <a:r>
                        <a:rPr lang="ru-RU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п\п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Направление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Тема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Форма проведения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471476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Физическое развитие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Вместе весело шагать……</a:t>
                      </a:r>
                      <a:endParaRPr lang="ru-RU" sz="14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Оптимизировать взаимоотношения в группе путем стимулирования телесного контакта между детьми; преодоление эгоцентризма, эмоциональной отчужденности у дошкольников.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(Развлечения, совместные мероприятия, ООД)</a:t>
                      </a:r>
                    </a:p>
                  </a:txBody>
                  <a:tcPr/>
                </a:tc>
              </a:tr>
              <a:tr h="76761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Социально- коммуникативное развитие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Детский сад территория добра</a:t>
                      </a:r>
                      <a:endParaRPr lang="ru-RU" sz="14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Беседы, игровые образовательные ситуации,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викторины,  игровые занятия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439279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Речевое развитие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Рассуждалки</a:t>
                      </a:r>
                      <a:endParaRPr lang="ru-RU" sz="14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Развивать связную речь детей, упражнять в установлении причинно-следственных отношений с опорой на сюжетную картинку, воспитывать честность, скромность, вежливость.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(ООД, сочинительство сказок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 т.д.)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43727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Художественно- эстетическое развитие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Мастерилка</a:t>
                      </a:r>
                      <a:endParaRPr lang="ru-RU" sz="14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конкурс рисунков, ролевые игры с участием родителей, вечерние посиделки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6761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Познавательное развитие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Уроки доброты</a:t>
                      </a:r>
                      <a:endParaRPr lang="ru-RU" sz="14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Игры путешествия,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ООД, познавательные игры, проблемные ситуации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Риски и пути устранения для  реализации проекта: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Снижение активности родителей  воспитанников как  участников образовательного процесса (проведение  информационно-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разьяснительной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работы)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Недостаток демонстрационного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материала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для наполнения среды.(Приобретение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необходимого материала в специализированных магазинах и на сайтах в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интернете)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857232"/>
            <a:ext cx="835824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       </a:t>
            </a:r>
          </a:p>
          <a:p>
            <a:pPr algn="just" fontAlgn="base"/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base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Ожидаемые результаты: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85720" y="1214422"/>
            <a:ext cx="8586790" cy="4572032"/>
          </a:xfrm>
        </p:spPr>
        <p:txBody>
          <a:bodyPr>
            <a:noAutofit/>
          </a:bodyPr>
          <a:lstStyle/>
          <a:p>
            <a:pPr lvl="0"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Разработана система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совместной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работы детского сада с семьей по социально-коммуникативному развитию личности ребенка.</a:t>
            </a:r>
          </a:p>
          <a:p>
            <a:pPr lvl="0"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увеличение  количество родителей участвующих в мероприятиях, проводимых в детском саду, что свидетельствует о повышении интереса родителей к воспитанию своих детей, эффективности форм проводимых мероприятий для семей воспитанников.</a:t>
            </a:r>
          </a:p>
          <a:p>
            <a:pPr indent="449263" algn="just" fontAlgn="base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Повышена профессиональная компетентность педагогов, владеющих современными образовательными технологиями и обладающими профессиональными компетентностями в условиях изменений в системе образования.</a:t>
            </a:r>
          </a:p>
          <a:p>
            <a:pPr indent="449263" algn="just" fontAlgn="base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Повышение показателей социального развития и комфортности детей в образовательном пространстве ДОУ (по результатам педагогической, психологической диагностики).</a:t>
            </a:r>
          </a:p>
          <a:p>
            <a:pPr>
              <a:buNone/>
            </a:pP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285728"/>
            <a:ext cx="8143932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263" algn="just" fontAlgn="base">
              <a:tabLst>
                <a:tab pos="900113" algn="l"/>
              </a:tabLst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        Продукты проекта:</a:t>
            </a:r>
          </a:p>
          <a:p>
            <a:pPr indent="449263" algn="just" fontAlgn="base">
              <a:tabLst>
                <a:tab pos="900113" algn="l"/>
              </a:tabLst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indent="449263" algn="just" fontAlgn="base">
              <a:buFont typeface="Arial" pitchFamily="34" charset="0"/>
              <a:buChar char="•"/>
              <a:tabLst>
                <a:tab pos="900113" algn="l"/>
              </a:tabLst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Описание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системы социального развития для  успешной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социализации детей дошкольного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возраста.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детей сформирована активная  жизненная позиция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через участие в волонтерском движении, развитие эмоций и мотивов, способствующих формированию коммуникативных умений и навыков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49263" algn="just" fontAlgn="base">
              <a:buFont typeface="Arial" pitchFamily="34" charset="0"/>
              <a:buChar char="•"/>
              <a:tabLst>
                <a:tab pos="900113" algn="l"/>
              </a:tabLst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Банк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конспектов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игр-занятий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воспитанниками</a:t>
            </a:r>
          </a:p>
          <a:p>
            <a:pPr indent="449263" algn="just" fontAlgn="base">
              <a:buFont typeface="Arial" pitchFamily="34" charset="0"/>
              <a:buChar char="•"/>
              <a:tabLst>
                <a:tab pos="900113" algn="l"/>
              </a:tabLst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Банк семинаров, мастер – классов и т.д. с педагогами</a:t>
            </a:r>
          </a:p>
          <a:p>
            <a:pPr indent="449263" algn="just" fontAlgn="base">
              <a:buFont typeface="Arial" pitchFamily="34" charset="0"/>
              <a:buChar char="•"/>
              <a:tabLst>
                <a:tab pos="900113" algn="l"/>
              </a:tabLst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Банк мероприятий с родителями (законными представителями) воспитанников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357166"/>
            <a:ext cx="8215370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едагогические технологии в рамках реализации проекта: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214282" y="1740889"/>
            <a:ext cx="8929718" cy="415498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630238" algn="l"/>
              </a:tabLst>
            </a:pP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клубный час</a:t>
            </a:r>
            <a:endParaRPr kumimoji="0" lang="ru-RU" sz="2400" b="0" i="0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630238" algn="l"/>
              </a:tabLst>
            </a:pP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круг рефлексии</a:t>
            </a:r>
            <a:endParaRPr kumimoji="0" lang="ru-RU" sz="2400" b="0" i="0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630238" algn="l"/>
              </a:tabLst>
            </a:pP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ситуации </a:t>
            </a: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месяца</a:t>
            </a:r>
            <a:r>
              <a:rPr kumimoji="0" lang="ru-RU" sz="2400" b="1" i="0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</a:t>
            </a: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заключительные </a:t>
            </a: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праздники по ситуации </a:t>
            </a: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месяца)</a:t>
            </a:r>
            <a:endParaRPr kumimoji="0" lang="ru-RU" sz="2400" b="0" i="0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630238" algn="l"/>
              </a:tabLst>
            </a:pP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проблемные педагогические ситуации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630238" algn="l"/>
              </a:tabLst>
            </a:pP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дети-волонтеры</a:t>
            </a:r>
            <a:endParaRPr kumimoji="0" lang="ru-RU" sz="2400" b="0" i="0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630238" algn="l"/>
              </a:tabLst>
            </a:pP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волшебный телефон</a:t>
            </a:r>
            <a:endParaRPr kumimoji="0" lang="ru-RU" sz="2400" b="0" i="0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630238" algn="l"/>
              </a:tabLst>
            </a:pP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социальные акции</a:t>
            </a:r>
            <a:endParaRPr kumimoji="0" lang="ru-RU" sz="2400" b="0" i="0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630238" algn="l"/>
              </a:tabLst>
            </a:pP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развивающее общение</a:t>
            </a:r>
            <a:endParaRPr kumimoji="0" lang="ru-RU" sz="2400" b="0" i="0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457200" indent="-4572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tabLst>
                <a:tab pos="630238" algn="l"/>
              </a:tabLst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Технология включения родителей в образовательный процесс</a:t>
            </a:r>
            <a:endParaRPr lang="ru-RU" sz="2400" b="1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Ресурсы по реализации проекта: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Кадровые ресурсы: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педагоги  и специалисты ДОУ.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Внешние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ресурсы: социальные институты,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организации по договорам социального партнерства.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Нормативно-правовые ресурсы: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нормативно-правовая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база федерального, регионального, муниципального уровня.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Материально-технические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ресурсы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компьютерная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техника,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мультимедийное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оборудование.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Информационные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ресурсы: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интернет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ресурсы, сайты дошкольных образовательных учреждений.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Литература: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 fontScale="25000" lnSpcReduction="20000"/>
          </a:bodyPr>
          <a:lstStyle/>
          <a:p>
            <a:pPr algn="just" fontAlgn="base"/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Р.С. Буре «Социально-нравственное воспитание дошкольников (3-7 лет)».</a:t>
            </a:r>
          </a:p>
          <a:p>
            <a:pPr algn="just" fontAlgn="base"/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2. В.И.Петрова,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Т.Д.Стульник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«Этические беседы с детьми 4-7 лет».</a:t>
            </a:r>
          </a:p>
          <a:p>
            <a:pPr algn="just" fontAlgn="base"/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3. И.В.Сушкова «Социально-личностное развитие» (анализ программ), 2008г.</a:t>
            </a:r>
          </a:p>
          <a:p>
            <a:pPr algn="just" fontAlgn="base"/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4. Н.Г.Пантелеева «Знакомим детей с малой Родиной».</a:t>
            </a:r>
          </a:p>
          <a:p>
            <a:pPr algn="just" fontAlgn="base"/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Н.М.Метенова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«Взрослым о детях», «Родительское собрание», «Уроки вежливости», «День открытий», «нравственное воспитание», 2011г.</a:t>
            </a:r>
          </a:p>
          <a:p>
            <a:pPr algn="just" fontAlgn="base"/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О.И.Давыдова,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С.М.Вялкова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«Беседы об ответственности и правах ребёнка», 2010г.</a:t>
            </a:r>
          </a:p>
          <a:p>
            <a:pPr algn="just" fontAlgn="base"/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Л.В.Коломийченко «Дорогою добра» (концепция и программа социально-коммуникативного развития и социального воспитания дошкольников), 2017г.</a:t>
            </a:r>
          </a:p>
          <a:p>
            <a:pPr algn="just" fontAlgn="base"/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О.В.Дыбина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«Ознакомление с предметным и социальным окружением»</a:t>
            </a:r>
          </a:p>
          <a:p>
            <a:pPr algn="just" fontAlgn="base">
              <a:buNone/>
            </a:pP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        9 .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О.А.Соломенникова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«Ознакомление с природой в детском саду».</a:t>
            </a:r>
          </a:p>
          <a:p>
            <a:pPr algn="just" fontAlgn="base"/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10.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Петрова В.И.,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Стульник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Т.Д. «Этические беседы с детьми 4-7 лет».</a:t>
            </a:r>
          </a:p>
          <a:p>
            <a:pPr algn="just" fontAlgn="base"/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Подборка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мультфильмов</a:t>
            </a:r>
          </a:p>
          <a:p>
            <a:pPr algn="just" fontAlgn="base"/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«Сказки по нравственному воспитанию»</a:t>
            </a:r>
          </a:p>
          <a:p>
            <a:pPr algn="just" fontAlgn="base"/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Развитие игровой деятельности</a:t>
            </a:r>
            <a:endParaRPr lang="ru-RU" sz="6400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base"/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(сюжетно-ролевые игры)</a:t>
            </a:r>
            <a:endParaRPr lang="ru-RU" sz="6400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base"/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1. О.А.Степанова «Развитие игровой деятельности ребёнка».</a:t>
            </a:r>
          </a:p>
          <a:p>
            <a:pPr algn="just" fontAlgn="base"/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2. Е.И.Касаткина «Игра в жизни дошкольника», 2010г.</a:t>
            </a:r>
          </a:p>
          <a:p>
            <a:pPr algn="just" fontAlgn="base"/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Н.Я.Михайленко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, Н.А.Короткова «Организация сюжетной игры в детском саду» пособие для воспитателей, М»Развитие», 2000г.</a:t>
            </a:r>
          </a:p>
          <a:p>
            <a:pPr algn="just" fontAlgn="base"/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М.Б.Зацепина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«Развитие ребёнка в театрализованной деятельности»</a:t>
            </a:r>
          </a:p>
          <a:p>
            <a:endParaRPr lang="ru-RU" sz="6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1071546"/>
            <a:ext cx="707236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ru-RU" sz="24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«Детство – это важнейший период человеческой жизни, не подготовка к будущей жизни, а настоящая,   яркая, самобытная, неповторимая жизнь. И от того, кто вел ребенка за руку в детские годы, что вошло в его разум и сердце из окружающего мира – от этого в решающей степени зависит, каким человеком станет сегодняшний малыш».</a:t>
            </a:r>
            <a:b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(Л.Н. Толстой)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357166"/>
            <a:ext cx="77153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2877" y="1500174"/>
            <a:ext cx="835824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Современная политика образовательной системы направлена на укрепления физического и психического здоровья детей дошкольного возраста, на сохранение уникальности и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самоценности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детства, как важного этапа в подготовке детей к следующему возрастному периоду.  Общество  живет в постоянном изменяющемся мире в век информации и внедрения новейших технических средств информирования. Постоянный дефицит времени изменяет привычные нормы и формы внутрисемейных и межличностных отношений. Многие родители считают интеллектуальное развитие ребенка наиболее важным, недооценивая социально-коммуникативное. И это факт нас настораживает.    </a:t>
            </a:r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Социально-коммуникативное развитие дошкольников многоплановое, сложное и  часто отсрочено во времени. Поэтому необходимо помочь детям адаптироваться в окружающем мире, который характеризуется сложными, динамичными  переживаниями и проявлениями. На что и будет направлен наш проект.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 проекта: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 гуманного отношения к людям - способность к сопереживанию, к сочувствию, позитивная социализация детей дошкольного возраста, приобщение детей к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социокультурным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нормам, традициям семьи, общества и государства.</a:t>
            </a: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Идея проекта: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Сформировать у детей активную жизненную позицию через участие в волонтерском движении, развитие эмоций и мотивов, способствующих формированию коммуникативных умений и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навыков: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«Дорогою добра»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xmlns="" val="2370752034"/>
              </p:ext>
            </p:extLst>
          </p:nvPr>
        </p:nvGraphicFramePr>
        <p:xfrm>
          <a:off x="785786" y="357166"/>
          <a:ext cx="8143932" cy="56436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697427"/>
          </a:xfrm>
        </p:spPr>
        <p:txBody>
          <a:bodyPr>
            <a:no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1. Формировать у детей активную гражданскую позицию.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2. Воспитывать гуманистическую направленность поведения, развивать социальные чувства, эмоциональную отзывчивость, начальные социально-ценностные ориентации.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3. Развивать в детях главные человеческие ценности – чувство милосердия, сострадания и доброты, уважения к окружающим людям.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4. Развивать эмоции и мотивы, способствующие формированию коммуникативных умений и навыков.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5. Воспитывать у детей чувство глубокой любви, привязанности и благодарности, к самым близким людям – маме, папе, бабушке и дедушке; уважение к их жизненному опыту, желание радовать их хорошими делами и поступками, заботливым отношением к ним.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6. Воспитывать желание оставлять “добрый след” о себе в душах людей.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7. Формировать чувство милосердия и сопереживания у детей в процессе прослушивания музыкальных произведений и просмотра видеоряда о своих близких людях.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8. Продолжать знакомить с некоторыми событиями, происходящими в нашей стране.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9. Развивать творческие способности детей через пение, танцы, художественную деятельность, создание поделок, рисунков и т.д.</a:t>
            </a:r>
          </a:p>
          <a:p>
            <a:pPr algn="just"/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1472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Принципы по социально- коммуникативному развитию в рамках проекта: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Принцип целенаправленности означает, что работа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социально-коммуникативного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развития, ее содержание и методы определены целью.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Принцип комплексного воздействия предусматривает единство задач, средств и методов воспитания, преемственную связь воспитания и развития личности в дошкольном учреждении, семье и обществе, ценность воздействий на чувства, сознание и поведение.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Принцип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воспитания в деятельности: организация благоприятных условий для развития ребенка с опорой на его ведущую деятельность, то есть игру.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Принцип опоры в воспитании на положительные качества ребенка.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852704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Пути решения проекта: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969892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85728"/>
            <a:ext cx="7929618" cy="1368152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Этапы реализации проекта: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Проект рассчитан на 8 месяцев: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01.10.2021 года по 31.05.2021 года</a:t>
            </a:r>
          </a:p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(долгосрочный)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79702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285728"/>
            <a:ext cx="842968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            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Этапы проекта: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214422"/>
          <a:ext cx="8229600" cy="53703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0024"/>
                <a:gridCol w="1643074"/>
                <a:gridCol w="5143536"/>
                <a:gridCol w="1042966"/>
              </a:tblGrid>
              <a:tr h="970634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№ </a:t>
                      </a:r>
                      <a:r>
                        <a:rPr lang="ru-RU" sz="14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п\п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Этапы проекта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Цель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Сроки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87443"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Подготовительный 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1) определить объект изучения;</a:t>
                      </a:r>
                    </a:p>
                    <a:p>
                      <a:pPr algn="just"/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2) подобрать литературу, иллюстрации и другой наглядный материал;</a:t>
                      </a:r>
                    </a:p>
                    <a:p>
                      <a:pPr algn="just"/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3) посещение центра</a:t>
                      </a:r>
                      <a:r>
                        <a:rPr lang="ru-RU" sz="1200" b="1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дневного пребывания для пожилых людей.</a:t>
                      </a:r>
                      <a:endParaRPr lang="ru-RU" sz="1200" b="1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just"/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01.10.21 по 30.11.2021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281862"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Исследовательский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just"/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подготовка необходимого материала, оборудования для проведения мероприятий с детьми в рамках проекта;</a:t>
                      </a:r>
                    </a:p>
                    <a:p>
                      <a:pPr lvl="0" algn="just"/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реализация открытого мероприятия: «Теремок на новый лад»;</a:t>
                      </a:r>
                    </a:p>
                    <a:p>
                      <a:pPr lvl="0" algn="just"/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обогащение социально-коммуникативного опыта дошкольников, родителей и педагогов;</a:t>
                      </a:r>
                    </a:p>
                    <a:p>
                      <a:pPr algn="just"/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1" smtClean="0">
                          <a:latin typeface="Times New Roman" pitchFamily="18" charset="0"/>
                          <a:cs typeface="Times New Roman" pitchFamily="18" charset="0"/>
                        </a:rPr>
                        <a:t>01.12.2021-15.04.2022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676281"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Обобщающе</a:t>
                      </a: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- результативный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just"/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проанализировать результаты работы с детьми, мониторинг  развития социально-коммуникативных умений и навыков, сравнительный анализ результатов педагогического обследования на начало работы и ее окончание;</a:t>
                      </a:r>
                    </a:p>
                    <a:p>
                      <a:pPr lvl="0" algn="just"/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обобщить наработанный опыт взаимодействия с родителями, организовать выставку совместных творческих работ;</a:t>
                      </a:r>
                    </a:p>
                    <a:p>
                      <a:pPr lvl="0" algn="just"/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Оценка созданных условий для развития инновационной инфраструктуры, ее оценка.</a:t>
                      </a:r>
                    </a:p>
                    <a:p>
                      <a:pPr algn="just"/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1" smtClean="0">
                          <a:latin typeface="Times New Roman" pitchFamily="18" charset="0"/>
                          <a:cs typeface="Times New Roman" pitchFamily="18" charset="0"/>
                        </a:rPr>
                        <a:t>15.04.22-15.05.2022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93024"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Презентационный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Презентация о проделанной работе </a:t>
                      </a:r>
                    </a:p>
                    <a:p>
                      <a:pPr algn="just"/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25.05.2022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езентация6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Презентация6</Template>
  <TotalTime>7049176</TotalTime>
  <Words>1123</Words>
  <Application>Microsoft Office PowerPoint</Application>
  <PresentationFormat>Экран (4:3)</PresentationFormat>
  <Paragraphs>144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Презентация6</vt:lpstr>
      <vt:lpstr>  Социально-коммуникативное развитие дошкольников в соответствии с ФГОС ДО</vt:lpstr>
      <vt:lpstr>Слайд 2</vt:lpstr>
      <vt:lpstr>Цель проекта:</vt:lpstr>
      <vt:lpstr>Идея проекта: </vt:lpstr>
      <vt:lpstr>Задачи:</vt:lpstr>
      <vt:lpstr>Принципы по социально- коммуникативному развитию в рамках проекта:</vt:lpstr>
      <vt:lpstr>Пути решения проекта:</vt:lpstr>
      <vt:lpstr>Этапы реализации проекта:</vt:lpstr>
      <vt:lpstr>Этапы проекта:</vt:lpstr>
      <vt:lpstr>План мероприятий</vt:lpstr>
      <vt:lpstr>Риски и пути устранения для  реализации проекта:</vt:lpstr>
      <vt:lpstr>Ожидаемые результаты:</vt:lpstr>
      <vt:lpstr>Слайд 13</vt:lpstr>
      <vt:lpstr>Педагогические технологии в рамках реализации проекта:</vt:lpstr>
      <vt:lpstr>Ресурсы по реализации проекта:</vt:lpstr>
      <vt:lpstr>Литература: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Модель внедрения современных педагогических технологий для успешной социализации детей дошкольного возраста</dc:title>
  <dc:creator>Metodist</dc:creator>
  <cp:lastModifiedBy>Shencoff</cp:lastModifiedBy>
  <cp:revision>60</cp:revision>
  <dcterms:created xsi:type="dcterms:W3CDTF">2018-01-22T13:28:47Z</dcterms:created>
  <dcterms:modified xsi:type="dcterms:W3CDTF">2021-05-26T18:39:05Z</dcterms:modified>
</cp:coreProperties>
</file>