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78" r:id="rId3"/>
    <p:sldId id="261" r:id="rId4"/>
    <p:sldId id="262" r:id="rId5"/>
    <p:sldId id="263" r:id="rId6"/>
    <p:sldId id="264" r:id="rId7"/>
    <p:sldId id="265" r:id="rId8"/>
    <p:sldId id="266" r:id="rId9"/>
    <p:sldId id="267" r:id="rId10"/>
    <p:sldId id="268" r:id="rId11"/>
    <p:sldId id="272" r:id="rId12"/>
    <p:sldId id="273" r:id="rId13"/>
    <p:sldId id="275" r:id="rId14"/>
    <p:sldId id="27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2"/>
          <p:cNvSpPr>
            <a:spLocks noChangeArrowheads="1"/>
          </p:cNvSpPr>
          <p:nvPr/>
        </p:nvSpPr>
        <p:spPr bwMode="ltGray">
          <a:xfrm>
            <a:off x="0" y="0"/>
            <a:ext cx="825500" cy="6858000"/>
          </a:xfrm>
          <a:prstGeom prst="rect">
            <a:avLst/>
          </a:prstGeom>
          <a:solidFill>
            <a:schemeClr val="tx2">
              <a:alpha val="50195"/>
            </a:schemeClr>
          </a:solidFill>
          <a:ln>
            <a:noFill/>
          </a:ln>
          <a:extLst>
            <a:ext uri="{91240B29-F687-4F45-9708-019B960494DF}">
              <a14:hiddenLine xmlns:a14="http://schemas.microsoft.com/office/drawing/2010/main" w="9525">
                <a:solidFill>
                  <a:schemeClr val="bg1"/>
                </a:solidFill>
                <a:miter lim="800000"/>
                <a:headEnd/>
                <a:tailEnd/>
              </a14:hiddenLine>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fontAlgn="base">
              <a:spcBef>
                <a:spcPct val="0"/>
              </a:spcBef>
              <a:spcAft>
                <a:spcPct val="0"/>
              </a:spcAft>
            </a:pPr>
            <a:endParaRPr kumimoji="1" lang="ru-RU" altLang="ru-RU" smtClean="0">
              <a:solidFill>
                <a:srgbClr val="FFFFFF"/>
              </a:solidFill>
            </a:endParaRPr>
          </a:p>
        </p:txBody>
      </p:sp>
      <p:sp>
        <p:nvSpPr>
          <p:cNvPr id="5" name="Rectangle 8"/>
          <p:cNvSpPr>
            <a:spLocks noChangeArrowheads="1"/>
          </p:cNvSpPr>
          <p:nvPr/>
        </p:nvSpPr>
        <p:spPr bwMode="ltGray">
          <a:xfrm>
            <a:off x="0" y="3543300"/>
            <a:ext cx="3343275" cy="122238"/>
          </a:xfrm>
          <a:prstGeom prst="rect">
            <a:avLst/>
          </a:prstGeom>
          <a:solidFill>
            <a:schemeClr val="bg2">
              <a:alpha val="50195"/>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fontAlgn="base">
              <a:spcBef>
                <a:spcPct val="0"/>
              </a:spcBef>
              <a:spcAft>
                <a:spcPct val="0"/>
              </a:spcAft>
            </a:pPr>
            <a:endParaRPr kumimoji="1" lang="ru-RU" altLang="ru-RU" smtClean="0">
              <a:solidFill>
                <a:srgbClr val="FFFFFF"/>
              </a:solidFill>
            </a:endParaRPr>
          </a:p>
        </p:txBody>
      </p:sp>
      <p:sp>
        <p:nvSpPr>
          <p:cNvPr id="3075" name="Rectangle 3"/>
          <p:cNvSpPr>
            <a:spLocks noGrp="1" noChangeArrowheads="1"/>
          </p:cNvSpPr>
          <p:nvPr>
            <p:ph type="ctrTitle"/>
          </p:nvPr>
        </p:nvSpPr>
        <p:spPr>
          <a:xfrm>
            <a:off x="990600" y="1171575"/>
            <a:ext cx="7467600" cy="2105025"/>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6600">
                <a:solidFill>
                  <a:srgbClr val="CCFFFF"/>
                </a:solidFill>
              </a:defRPr>
            </a:lvl1pPr>
          </a:lstStyle>
          <a:p>
            <a:pPr lvl="0"/>
            <a:r>
              <a:rPr lang="ru-RU" altLang="ru-RU" noProof="0" smtClean="0"/>
              <a:t>Образец заголовка</a:t>
            </a:r>
          </a:p>
        </p:txBody>
      </p:sp>
      <p:sp>
        <p:nvSpPr>
          <p:cNvPr id="3076" name="Rectangle 4"/>
          <p:cNvSpPr>
            <a:spLocks noGrp="1" noChangeArrowheads="1"/>
          </p:cNvSpPr>
          <p:nvPr>
            <p:ph type="subTitle" idx="1"/>
          </p:nvPr>
        </p:nvSpPr>
        <p:spPr>
          <a:xfrm>
            <a:off x="1447800" y="3886200"/>
            <a:ext cx="6400800" cy="1752600"/>
          </a:xfrm>
        </p:spPr>
        <p:txBody>
          <a:bodyPr/>
          <a:lstStyle>
            <a:lvl1pPr marL="0" indent="0" algn="ctr">
              <a:buFont typeface="Wingdings" panose="05000000000000000000" pitchFamily="2" charset="2"/>
              <a:buNone/>
              <a:defRPr sz="4000">
                <a:solidFill>
                  <a:srgbClr val="CCECFF"/>
                </a:solidFill>
              </a:defRPr>
            </a:lvl1pPr>
          </a:lstStyle>
          <a:p>
            <a:pPr lvl="0"/>
            <a:r>
              <a:rPr lang="ru-RU" altLang="ru-RU" noProof="0" smtClean="0"/>
              <a:t>Образец подзаголовка</a:t>
            </a:r>
          </a:p>
        </p:txBody>
      </p:sp>
      <p:sp>
        <p:nvSpPr>
          <p:cNvPr id="6" name="Rectangle 5"/>
          <p:cNvSpPr>
            <a:spLocks noGrp="1" noChangeArrowheads="1"/>
          </p:cNvSpPr>
          <p:nvPr>
            <p:ph type="dt" sz="half" idx="10"/>
          </p:nvPr>
        </p:nvSpPr>
        <p:spPr>
          <a:xfrm>
            <a:off x="838200" y="6248400"/>
            <a:ext cx="1752600" cy="457200"/>
          </a:xfrm>
        </p:spPr>
        <p:txBody>
          <a:bodyPr/>
          <a:lstStyle>
            <a:lvl1pPr>
              <a:defRPr smtClean="0">
                <a:solidFill>
                  <a:srgbClr val="CCECFF"/>
                </a:solidFill>
              </a:defRPr>
            </a:lvl1pPr>
          </a:lstStyle>
          <a:p>
            <a:pPr>
              <a:defRPr/>
            </a:pPr>
            <a:endParaRPr lang="ru-RU" altLang="ru-RU"/>
          </a:p>
        </p:txBody>
      </p:sp>
      <p:sp>
        <p:nvSpPr>
          <p:cNvPr id="7" name="Rectangle 6"/>
          <p:cNvSpPr>
            <a:spLocks noGrp="1" noChangeArrowheads="1"/>
          </p:cNvSpPr>
          <p:nvPr>
            <p:ph type="ftr" sz="quarter" idx="11"/>
          </p:nvPr>
        </p:nvSpPr>
        <p:spPr>
          <a:xfrm>
            <a:off x="3276600" y="6248400"/>
            <a:ext cx="2895600" cy="457200"/>
          </a:xfrm>
        </p:spPr>
        <p:txBody>
          <a:bodyPr/>
          <a:lstStyle>
            <a:lvl1pPr>
              <a:defRPr smtClean="0">
                <a:solidFill>
                  <a:srgbClr val="CCECFF"/>
                </a:solidFill>
              </a:defRPr>
            </a:lvl1pPr>
          </a:lstStyle>
          <a:p>
            <a:pPr>
              <a:defRPr/>
            </a:pPr>
            <a:endParaRPr lang="ru-RU" altLang="ru-RU"/>
          </a:p>
        </p:txBody>
      </p:sp>
      <p:sp>
        <p:nvSpPr>
          <p:cNvPr id="8" name="Rectangle 7"/>
          <p:cNvSpPr>
            <a:spLocks noGrp="1" noChangeArrowheads="1"/>
          </p:cNvSpPr>
          <p:nvPr>
            <p:ph type="sldNum" sz="quarter" idx="12"/>
          </p:nvPr>
        </p:nvSpPr>
        <p:spPr>
          <a:xfrm>
            <a:off x="6934200" y="6248400"/>
            <a:ext cx="1905000" cy="457200"/>
          </a:xfrm>
        </p:spPr>
        <p:txBody>
          <a:bodyPr/>
          <a:lstStyle>
            <a:lvl1pPr>
              <a:defRPr>
                <a:solidFill>
                  <a:srgbClr val="CCECFF"/>
                </a:solidFill>
              </a:defRPr>
            </a:lvl1pPr>
          </a:lstStyle>
          <a:p>
            <a:fld id="{60D7F189-7128-4DD6-B9D5-3EA83640EB7C}" type="slidenum">
              <a:rPr lang="ru-RU" altLang="ru-RU"/>
              <a:pPr/>
              <a:t>‹#›</a:t>
            </a:fld>
            <a:endParaRPr lang="ru-RU" altLang="ru-RU"/>
          </a:p>
        </p:txBody>
      </p:sp>
    </p:spTree>
    <p:extLst>
      <p:ext uri="{BB962C8B-B14F-4D97-AF65-F5344CB8AC3E}">
        <p14:creationId xmlns:p14="http://schemas.microsoft.com/office/powerpoint/2010/main" val="34618361"/>
      </p:ext>
    </p:extLst>
  </p:cSld>
  <p:clrMapOvr>
    <a:masterClrMapping/>
  </p:clrMapOvr>
  <p:transition spd="med">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fld id="{15218E10-AE61-46A9-B1CA-4A4457CB6D9E}"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3078612138"/>
      </p:ext>
    </p:extLst>
  </p:cSld>
  <p:clrMapOvr>
    <a:masterClrMapping/>
  </p:clrMapOvr>
  <p:transition spd="med">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00800" y="457200"/>
            <a:ext cx="2057400" cy="56388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28600" y="457200"/>
            <a:ext cx="6019800" cy="5638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fld id="{9E7566C8-2E35-4F67-BE22-1E865DCF5DD5}"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570575614"/>
      </p:ext>
    </p:extLst>
  </p:cSld>
  <p:clrMapOvr>
    <a:masterClrMapping/>
  </p:clrMapOvr>
  <p:transition spd="med">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fld id="{81F03B7D-C748-4E6D-A671-2E951DF2CE88}"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3520486941"/>
      </p:ext>
    </p:extLst>
  </p:cSld>
  <p:clrMapOvr>
    <a:masterClrMapping/>
  </p:clrMapOvr>
  <p:transition spd="med">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fld id="{DF7F3540-7D41-4003-9196-83921A1381AB}"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2722503775"/>
      </p:ext>
    </p:extLst>
  </p:cSld>
  <p:clrMapOvr>
    <a:masterClrMapping/>
  </p:clrMapOvr>
  <p:transition spd="med">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fld id="{47591511-0D98-444F-8289-04B809E7BF29}"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2704561103"/>
      </p:ext>
    </p:extLst>
  </p:cSld>
  <p:clrMapOvr>
    <a:masterClrMapping/>
  </p:clrMapOvr>
  <p:transition spd="med">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fld id="{A68A4416-FADE-4589-81A0-AABD09D06894}"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3278512289"/>
      </p:ext>
    </p:extLst>
  </p:cSld>
  <p:clrMapOvr>
    <a:masterClrMapping/>
  </p:clrMapOvr>
  <p:transition spd="med">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fld id="{23D27691-42ED-4591-A187-AC5197F4FBA0}"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3743470026"/>
      </p:ext>
    </p:extLst>
  </p:cSld>
  <p:clrMapOvr>
    <a:masterClrMapping/>
  </p:clrMapOvr>
  <p:transition spd="med">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fld id="{6BE4A8A3-7513-4627-8053-4E86086B29AB}"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256072871"/>
      </p:ext>
    </p:extLst>
  </p:cSld>
  <p:clrMapOvr>
    <a:masterClrMapping/>
  </p:clrMapOvr>
  <p:transition spd="med">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fld id="{BCEC5D9C-BED0-4C6A-9487-1D86958D64B4}"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2535396191"/>
      </p:ext>
    </p:extLst>
  </p:cSld>
  <p:clrMapOvr>
    <a:masterClrMapping/>
  </p:clrMapOvr>
  <p:transition spd="med">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fld id="{1B76A068-E6C3-42A8-BF6E-3037996ECB84}" type="slidenum">
              <a:rPr lang="ru-RU" altLang="ru-RU">
                <a:solidFill>
                  <a:srgbClr val="FFFFFF"/>
                </a:solidFill>
              </a:rPr>
              <a:pPr/>
              <a:t>‹#›</a:t>
            </a:fld>
            <a:endParaRPr lang="ru-RU" altLang="ru-RU">
              <a:solidFill>
                <a:srgbClr val="FFFFFF"/>
              </a:solidFill>
            </a:endParaRPr>
          </a:p>
        </p:txBody>
      </p:sp>
    </p:spTree>
    <p:extLst>
      <p:ext uri="{BB962C8B-B14F-4D97-AF65-F5344CB8AC3E}">
        <p14:creationId xmlns:p14="http://schemas.microsoft.com/office/powerpoint/2010/main" val="3613305619"/>
      </p:ext>
    </p:extLst>
  </p:cSld>
  <p:clrMapOvr>
    <a:masterClrMapping/>
  </p:clrMapOvr>
  <p:transition spd="med">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28600" y="4572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ru-RU" altLang="ru-RU" smtClean="0"/>
              <a:t>Образец заголовка</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2052"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spcBef>
                <a:spcPct val="50000"/>
              </a:spcBef>
              <a:defRPr sz="1400" smtClean="0">
                <a:latin typeface="Times New Roman" panose="02020603050405020304" pitchFamily="18" charset="0"/>
              </a:defRPr>
            </a:lvl1pPr>
          </a:lstStyle>
          <a:p>
            <a:pPr fontAlgn="base">
              <a:spcAft>
                <a:spcPct val="0"/>
              </a:spcAft>
              <a:defRPr/>
            </a:pPr>
            <a:endParaRPr lang="ru-RU" altLang="ru-RU">
              <a:solidFill>
                <a:srgbClr val="FFFFFF"/>
              </a:solidFill>
            </a:endParaRPr>
          </a:p>
        </p:txBody>
      </p:sp>
      <p:sp>
        <p:nvSpPr>
          <p:cNvPr id="2053"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spcBef>
                <a:spcPct val="50000"/>
              </a:spcBef>
              <a:defRPr sz="1400" smtClean="0">
                <a:latin typeface="Times New Roman" panose="02020603050405020304" pitchFamily="18" charset="0"/>
              </a:defRPr>
            </a:lvl1pPr>
          </a:lstStyle>
          <a:p>
            <a:pPr fontAlgn="base">
              <a:spcAft>
                <a:spcPct val="0"/>
              </a:spcAft>
              <a:defRPr/>
            </a:pPr>
            <a:endParaRPr lang="ru-RU" altLang="ru-RU">
              <a:solidFill>
                <a:srgbClr val="FFFFFF"/>
              </a:solidFill>
            </a:endParaRPr>
          </a:p>
        </p:txBody>
      </p:sp>
      <p:sp>
        <p:nvSpPr>
          <p:cNvPr id="2054"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spcBef>
                <a:spcPct val="50000"/>
              </a:spcBef>
              <a:defRPr sz="1400"/>
            </a:lvl1pPr>
          </a:lstStyle>
          <a:p>
            <a:pPr fontAlgn="base">
              <a:spcAft>
                <a:spcPct val="0"/>
              </a:spcAft>
            </a:pPr>
            <a:fld id="{33943292-2F84-46B7-BF30-85B8665B4268}" type="slidenum">
              <a:rPr lang="ru-RU" altLang="ru-RU" smtClean="0">
                <a:solidFill>
                  <a:srgbClr val="FFFFFF"/>
                </a:solidFill>
                <a:latin typeface="Times New Roman" charset="0"/>
              </a:rPr>
              <a:pPr fontAlgn="base">
                <a:spcAft>
                  <a:spcPct val="0"/>
                </a:spcAft>
              </a:pPr>
              <a:t>‹#›</a:t>
            </a:fld>
            <a:endParaRPr lang="ru-RU" altLang="ru-RU" smtClean="0">
              <a:solidFill>
                <a:srgbClr val="FFFFFF"/>
              </a:solidFill>
              <a:latin typeface="Times New Roman" charset="0"/>
            </a:endParaRPr>
          </a:p>
        </p:txBody>
      </p:sp>
      <p:sp>
        <p:nvSpPr>
          <p:cNvPr id="1031" name="Rectangle 7"/>
          <p:cNvSpPr>
            <a:spLocks noChangeArrowheads="1"/>
          </p:cNvSpPr>
          <p:nvPr/>
        </p:nvSpPr>
        <p:spPr bwMode="gray">
          <a:xfrm>
            <a:off x="0" y="1638300"/>
            <a:ext cx="3343275" cy="122238"/>
          </a:xfrm>
          <a:prstGeom prst="rect">
            <a:avLst/>
          </a:prstGeom>
          <a:solidFill>
            <a:schemeClr val="bg2">
              <a:alpha val="50195"/>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sz="2400">
                <a:solidFill>
                  <a:schemeClr val="tx1"/>
                </a:solidFill>
                <a:latin typeface="Times New Roman" charset="0"/>
              </a:defRPr>
            </a:lvl1pPr>
            <a:lvl2pPr marL="742950" indent="-285750">
              <a:defRPr sz="2400">
                <a:solidFill>
                  <a:schemeClr val="tx1"/>
                </a:solidFill>
                <a:latin typeface="Times New Roman" charset="0"/>
              </a:defRPr>
            </a:lvl2pPr>
            <a:lvl3pPr marL="1143000" indent="-228600">
              <a:defRPr sz="2400">
                <a:solidFill>
                  <a:schemeClr val="tx1"/>
                </a:solidFill>
                <a:latin typeface="Times New Roman" charset="0"/>
              </a:defRPr>
            </a:lvl3pPr>
            <a:lvl4pPr marL="1600200" indent="-228600">
              <a:defRPr sz="2400">
                <a:solidFill>
                  <a:schemeClr val="tx1"/>
                </a:solidFill>
                <a:latin typeface="Times New Roman" charset="0"/>
              </a:defRPr>
            </a:lvl4pPr>
            <a:lvl5pPr marL="2057400" indent="-22860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fontAlgn="base">
              <a:spcBef>
                <a:spcPct val="0"/>
              </a:spcBef>
              <a:spcAft>
                <a:spcPct val="0"/>
              </a:spcAft>
            </a:pPr>
            <a:endParaRPr kumimoji="1" lang="ru-RU" altLang="ru-RU" smtClean="0">
              <a:solidFill>
                <a:srgbClr val="FFFFFF"/>
              </a:solidFill>
            </a:endParaRPr>
          </a:p>
        </p:txBody>
      </p:sp>
    </p:spTree>
    <p:extLst>
      <p:ext uri="{BB962C8B-B14F-4D97-AF65-F5344CB8AC3E}">
        <p14:creationId xmlns:p14="http://schemas.microsoft.com/office/powerpoint/2010/main" val="2473658800"/>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randomBar/>
  </p:transition>
  <p:txStyles>
    <p:titleStyle>
      <a:lvl1pPr algn="l"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anose="020B0604030504040204" pitchFamily="34" charset="0"/>
        </a:defRPr>
      </a:lvl9pPr>
    </p:titleStyle>
    <p:bodyStyle>
      <a:lvl1pPr marL="342900" indent="-342900" algn="l" rtl="0" eaLnBrk="0" fontAlgn="base" hangingPunct="0">
        <a:spcBef>
          <a:spcPct val="20000"/>
        </a:spcBef>
        <a:spcAft>
          <a:spcPct val="0"/>
        </a:spcAft>
        <a:buClr>
          <a:schemeClr val="accent1"/>
        </a:buClr>
        <a:buSzPct val="80000"/>
        <a:buFont typeface="Wingdings"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n"/>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tx2"/>
        </a:buClr>
        <a:buSzPct val="55000"/>
        <a:buFont typeface="Wingdings"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990600" y="3501008"/>
            <a:ext cx="7467600" cy="1944216"/>
          </a:xfrm>
        </p:spPr>
        <p:txBody>
          <a:bodyPr>
            <a:normAutofit fontScale="90000"/>
          </a:bodyPr>
          <a:lstStyle/>
          <a:p>
            <a:pPr>
              <a:defRPr/>
            </a:pPr>
            <a:r>
              <a:rPr lang="ru-RU" altLang="ru-RU" sz="4400" dirty="0" smtClean="0">
                <a:latin typeface="Times New Roman" panose="02020603050405020304" pitchFamily="18" charset="0"/>
              </a:rPr>
              <a:t/>
            </a:r>
            <a:br>
              <a:rPr lang="ru-RU" altLang="ru-RU" sz="4400" dirty="0" smtClean="0">
                <a:latin typeface="Times New Roman" panose="02020603050405020304" pitchFamily="18" charset="0"/>
              </a:rPr>
            </a:br>
            <a:r>
              <a:rPr lang="ru-RU" altLang="ru-RU" dirty="0">
                <a:latin typeface="Times New Roman" panose="02020603050405020304" pitchFamily="18" charset="0"/>
              </a:rPr>
              <a:t/>
            </a:r>
            <a:br>
              <a:rPr lang="ru-RU" altLang="ru-RU" dirty="0">
                <a:latin typeface="Times New Roman" panose="02020603050405020304" pitchFamily="18" charset="0"/>
              </a:rPr>
            </a:br>
            <a:r>
              <a:rPr lang="ru-RU" altLang="ru-RU" dirty="0" smtClean="0">
                <a:latin typeface="Times New Roman" panose="02020603050405020304" pitchFamily="18" charset="0"/>
              </a:rPr>
              <a:t/>
            </a:r>
            <a:br>
              <a:rPr lang="ru-RU" altLang="ru-RU" dirty="0" smtClean="0">
                <a:latin typeface="Times New Roman" panose="02020603050405020304" pitchFamily="18" charset="0"/>
              </a:rPr>
            </a:br>
            <a:r>
              <a:rPr lang="ru-RU" altLang="ru-RU" dirty="0">
                <a:latin typeface="Times New Roman" panose="02020603050405020304" pitchFamily="18" charset="0"/>
              </a:rPr>
              <a:t/>
            </a:r>
            <a:br>
              <a:rPr lang="ru-RU" altLang="ru-RU" dirty="0">
                <a:latin typeface="Times New Roman" panose="02020603050405020304" pitchFamily="18" charset="0"/>
              </a:rPr>
            </a:br>
            <a:r>
              <a:rPr lang="ru-RU" altLang="ru-RU" dirty="0" smtClean="0">
                <a:latin typeface="Times New Roman" panose="02020603050405020304" pitchFamily="18" charset="0"/>
              </a:rPr>
              <a:t/>
            </a:r>
            <a:br>
              <a:rPr lang="ru-RU" altLang="ru-RU" dirty="0" smtClean="0">
                <a:latin typeface="Times New Roman" panose="02020603050405020304" pitchFamily="18" charset="0"/>
              </a:rPr>
            </a:br>
            <a:r>
              <a:rPr lang="ru-RU" altLang="ru-RU" dirty="0" smtClean="0">
                <a:latin typeface="Times New Roman" panose="02020603050405020304" pitchFamily="18" charset="0"/>
              </a:rPr>
              <a:t/>
            </a:r>
            <a:br>
              <a:rPr lang="ru-RU" altLang="ru-RU" dirty="0" smtClean="0">
                <a:latin typeface="Times New Roman" panose="02020603050405020304" pitchFamily="18" charset="0"/>
              </a:rPr>
            </a:br>
            <a:r>
              <a:rPr lang="ru-RU" altLang="ru-RU" dirty="0">
                <a:latin typeface="Times New Roman" panose="02020603050405020304" pitchFamily="18" charset="0"/>
              </a:rPr>
              <a:t/>
            </a:r>
            <a:br>
              <a:rPr lang="ru-RU" altLang="ru-RU" dirty="0">
                <a:latin typeface="Times New Roman" panose="02020603050405020304" pitchFamily="18" charset="0"/>
              </a:rPr>
            </a:br>
            <a:r>
              <a:rPr lang="ru-RU" altLang="ru-RU" dirty="0" smtClean="0">
                <a:latin typeface="Times New Roman" panose="02020603050405020304" pitchFamily="18" charset="0"/>
              </a:rPr>
              <a:t/>
            </a:r>
            <a:br>
              <a:rPr lang="ru-RU" altLang="ru-RU" dirty="0" smtClean="0">
                <a:latin typeface="Times New Roman" panose="02020603050405020304" pitchFamily="18" charset="0"/>
              </a:rPr>
            </a:br>
            <a:r>
              <a:rPr lang="ru-RU" altLang="ru-RU" dirty="0">
                <a:latin typeface="Times New Roman" panose="02020603050405020304" pitchFamily="18" charset="0"/>
              </a:rPr>
              <a:t/>
            </a:r>
            <a:br>
              <a:rPr lang="ru-RU" altLang="ru-RU" dirty="0">
                <a:latin typeface="Times New Roman" panose="02020603050405020304" pitchFamily="18" charset="0"/>
              </a:rPr>
            </a:br>
            <a:r>
              <a:rPr lang="ru-RU" altLang="ru-RU" dirty="0" smtClean="0">
                <a:latin typeface="Times New Roman" panose="02020603050405020304" pitchFamily="18" charset="0"/>
              </a:rPr>
              <a:t/>
            </a:r>
            <a:br>
              <a:rPr lang="ru-RU" altLang="ru-RU" dirty="0" smtClean="0">
                <a:latin typeface="Times New Roman" panose="02020603050405020304" pitchFamily="18" charset="0"/>
              </a:rPr>
            </a:br>
            <a:r>
              <a:rPr lang="ru-RU" altLang="ru-RU" sz="3600" dirty="0" smtClean="0">
                <a:latin typeface="Times New Roman" panose="02020603050405020304" pitchFamily="18" charset="0"/>
              </a:rPr>
              <a:t>Синдром эмоционального выгорания (СЭВ)</a:t>
            </a:r>
            <a:br>
              <a:rPr lang="ru-RU" altLang="ru-RU" sz="3600" dirty="0" smtClean="0">
                <a:latin typeface="Times New Roman" panose="02020603050405020304" pitchFamily="18" charset="0"/>
              </a:rPr>
            </a:br>
            <a:r>
              <a:rPr lang="ru-RU" altLang="ru-RU" sz="3600" dirty="0" smtClean="0">
                <a:solidFill>
                  <a:srgbClr val="FFFFFF"/>
                </a:solidFill>
              </a:rPr>
              <a:t>— </a:t>
            </a:r>
            <a:r>
              <a:rPr lang="ru-RU" altLang="ru-RU" sz="3600" dirty="0">
                <a:solidFill>
                  <a:srgbClr val="FFFFFF"/>
                </a:solidFill>
                <a:latin typeface="Times New Roman" panose="02020603050405020304" pitchFamily="18" charset="0"/>
              </a:rPr>
              <a:t>специфический вид </a:t>
            </a:r>
            <a:r>
              <a:rPr lang="ru-RU" altLang="ru-RU" sz="3600" dirty="0" smtClean="0">
                <a:solidFill>
                  <a:srgbClr val="FFFFFF"/>
                </a:solidFill>
                <a:latin typeface="Times New Roman" panose="02020603050405020304" pitchFamily="18" charset="0"/>
              </a:rPr>
              <a:t>профессиональной </a:t>
            </a:r>
            <a:r>
              <a:rPr lang="ru-RU" altLang="ru-RU" sz="3600" dirty="0">
                <a:solidFill>
                  <a:srgbClr val="FFFFFF"/>
                </a:solidFill>
                <a:latin typeface="Times New Roman" panose="02020603050405020304" pitchFamily="18" charset="0"/>
              </a:rPr>
              <a:t>и </a:t>
            </a:r>
            <a:r>
              <a:rPr lang="ru-RU" altLang="ru-RU" sz="3600" dirty="0" smtClean="0">
                <a:solidFill>
                  <a:srgbClr val="FFFFFF"/>
                </a:solidFill>
                <a:latin typeface="Times New Roman" panose="02020603050405020304" pitchFamily="18" charset="0"/>
              </a:rPr>
              <a:t>личностной </a:t>
            </a:r>
            <a:r>
              <a:rPr lang="ru-RU" altLang="ru-RU" sz="3600" dirty="0">
                <a:solidFill>
                  <a:srgbClr val="FFFFFF"/>
                </a:solidFill>
                <a:latin typeface="Times New Roman" panose="02020603050405020304" pitchFamily="18" charset="0"/>
              </a:rPr>
              <a:t>деформации лиц, вынужденных во время выполнения своих обязанностей тесно общаться с людьми.</a:t>
            </a:r>
            <a:endParaRPr lang="ru-RU" altLang="ru-RU" sz="3600" dirty="0" smtClean="0">
              <a:latin typeface="Times New Roman" panose="02020603050405020304" pitchFamily="18" charset="0"/>
            </a:endParaRPr>
          </a:p>
        </p:txBody>
      </p:sp>
      <p:sp>
        <p:nvSpPr>
          <p:cNvPr id="39939" name="Rectangle 3"/>
          <p:cNvSpPr>
            <a:spLocks noGrp="1" noChangeArrowheads="1"/>
          </p:cNvSpPr>
          <p:nvPr>
            <p:ph type="subTitle" idx="1"/>
          </p:nvPr>
        </p:nvSpPr>
        <p:spPr/>
        <p:txBody>
          <a:bodyPr>
            <a:normAutofit/>
          </a:bodyPr>
          <a:lstStyle/>
          <a:p>
            <a:pPr algn="l" eaLnBrk="1" hangingPunct="1">
              <a:defRPr/>
            </a:pPr>
            <a:r>
              <a:rPr lang="ru-RU" altLang="ru-RU" sz="2800" dirty="0" smtClean="0">
                <a:solidFill>
                  <a:srgbClr val="FFFFFF"/>
                </a:solidFill>
                <a:latin typeface="Times New Roman" panose="02020603050405020304" pitchFamily="18" charset="0"/>
              </a:rPr>
              <a:t/>
            </a:r>
            <a:br>
              <a:rPr lang="ru-RU" altLang="ru-RU" sz="2800" dirty="0" smtClean="0">
                <a:solidFill>
                  <a:srgbClr val="FFFFFF"/>
                </a:solidFill>
                <a:latin typeface="Times New Roman" panose="02020603050405020304" pitchFamily="18" charset="0"/>
              </a:rPr>
            </a:br>
            <a:endParaRPr lang="ru-RU" altLang="ru-RU" sz="2800" dirty="0" smtClean="0">
              <a:solidFill>
                <a:srgbClr val="FFFFFF"/>
              </a:solidFill>
              <a:latin typeface="Times New Roman" panose="02020603050405020304" pitchFamily="18" charset="0"/>
            </a:endParaRPr>
          </a:p>
        </p:txBody>
      </p:sp>
    </p:spTree>
    <p:extLst>
      <p:ext uri="{BB962C8B-B14F-4D97-AF65-F5344CB8AC3E}">
        <p14:creationId xmlns:p14="http://schemas.microsoft.com/office/powerpoint/2010/main" val="3624748938"/>
      </p:ext>
    </p:extLst>
  </p:cSld>
  <p:clrMapOvr>
    <a:masterClrMapping/>
  </p:clrMapOvr>
  <p:transition spd="med">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eaLnBrk="1" hangingPunct="1">
              <a:defRPr/>
            </a:pPr>
            <a:r>
              <a:rPr lang="ru-RU" altLang="ru-RU" smtClean="0"/>
              <a:t>Организационный фактор. </a:t>
            </a:r>
          </a:p>
        </p:txBody>
      </p:sp>
      <p:sp>
        <p:nvSpPr>
          <p:cNvPr id="37891" name="Rectangle 3"/>
          <p:cNvSpPr>
            <a:spLocks noGrp="1" noChangeArrowheads="1"/>
          </p:cNvSpPr>
          <p:nvPr>
            <p:ph idx="1"/>
          </p:nvPr>
        </p:nvSpPr>
        <p:spPr>
          <a:xfrm>
            <a:off x="533400" y="1676400"/>
            <a:ext cx="7924800" cy="4419600"/>
          </a:xfrm>
        </p:spPr>
        <p:txBody>
          <a:bodyPr>
            <a:normAutofit fontScale="92500"/>
          </a:bodyPr>
          <a:lstStyle/>
          <a:p>
            <a:pPr eaLnBrk="1" hangingPunct="1">
              <a:lnSpc>
                <a:spcPct val="90000"/>
              </a:lnSpc>
              <a:buFont typeface="Wingdings" pitchFamily="2" charset="2"/>
              <a:buNone/>
              <a:defRPr/>
            </a:pPr>
            <a:r>
              <a:rPr lang="ru-RU" altLang="ru-RU" sz="2400" smtClean="0">
                <a:latin typeface="Times New Roman" panose="02020603050405020304" pitchFamily="18" charset="0"/>
              </a:rPr>
              <a:t>Развитие СЭВ связано с наличием напряженной психоэмоциональной деятельности: интенсивное общение, подкрепление его эмоциями, интенсивное восприятие, переработка и интерпретация получаемой информации и принятие решений. </a:t>
            </a:r>
          </a:p>
          <a:p>
            <a:pPr eaLnBrk="1" hangingPunct="1">
              <a:lnSpc>
                <a:spcPct val="90000"/>
              </a:lnSpc>
              <a:buFont typeface="Wingdings" pitchFamily="2" charset="2"/>
              <a:buNone/>
              <a:defRPr/>
            </a:pPr>
            <a:r>
              <a:rPr lang="ru-RU" altLang="ru-RU" sz="2400" smtClean="0">
                <a:latin typeface="Times New Roman" panose="02020603050405020304" pitchFamily="18" charset="0"/>
              </a:rPr>
              <a:t>Другой фактор развития - дестабилизирующая организация деятельности и неблагополучная психологическая атмосфера. Это нечеткая организация и планирование труда, недостаточность необходимых средств, наличие бюрократических моментов, многочасовая работа, имеющая трудноизмеримое содержание, наличие конфликтов как в системе «руководитель — подчиненный», так и между коллегами. Отсутствие должного вознаграждения за работу.</a:t>
            </a:r>
          </a:p>
          <a:p>
            <a:pPr eaLnBrk="1" hangingPunct="1">
              <a:lnSpc>
                <a:spcPct val="90000"/>
              </a:lnSpc>
              <a:defRPr/>
            </a:pPr>
            <a:endParaRPr lang="ru-RU" altLang="ru-RU" sz="2400" smtClean="0">
              <a:latin typeface="Times New Roman" panose="02020603050405020304" pitchFamily="18" charset="0"/>
            </a:endParaRPr>
          </a:p>
        </p:txBody>
      </p:sp>
    </p:spTree>
    <p:extLst>
      <p:ext uri="{BB962C8B-B14F-4D97-AF65-F5344CB8AC3E}">
        <p14:creationId xmlns:p14="http://schemas.microsoft.com/office/powerpoint/2010/main" val="249881521"/>
      </p:ext>
    </p:extLst>
  </p:cSld>
  <p:clrMapOvr>
    <a:masterClrMapping/>
  </p:clrMapOvr>
  <p:transition spd="med">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normAutofit fontScale="90000"/>
          </a:bodyPr>
          <a:lstStyle/>
          <a:p>
            <a:pPr algn="ctr" eaLnBrk="1" hangingPunct="1">
              <a:defRPr/>
            </a:pPr>
            <a:r>
              <a:rPr lang="ru-RU" altLang="ru-RU" sz="3200" b="1" smtClean="0"/>
              <a:t>Лечение и профилактика синдрома эмоционального выгорания</a:t>
            </a:r>
            <a:r>
              <a:rPr lang="ru-RU" altLang="ru-RU" sz="3200" smtClean="0"/>
              <a:t/>
            </a:r>
            <a:br>
              <a:rPr lang="ru-RU" altLang="ru-RU" sz="3200" smtClean="0"/>
            </a:br>
            <a:endParaRPr lang="ru-RU" altLang="ru-RU" sz="3200" smtClean="0"/>
          </a:p>
        </p:txBody>
      </p:sp>
      <p:sp>
        <p:nvSpPr>
          <p:cNvPr id="45059" name="Rectangle 3"/>
          <p:cNvSpPr>
            <a:spLocks noGrp="1" noChangeArrowheads="1"/>
          </p:cNvSpPr>
          <p:nvPr>
            <p:ph idx="1"/>
          </p:nvPr>
        </p:nvSpPr>
        <p:spPr/>
        <p:txBody>
          <a:bodyPr>
            <a:normAutofit lnSpcReduction="10000"/>
          </a:bodyPr>
          <a:lstStyle/>
          <a:p>
            <a:pPr eaLnBrk="1" hangingPunct="1">
              <a:lnSpc>
                <a:spcPct val="90000"/>
              </a:lnSpc>
              <a:defRPr/>
            </a:pPr>
            <a:r>
              <a:rPr lang="ru-RU" altLang="ru-RU" sz="2400" smtClean="0">
                <a:latin typeface="Times New Roman" panose="02020603050405020304" pitchFamily="18" charset="0"/>
              </a:rPr>
              <a:t>определение краткосрочных и долгосрочных целей;</a:t>
            </a:r>
          </a:p>
          <a:p>
            <a:pPr eaLnBrk="1" hangingPunct="1">
              <a:lnSpc>
                <a:spcPct val="90000"/>
              </a:lnSpc>
              <a:defRPr/>
            </a:pPr>
            <a:r>
              <a:rPr lang="ru-RU" altLang="ru-RU" sz="2400" smtClean="0">
                <a:latin typeface="Times New Roman" panose="02020603050405020304" pitchFamily="18" charset="0"/>
              </a:rPr>
              <a:t>использование "тайм-аутов"(отдых от работы);</a:t>
            </a:r>
          </a:p>
          <a:p>
            <a:pPr eaLnBrk="1" hangingPunct="1">
              <a:lnSpc>
                <a:spcPct val="90000"/>
              </a:lnSpc>
              <a:defRPr/>
            </a:pPr>
            <a:r>
              <a:rPr lang="ru-RU" altLang="ru-RU" sz="2400" smtClean="0">
                <a:latin typeface="Times New Roman" panose="02020603050405020304" pitchFamily="18" charset="0"/>
                <a:cs typeface="Times New Roman" panose="02020603050405020304" pitchFamily="18" charset="0"/>
              </a:rPr>
              <a:t> </a:t>
            </a:r>
            <a:r>
              <a:rPr lang="ru-RU" altLang="ru-RU" sz="2400" smtClean="0">
                <a:latin typeface="Times New Roman" panose="02020603050405020304" pitchFamily="18" charset="0"/>
              </a:rPr>
              <a:t>овладение умениями и навыками саморегуляции (релаксация, идеомоторные акты, определение целей и положительная внутренняя речь);</a:t>
            </a:r>
          </a:p>
          <a:p>
            <a:pPr eaLnBrk="1" hangingPunct="1">
              <a:lnSpc>
                <a:spcPct val="90000"/>
              </a:lnSpc>
              <a:defRPr/>
            </a:pPr>
            <a:r>
              <a:rPr lang="ru-RU" altLang="ru-RU" sz="2400" smtClean="0">
                <a:latin typeface="Times New Roman" panose="02020603050405020304" pitchFamily="18" charset="0"/>
              </a:rPr>
              <a:t>профессиональное развитие и самосовершенствование (обмен профессиональной информацией с представителями других служб, что дает ощущение более широкого мира, нежели тот, который существует внутри отдельного коллектива, для этого существуют различные способы - курсы повышения квалификации, конференции и пр.);</a:t>
            </a:r>
          </a:p>
        </p:txBody>
      </p:sp>
    </p:spTree>
    <p:extLst>
      <p:ext uri="{BB962C8B-B14F-4D97-AF65-F5344CB8AC3E}">
        <p14:creationId xmlns:p14="http://schemas.microsoft.com/office/powerpoint/2010/main" val="2914370260"/>
      </p:ext>
    </p:extLst>
  </p:cSld>
  <p:clrMapOvr>
    <a:masterClrMapping/>
  </p:clrMapOvr>
  <p:transition spd="med">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23850" y="404813"/>
            <a:ext cx="7677150" cy="1963737"/>
          </a:xfrm>
        </p:spPr>
        <p:txBody>
          <a:bodyPr/>
          <a:lstStyle/>
          <a:p>
            <a:pPr algn="ctr" eaLnBrk="1" hangingPunct="1">
              <a:defRPr/>
            </a:pPr>
            <a:r>
              <a:rPr lang="ru-RU" altLang="ru-RU" sz="3200" b="1" smtClean="0"/>
              <a:t>Лечение и профилактика синдрома эмоционального выгорания</a:t>
            </a:r>
            <a:r>
              <a:rPr lang="ru-RU" altLang="ru-RU" sz="3200" smtClean="0"/>
              <a:t/>
            </a:r>
            <a:br>
              <a:rPr lang="ru-RU" altLang="ru-RU" sz="3200" smtClean="0"/>
            </a:br>
            <a:endParaRPr lang="ru-RU" altLang="ru-RU" sz="3200" smtClean="0"/>
          </a:p>
        </p:txBody>
      </p:sp>
      <p:sp>
        <p:nvSpPr>
          <p:cNvPr id="46083" name="Rectangle 3"/>
          <p:cNvSpPr>
            <a:spLocks noGrp="1" noChangeArrowheads="1"/>
          </p:cNvSpPr>
          <p:nvPr>
            <p:ph idx="1"/>
          </p:nvPr>
        </p:nvSpPr>
        <p:spPr/>
        <p:txBody>
          <a:bodyPr>
            <a:normAutofit/>
          </a:bodyPr>
          <a:lstStyle/>
          <a:p>
            <a:pPr eaLnBrk="1" hangingPunct="1">
              <a:lnSpc>
                <a:spcPct val="90000"/>
              </a:lnSpc>
              <a:defRPr/>
            </a:pPr>
            <a:r>
              <a:rPr lang="ru-RU" altLang="ru-RU" sz="2800" dirty="0" smtClean="0">
                <a:latin typeface="Times New Roman" panose="02020603050405020304" pitchFamily="18" charset="0"/>
              </a:rPr>
              <a:t>уход от ненужной конкуренции;</a:t>
            </a:r>
          </a:p>
          <a:p>
            <a:pPr eaLnBrk="1" hangingPunct="1">
              <a:lnSpc>
                <a:spcPct val="90000"/>
              </a:lnSpc>
              <a:defRPr/>
            </a:pPr>
            <a:r>
              <a:rPr lang="ru-RU" altLang="ru-RU" sz="2800" dirty="0" smtClean="0">
                <a:latin typeface="Times New Roman" panose="02020603050405020304" pitchFamily="18" charset="0"/>
              </a:rPr>
              <a:t>эмоциональное общение (когда человек анализирует свои чувства и делится ими с другими, вероятность выгорания значительно снижается или процесс этот оказывается не столь выраженным);</a:t>
            </a:r>
          </a:p>
          <a:p>
            <a:pPr eaLnBrk="1" hangingPunct="1">
              <a:lnSpc>
                <a:spcPct val="90000"/>
              </a:lnSpc>
              <a:defRPr/>
            </a:pPr>
            <a:r>
              <a:rPr lang="ru-RU" altLang="ru-RU" sz="2800" dirty="0" smtClean="0">
                <a:latin typeface="Times New Roman" panose="02020603050405020304" pitchFamily="18" charset="0"/>
              </a:rPr>
              <a:t>поддержание хорошей физической формы;</a:t>
            </a:r>
          </a:p>
          <a:p>
            <a:pPr marL="0" indent="0" eaLnBrk="1" hangingPunct="1">
              <a:lnSpc>
                <a:spcPct val="90000"/>
              </a:lnSpc>
              <a:buNone/>
              <a:defRPr/>
            </a:pPr>
            <a:endParaRPr lang="ru-RU" altLang="ru-RU" dirty="0" smtClean="0"/>
          </a:p>
        </p:txBody>
      </p:sp>
    </p:spTree>
    <p:extLst>
      <p:ext uri="{BB962C8B-B14F-4D97-AF65-F5344CB8AC3E}">
        <p14:creationId xmlns:p14="http://schemas.microsoft.com/office/powerpoint/2010/main" val="153926069"/>
      </p:ext>
    </p:extLst>
  </p:cSld>
  <p:clrMapOvr>
    <a:masterClrMapping/>
  </p:clrMapOvr>
  <p:transition spd="med">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algn="ctr" eaLnBrk="1" hangingPunct="1">
              <a:defRPr/>
            </a:pPr>
            <a:r>
              <a:rPr lang="ru-RU" altLang="ru-RU" smtClean="0">
                <a:latin typeface="Times New Roman" panose="02020603050405020304" pitchFamily="18" charset="0"/>
                <a:cs typeface="Times New Roman" panose="02020603050405020304" pitchFamily="18" charset="0"/>
              </a:rPr>
              <a:t>В целях направленной профилактики СЭВ следует:</a:t>
            </a:r>
            <a:r>
              <a:rPr lang="ru-RU" altLang="ru-RU" smtClean="0"/>
              <a:t> </a:t>
            </a:r>
          </a:p>
        </p:txBody>
      </p:sp>
      <p:sp>
        <p:nvSpPr>
          <p:cNvPr id="48131" name="Rectangle 3"/>
          <p:cNvSpPr>
            <a:spLocks noGrp="1" noChangeArrowheads="1"/>
          </p:cNvSpPr>
          <p:nvPr>
            <p:ph idx="1"/>
          </p:nvPr>
        </p:nvSpPr>
        <p:spPr/>
        <p:txBody>
          <a:bodyPr/>
          <a:lstStyle/>
          <a:p>
            <a:pPr eaLnBrk="1" hangingPunct="1">
              <a:defRPr/>
            </a:pPr>
            <a:r>
              <a:rPr lang="ru-RU" altLang="ru-RU" sz="2800" smtClean="0">
                <a:latin typeface="Times New Roman" panose="02020603050405020304" pitchFamily="18" charset="0"/>
                <a:cs typeface="Times New Roman" panose="02020603050405020304" pitchFamily="18" charset="0"/>
              </a:rPr>
              <a:t>стараться рассчитывать и обдуманно распределять свои нагрузки;</a:t>
            </a:r>
            <a:endParaRPr lang="ru-RU" altLang="ru-RU" sz="2800" smtClean="0"/>
          </a:p>
          <a:p>
            <a:pPr eaLnBrk="1" hangingPunct="1">
              <a:defRPr/>
            </a:pPr>
            <a:r>
              <a:rPr lang="ru-RU" altLang="ru-RU" sz="2800" smtClean="0">
                <a:latin typeface="Times New Roman" panose="02020603050405020304" pitchFamily="18" charset="0"/>
                <a:cs typeface="Times New Roman" panose="02020603050405020304" pitchFamily="18" charset="0"/>
              </a:rPr>
              <a:t>учиться переключаться с одного вида деятельности на другой;</a:t>
            </a:r>
            <a:endParaRPr lang="ru-RU" altLang="ru-RU" sz="2800" smtClean="0"/>
          </a:p>
          <a:p>
            <a:pPr eaLnBrk="1" hangingPunct="1">
              <a:defRPr/>
            </a:pPr>
            <a:r>
              <a:rPr lang="ru-RU" altLang="ru-RU" sz="2800" smtClean="0">
                <a:latin typeface="Times New Roman" panose="02020603050405020304" pitchFamily="18" charset="0"/>
                <a:cs typeface="Times New Roman" panose="02020603050405020304" pitchFamily="18" charset="0"/>
              </a:rPr>
              <a:t>проще относиться к конфликтам на работе;</a:t>
            </a:r>
            <a:endParaRPr lang="ru-RU" altLang="ru-RU" sz="2800" smtClean="0"/>
          </a:p>
          <a:p>
            <a:pPr eaLnBrk="1" hangingPunct="1">
              <a:defRPr/>
            </a:pPr>
            <a:r>
              <a:rPr lang="ru-RU" altLang="ru-RU" sz="2800" smtClean="0">
                <a:latin typeface="Times New Roman" panose="02020603050405020304" pitchFamily="18" charset="0"/>
                <a:cs typeface="Times New Roman" panose="02020603050405020304" pitchFamily="18" charset="0"/>
              </a:rPr>
              <a:t>не пытаться быть лучшим всегда и во всем.</a:t>
            </a:r>
            <a:endParaRPr lang="ru-RU" altLang="ru-RU" sz="2800" smtClean="0"/>
          </a:p>
          <a:p>
            <a:pPr eaLnBrk="1" hangingPunct="1">
              <a:buFont typeface="Wingdings" pitchFamily="2" charset="2"/>
              <a:buNone/>
              <a:defRPr/>
            </a:pPr>
            <a:r>
              <a:rPr lang="ru-RU" altLang="ru-RU" sz="2800" smtClean="0">
                <a:latin typeface="Times New Roman" panose="02020603050405020304" pitchFamily="18" charset="0"/>
                <a:cs typeface="Times New Roman" panose="02020603050405020304" pitchFamily="18" charset="0"/>
              </a:rPr>
              <a:t> </a:t>
            </a:r>
            <a:endParaRPr lang="ru-RU" altLang="ru-RU" sz="2800" smtClean="0"/>
          </a:p>
          <a:p>
            <a:pPr eaLnBrk="1" hangingPunct="1">
              <a:defRPr/>
            </a:pPr>
            <a:endParaRPr lang="ru-RU" altLang="ru-RU" sz="2800" smtClean="0"/>
          </a:p>
        </p:txBody>
      </p:sp>
    </p:spTree>
    <p:extLst>
      <p:ext uri="{BB962C8B-B14F-4D97-AF65-F5344CB8AC3E}">
        <p14:creationId xmlns:p14="http://schemas.microsoft.com/office/powerpoint/2010/main" val="771762873"/>
      </p:ext>
    </p:extLst>
  </p:cSld>
  <p:clrMapOvr>
    <a:masterClrMapping/>
  </p:clrMapOvr>
  <p:transition spd="med">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pPr algn="ctr" eaLnBrk="1" hangingPunct="1">
              <a:defRPr/>
            </a:pPr>
            <a:r>
              <a:rPr lang="ru-RU" altLang="ru-RU" sz="3200" smtClean="0">
                <a:latin typeface="Times New Roman" panose="02020603050405020304" pitchFamily="18" charset="0"/>
              </a:rPr>
              <a:t>Субъективное благополучие- степень самореализованности и удовлетворенности жизнью.</a:t>
            </a:r>
          </a:p>
        </p:txBody>
      </p:sp>
      <p:sp>
        <p:nvSpPr>
          <p:cNvPr id="47107" name="Rectangle 3"/>
          <p:cNvSpPr>
            <a:spLocks noGrp="1" noChangeArrowheads="1"/>
          </p:cNvSpPr>
          <p:nvPr>
            <p:ph idx="1"/>
          </p:nvPr>
        </p:nvSpPr>
        <p:spPr/>
        <p:txBody>
          <a:bodyPr>
            <a:normAutofit/>
          </a:bodyPr>
          <a:lstStyle/>
          <a:p>
            <a:pPr eaLnBrk="1" hangingPunct="1">
              <a:lnSpc>
                <a:spcPct val="90000"/>
              </a:lnSpc>
              <a:buFont typeface="Wingdings" pitchFamily="2" charset="2"/>
              <a:buNone/>
              <a:defRPr/>
            </a:pPr>
            <a:endParaRPr lang="ru-RU" altLang="ru-RU" sz="2400" smtClean="0">
              <a:latin typeface="Times New Roman" panose="02020603050405020304" pitchFamily="18" charset="0"/>
            </a:endParaRPr>
          </a:p>
          <a:p>
            <a:pPr eaLnBrk="1" hangingPunct="1">
              <a:lnSpc>
                <a:spcPct val="90000"/>
              </a:lnSpc>
              <a:defRPr/>
            </a:pPr>
            <a:r>
              <a:rPr lang="ru-RU" altLang="ru-RU" sz="2800" smtClean="0">
                <a:latin typeface="Times New Roman" panose="02020603050405020304" pitchFamily="18" charset="0"/>
              </a:rPr>
              <a:t>самопринятие;</a:t>
            </a:r>
          </a:p>
          <a:p>
            <a:pPr eaLnBrk="1" hangingPunct="1">
              <a:lnSpc>
                <a:spcPct val="90000"/>
              </a:lnSpc>
              <a:defRPr/>
            </a:pPr>
            <a:r>
              <a:rPr lang="ru-RU" altLang="ru-RU" sz="2800" smtClean="0">
                <a:latin typeface="Times New Roman" panose="02020603050405020304" pitchFamily="18" charset="0"/>
              </a:rPr>
              <a:t>позитивное отношение с окружающими;</a:t>
            </a:r>
          </a:p>
          <a:p>
            <a:pPr eaLnBrk="1" hangingPunct="1">
              <a:lnSpc>
                <a:spcPct val="90000"/>
              </a:lnSpc>
              <a:defRPr/>
            </a:pPr>
            <a:r>
              <a:rPr lang="ru-RU" altLang="ru-RU" sz="2800" smtClean="0">
                <a:latin typeface="Times New Roman" panose="02020603050405020304" pitchFamily="18" charset="0"/>
              </a:rPr>
              <a:t>автономия(возможность быть независимым, строить жизнь в соответствии с собственными смыслами;</a:t>
            </a:r>
          </a:p>
          <a:p>
            <a:pPr eaLnBrk="1" hangingPunct="1">
              <a:lnSpc>
                <a:spcPct val="90000"/>
              </a:lnSpc>
              <a:defRPr/>
            </a:pPr>
            <a:r>
              <a:rPr lang="ru-RU" altLang="ru-RU" sz="2800" smtClean="0">
                <a:latin typeface="Times New Roman" panose="02020603050405020304" pitchFamily="18" charset="0"/>
              </a:rPr>
              <a:t>управление окружающей средой;</a:t>
            </a:r>
          </a:p>
          <a:p>
            <a:pPr eaLnBrk="1" hangingPunct="1">
              <a:lnSpc>
                <a:spcPct val="90000"/>
              </a:lnSpc>
              <a:defRPr/>
            </a:pPr>
            <a:r>
              <a:rPr lang="ru-RU" altLang="ru-RU" sz="2800" smtClean="0">
                <a:latin typeface="Times New Roman" panose="02020603050405020304" pitchFamily="18" charset="0"/>
              </a:rPr>
              <a:t>цель в жизни;</a:t>
            </a:r>
          </a:p>
          <a:p>
            <a:pPr eaLnBrk="1" hangingPunct="1">
              <a:lnSpc>
                <a:spcPct val="90000"/>
              </a:lnSpc>
              <a:defRPr/>
            </a:pPr>
            <a:r>
              <a:rPr lang="ru-RU" altLang="ru-RU" sz="2800" smtClean="0">
                <a:latin typeface="Times New Roman" panose="02020603050405020304" pitchFamily="18" charset="0"/>
              </a:rPr>
              <a:t>личностный рост.</a:t>
            </a:r>
          </a:p>
          <a:p>
            <a:pPr eaLnBrk="1" hangingPunct="1">
              <a:lnSpc>
                <a:spcPct val="90000"/>
              </a:lnSpc>
              <a:defRPr/>
            </a:pPr>
            <a:endParaRPr lang="ru-RU" altLang="ru-RU" sz="2800" smtClean="0">
              <a:latin typeface="Times New Roman" panose="02020603050405020304" pitchFamily="18" charset="0"/>
            </a:endParaRPr>
          </a:p>
          <a:p>
            <a:pPr eaLnBrk="1" hangingPunct="1">
              <a:lnSpc>
                <a:spcPct val="90000"/>
              </a:lnSpc>
              <a:defRPr/>
            </a:pPr>
            <a:endParaRPr lang="ru-RU" altLang="ru-RU" sz="2800" smtClean="0">
              <a:latin typeface="Times New Roman" panose="02020603050405020304" pitchFamily="18" charset="0"/>
            </a:endParaRPr>
          </a:p>
          <a:p>
            <a:pPr eaLnBrk="1" hangingPunct="1">
              <a:lnSpc>
                <a:spcPct val="90000"/>
              </a:lnSpc>
              <a:defRPr/>
            </a:pPr>
            <a:endParaRPr lang="ru-RU" altLang="ru-RU" sz="2800" smtClean="0">
              <a:latin typeface="Times New Roman" panose="02020603050405020304" pitchFamily="18" charset="0"/>
            </a:endParaRPr>
          </a:p>
        </p:txBody>
      </p:sp>
    </p:spTree>
    <p:extLst>
      <p:ext uri="{BB962C8B-B14F-4D97-AF65-F5344CB8AC3E}">
        <p14:creationId xmlns:p14="http://schemas.microsoft.com/office/powerpoint/2010/main" val="1159950304"/>
      </p:ext>
    </p:extLst>
  </p:cSld>
  <p:clrMapOvr>
    <a:masterClrMapping/>
  </p:clrMapOvr>
  <p:transition spd="med">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algn="ctr" eaLnBrk="1" hangingPunct="1">
              <a:defRPr/>
            </a:pPr>
            <a:r>
              <a:rPr lang="ru-RU" altLang="ru-RU" smtClean="0">
                <a:solidFill>
                  <a:srgbClr val="FFFFFF"/>
                </a:solidFill>
                <a:latin typeface="Times New Roman" panose="02020603050405020304" pitchFamily="18" charset="0"/>
              </a:rPr>
              <a:t>СЭВ проявляется в:</a:t>
            </a:r>
            <a:r>
              <a:rPr lang="ru-RU" altLang="ru-RU" smtClean="0">
                <a:solidFill>
                  <a:srgbClr val="FFFFFF"/>
                </a:solidFill>
              </a:rPr>
              <a:t> </a:t>
            </a:r>
          </a:p>
        </p:txBody>
      </p:sp>
      <p:sp>
        <p:nvSpPr>
          <p:cNvPr id="28675" name="Rectangle 3"/>
          <p:cNvSpPr>
            <a:spLocks noGrp="1" noChangeArrowheads="1"/>
          </p:cNvSpPr>
          <p:nvPr>
            <p:ph type="body" idx="1"/>
          </p:nvPr>
        </p:nvSpPr>
        <p:spPr>
          <a:xfrm>
            <a:off x="304800" y="1524000"/>
            <a:ext cx="7772400" cy="4114800"/>
          </a:xfrm>
        </p:spPr>
        <p:txBody>
          <a:bodyPr/>
          <a:lstStyle/>
          <a:p>
            <a:pPr algn="just" eaLnBrk="1" hangingPunct="1">
              <a:lnSpc>
                <a:spcPct val="90000"/>
              </a:lnSpc>
              <a:defRPr/>
            </a:pPr>
            <a:endParaRPr lang="ru-RU" altLang="ru-RU" sz="2800" smtClean="0"/>
          </a:p>
          <a:p>
            <a:pPr eaLnBrk="1" hangingPunct="1">
              <a:lnSpc>
                <a:spcPct val="90000"/>
              </a:lnSpc>
              <a:defRPr/>
            </a:pPr>
            <a:r>
              <a:rPr lang="ru-RU" altLang="ru-RU" sz="2800" smtClean="0">
                <a:solidFill>
                  <a:srgbClr val="FFFFFF"/>
                </a:solidFill>
              </a:rPr>
              <a:t> </a:t>
            </a:r>
            <a:r>
              <a:rPr lang="ru-RU" altLang="ru-RU" sz="2800" smtClean="0">
                <a:solidFill>
                  <a:srgbClr val="FFFFFF"/>
                </a:solidFill>
                <a:latin typeface="Times New Roman" panose="02020603050405020304" pitchFamily="18" charset="0"/>
              </a:rPr>
              <a:t>чувстве безразличия, эмоционального истощения, изнеможения (человек не может отдаваться работе так, как это было прежде); </a:t>
            </a:r>
            <a:endParaRPr lang="ru-RU" altLang="ru-RU" sz="2800" smtClean="0">
              <a:latin typeface="Times New Roman" panose="02020603050405020304" pitchFamily="18" charset="0"/>
            </a:endParaRPr>
          </a:p>
          <a:p>
            <a:pPr eaLnBrk="1" hangingPunct="1">
              <a:lnSpc>
                <a:spcPct val="90000"/>
              </a:lnSpc>
              <a:defRPr/>
            </a:pPr>
            <a:r>
              <a:rPr lang="ru-RU" altLang="ru-RU" sz="2800" smtClean="0">
                <a:solidFill>
                  <a:srgbClr val="FFFFFF"/>
                </a:solidFill>
                <a:latin typeface="Times New Roman" panose="02020603050405020304" pitchFamily="18" charset="0"/>
              </a:rPr>
              <a:t> дегуманизации,цинизме,развитии негативного отношения к своим коллегам и клиентам; </a:t>
            </a:r>
            <a:endParaRPr lang="ru-RU" altLang="ru-RU" sz="2800" smtClean="0">
              <a:latin typeface="Times New Roman" panose="02020603050405020304" pitchFamily="18" charset="0"/>
            </a:endParaRPr>
          </a:p>
          <a:p>
            <a:pPr eaLnBrk="1" hangingPunct="1">
              <a:lnSpc>
                <a:spcPct val="90000"/>
              </a:lnSpc>
              <a:defRPr/>
            </a:pPr>
            <a:r>
              <a:rPr lang="ru-RU" altLang="ru-RU" sz="2800" smtClean="0">
                <a:solidFill>
                  <a:srgbClr val="FFFFFF"/>
                </a:solidFill>
                <a:latin typeface="Times New Roman" panose="02020603050405020304" pitchFamily="18" charset="0"/>
              </a:rPr>
              <a:t> негативном самовосприятии в профессиональном плане — недостаток чувства профессионального мастерства, редукции профессиональных достижений.</a:t>
            </a:r>
          </a:p>
          <a:p>
            <a:pPr eaLnBrk="1" hangingPunct="1">
              <a:lnSpc>
                <a:spcPct val="90000"/>
              </a:lnSpc>
              <a:defRPr/>
            </a:pPr>
            <a:endParaRPr lang="ru-RU" altLang="ru-RU" sz="2800" b="1" i="1" smtClean="0">
              <a:latin typeface="Times New Roman" panose="02020603050405020304" pitchFamily="18" charset="0"/>
            </a:endParaRPr>
          </a:p>
        </p:txBody>
      </p:sp>
    </p:spTree>
    <p:extLst>
      <p:ext uri="{BB962C8B-B14F-4D97-AF65-F5344CB8AC3E}">
        <p14:creationId xmlns:p14="http://schemas.microsoft.com/office/powerpoint/2010/main" val="2825513304"/>
      </p:ext>
    </p:extLst>
  </p:cSld>
  <p:clrMapOvr>
    <a:masterClrMapping/>
  </p:clrMapOvr>
  <p:transition spd="med">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p:txBody>
          <a:bodyPr>
            <a:normAutofit fontScale="90000"/>
          </a:bodyPr>
          <a:lstStyle/>
          <a:p>
            <a:pPr marL="838200" indent="-838200" algn="ctr" eaLnBrk="1" hangingPunct="1">
              <a:defRPr/>
            </a:pPr>
            <a:r>
              <a:rPr lang="ru-RU" altLang="ru-RU" b="1" i="1" smtClean="0">
                <a:latin typeface="Times New Roman" panose="02020603050405020304" pitchFamily="18" charset="0"/>
              </a:rPr>
              <a:t>Физические симптомы</a:t>
            </a:r>
            <a:r>
              <a:rPr lang="ru-RU" altLang="ru-RU" b="1" smtClean="0"/>
              <a:t/>
            </a:r>
            <a:br>
              <a:rPr lang="ru-RU" altLang="ru-RU" b="1" smtClean="0"/>
            </a:br>
            <a:endParaRPr lang="ru-RU" altLang="ru-RU" b="1" smtClean="0"/>
          </a:p>
        </p:txBody>
      </p:sp>
      <p:sp>
        <p:nvSpPr>
          <p:cNvPr id="29699" name="Rectangle 1027"/>
          <p:cNvSpPr>
            <a:spLocks noGrp="1" noChangeArrowheads="1"/>
          </p:cNvSpPr>
          <p:nvPr>
            <p:ph idx="1"/>
          </p:nvPr>
        </p:nvSpPr>
        <p:spPr/>
        <p:txBody>
          <a:bodyPr>
            <a:normAutofit/>
          </a:bodyPr>
          <a:lstStyle/>
          <a:p>
            <a:pPr marL="533400" indent="-533400" eaLnBrk="1" hangingPunct="1">
              <a:lnSpc>
                <a:spcPct val="90000"/>
              </a:lnSpc>
              <a:defRPr/>
            </a:pPr>
            <a:r>
              <a:rPr lang="ru-RU" altLang="ru-RU" sz="2400" b="1" smtClean="0">
                <a:latin typeface="Times New Roman" panose="02020603050405020304" pitchFamily="18" charset="0"/>
              </a:rPr>
              <a:t>усталость,физическое утомление,</a:t>
            </a:r>
          </a:p>
          <a:p>
            <a:pPr marL="533400" indent="-533400" eaLnBrk="1" hangingPunct="1">
              <a:lnSpc>
                <a:spcPct val="90000"/>
              </a:lnSpc>
              <a:defRPr/>
            </a:pPr>
            <a:r>
              <a:rPr lang="ru-RU" altLang="ru-RU" sz="2400" b="1" smtClean="0">
                <a:latin typeface="Times New Roman" panose="02020603050405020304" pitchFamily="18" charset="0"/>
              </a:rPr>
              <a:t>истощение, изменение веса;</a:t>
            </a:r>
          </a:p>
          <a:p>
            <a:pPr marL="533400" indent="-533400" eaLnBrk="1" hangingPunct="1">
              <a:lnSpc>
                <a:spcPct val="90000"/>
              </a:lnSpc>
              <a:defRPr/>
            </a:pPr>
            <a:r>
              <a:rPr lang="ru-RU" altLang="ru-RU" sz="2400" b="1" smtClean="0">
                <a:latin typeface="Times New Roman" panose="02020603050405020304" pitchFamily="18" charset="0"/>
              </a:rPr>
              <a:t> недостаточный сон, бессонница;</a:t>
            </a:r>
          </a:p>
          <a:p>
            <a:pPr marL="533400" indent="-533400" eaLnBrk="1" hangingPunct="1">
              <a:lnSpc>
                <a:spcPct val="90000"/>
              </a:lnSpc>
              <a:defRPr/>
            </a:pPr>
            <a:r>
              <a:rPr lang="ru-RU" altLang="ru-RU" sz="2400" b="1" smtClean="0">
                <a:latin typeface="Times New Roman" panose="02020603050405020304" pitchFamily="18" charset="0"/>
              </a:rPr>
              <a:t> плохое общее состояние здоровья;</a:t>
            </a:r>
          </a:p>
          <a:p>
            <a:pPr marL="533400" indent="-533400" eaLnBrk="1" hangingPunct="1">
              <a:lnSpc>
                <a:spcPct val="90000"/>
              </a:lnSpc>
              <a:defRPr/>
            </a:pPr>
            <a:r>
              <a:rPr lang="ru-RU" altLang="ru-RU" sz="2400" b="1" smtClean="0">
                <a:latin typeface="Times New Roman" panose="02020603050405020304" pitchFamily="18" charset="0"/>
              </a:rPr>
              <a:t> затрудненное дыхание, одышка; </a:t>
            </a:r>
          </a:p>
          <a:p>
            <a:pPr marL="533400" indent="-533400" eaLnBrk="1" hangingPunct="1">
              <a:lnSpc>
                <a:spcPct val="90000"/>
              </a:lnSpc>
              <a:defRPr/>
            </a:pPr>
            <a:r>
              <a:rPr lang="ru-RU" altLang="ru-RU" sz="2400" b="1" smtClean="0">
                <a:latin typeface="Times New Roman" panose="02020603050405020304" pitchFamily="18" charset="0"/>
              </a:rPr>
              <a:t>тошнота, головокружение;</a:t>
            </a:r>
          </a:p>
          <a:p>
            <a:pPr marL="533400" indent="-533400" eaLnBrk="1" hangingPunct="1">
              <a:lnSpc>
                <a:spcPct val="90000"/>
              </a:lnSpc>
              <a:defRPr/>
            </a:pPr>
            <a:r>
              <a:rPr lang="ru-RU" altLang="ru-RU" sz="2400" b="1" smtClean="0">
                <a:latin typeface="Times New Roman" panose="02020603050405020304" pitchFamily="18" charset="0"/>
              </a:rPr>
              <a:t> чрезмерная потливость, дрожь; повышение артериального давления; </a:t>
            </a:r>
          </a:p>
          <a:p>
            <a:pPr marL="533400" indent="-533400" eaLnBrk="1" hangingPunct="1">
              <a:lnSpc>
                <a:spcPct val="90000"/>
              </a:lnSpc>
              <a:defRPr/>
            </a:pPr>
            <a:r>
              <a:rPr lang="ru-RU" altLang="ru-RU" sz="2400" b="1" smtClean="0">
                <a:latin typeface="Times New Roman" panose="02020603050405020304" pitchFamily="18" charset="0"/>
              </a:rPr>
              <a:t>язвы и воспалительные заболевания кожи;</a:t>
            </a:r>
          </a:p>
          <a:p>
            <a:pPr marL="533400" indent="-533400" eaLnBrk="1" hangingPunct="1">
              <a:lnSpc>
                <a:spcPct val="90000"/>
              </a:lnSpc>
              <a:defRPr/>
            </a:pPr>
            <a:r>
              <a:rPr lang="ru-RU" altLang="ru-RU" sz="2400" b="1" smtClean="0">
                <a:latin typeface="Times New Roman" panose="02020603050405020304" pitchFamily="18" charset="0"/>
              </a:rPr>
              <a:t> болезни сердечно-сосудистой системы;</a:t>
            </a:r>
            <a:endParaRPr lang="ru-RU" altLang="ru-RU" sz="2400" smtClean="0">
              <a:latin typeface="Times New Roman" panose="02020603050405020304" pitchFamily="18" charset="0"/>
            </a:endParaRPr>
          </a:p>
          <a:p>
            <a:pPr marL="533400" indent="-533400" eaLnBrk="1" hangingPunct="1">
              <a:lnSpc>
                <a:spcPct val="90000"/>
              </a:lnSpc>
              <a:defRPr/>
            </a:pPr>
            <a:endParaRPr lang="ru-RU" altLang="ru-RU" sz="2400" smtClean="0">
              <a:latin typeface="Times New Roman" panose="02020603050405020304" pitchFamily="18" charset="0"/>
            </a:endParaRPr>
          </a:p>
        </p:txBody>
      </p:sp>
    </p:spTree>
    <p:extLst>
      <p:ext uri="{BB962C8B-B14F-4D97-AF65-F5344CB8AC3E}">
        <p14:creationId xmlns:p14="http://schemas.microsoft.com/office/powerpoint/2010/main" val="656864189"/>
      </p:ext>
    </p:extLst>
  </p:cSld>
  <p:clrMapOvr>
    <a:masterClrMapping/>
  </p:clrMapOvr>
  <p:transition spd="med">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eaLnBrk="1" hangingPunct="1">
              <a:defRPr/>
            </a:pPr>
            <a:r>
              <a:rPr lang="ru-RU" altLang="ru-RU" i="1" smtClean="0">
                <a:latin typeface="Times New Roman" panose="02020603050405020304" pitchFamily="18" charset="0"/>
              </a:rPr>
              <a:t>Эмоциональные симптомы</a:t>
            </a:r>
          </a:p>
        </p:txBody>
      </p:sp>
      <p:sp>
        <p:nvSpPr>
          <p:cNvPr id="31747" name="Rectangle 3"/>
          <p:cNvSpPr>
            <a:spLocks noGrp="1" noChangeArrowheads="1"/>
          </p:cNvSpPr>
          <p:nvPr>
            <p:ph idx="1"/>
          </p:nvPr>
        </p:nvSpPr>
        <p:spPr/>
        <p:txBody>
          <a:bodyPr>
            <a:normAutofit fontScale="92500" lnSpcReduction="10000"/>
          </a:bodyPr>
          <a:lstStyle/>
          <a:p>
            <a:pPr eaLnBrk="1" hangingPunct="1">
              <a:lnSpc>
                <a:spcPct val="90000"/>
              </a:lnSpc>
              <a:defRPr/>
            </a:pPr>
            <a:r>
              <a:rPr lang="ru-RU" altLang="ru-RU" sz="2000" smtClean="0">
                <a:latin typeface="Times New Roman" panose="02020603050405020304" pitchFamily="18" charset="0"/>
              </a:rPr>
              <a:t>недостаток эмоций; </a:t>
            </a:r>
          </a:p>
          <a:p>
            <a:pPr eaLnBrk="1" hangingPunct="1">
              <a:lnSpc>
                <a:spcPct val="90000"/>
              </a:lnSpc>
              <a:defRPr/>
            </a:pPr>
            <a:r>
              <a:rPr lang="ru-RU" altLang="ru-RU" sz="2000" smtClean="0">
                <a:latin typeface="Times New Roman" panose="02020603050405020304" pitchFamily="18" charset="0"/>
              </a:rPr>
              <a:t>пессимизм, цинизм и черствость в работе и личной жизни;</a:t>
            </a:r>
          </a:p>
          <a:p>
            <a:pPr eaLnBrk="1" hangingPunct="1">
              <a:lnSpc>
                <a:spcPct val="90000"/>
              </a:lnSpc>
              <a:defRPr/>
            </a:pPr>
            <a:r>
              <a:rPr lang="ru-RU" altLang="ru-RU" sz="2000" smtClean="0">
                <a:latin typeface="Times New Roman" panose="02020603050405020304" pitchFamily="18" charset="0"/>
              </a:rPr>
              <a:t> безразличие, усталость; </a:t>
            </a:r>
          </a:p>
          <a:p>
            <a:pPr eaLnBrk="1" hangingPunct="1">
              <a:lnSpc>
                <a:spcPct val="90000"/>
              </a:lnSpc>
              <a:defRPr/>
            </a:pPr>
            <a:r>
              <a:rPr lang="ru-RU" altLang="ru-RU" sz="2000" smtClean="0">
                <a:latin typeface="Times New Roman" panose="02020603050405020304" pitchFamily="18" charset="0"/>
              </a:rPr>
              <a:t>ощущение беспомощности и безнадежности;</a:t>
            </a:r>
          </a:p>
          <a:p>
            <a:pPr eaLnBrk="1" hangingPunct="1">
              <a:lnSpc>
                <a:spcPct val="90000"/>
              </a:lnSpc>
              <a:defRPr/>
            </a:pPr>
            <a:r>
              <a:rPr lang="ru-RU" altLang="ru-RU" sz="2000" smtClean="0">
                <a:latin typeface="Times New Roman" panose="02020603050405020304" pitchFamily="18" charset="0"/>
              </a:rPr>
              <a:t> агрессивность, раздражительность;</a:t>
            </a:r>
          </a:p>
          <a:p>
            <a:pPr eaLnBrk="1" hangingPunct="1">
              <a:lnSpc>
                <a:spcPct val="90000"/>
              </a:lnSpc>
              <a:defRPr/>
            </a:pPr>
            <a:r>
              <a:rPr lang="ru-RU" altLang="ru-RU" sz="2000" smtClean="0">
                <a:latin typeface="Times New Roman" panose="02020603050405020304" pitchFamily="18" charset="0"/>
              </a:rPr>
              <a:t> тревога, усиление иррационального беспокойства;</a:t>
            </a:r>
          </a:p>
          <a:p>
            <a:pPr eaLnBrk="1" hangingPunct="1">
              <a:lnSpc>
                <a:spcPct val="90000"/>
              </a:lnSpc>
              <a:defRPr/>
            </a:pPr>
            <a:r>
              <a:rPr lang="ru-RU" altLang="ru-RU" sz="2000" smtClean="0">
                <a:latin typeface="Times New Roman" panose="02020603050405020304" pitchFamily="18" charset="0"/>
              </a:rPr>
              <a:t> неспособность сосредоточиться;</a:t>
            </a:r>
          </a:p>
          <a:p>
            <a:pPr eaLnBrk="1" hangingPunct="1">
              <a:lnSpc>
                <a:spcPct val="90000"/>
              </a:lnSpc>
              <a:defRPr/>
            </a:pPr>
            <a:r>
              <a:rPr lang="ru-RU" altLang="ru-RU" sz="2000" smtClean="0">
                <a:latin typeface="Times New Roman" panose="02020603050405020304" pitchFamily="18" charset="0"/>
              </a:rPr>
              <a:t> депрессия, чувство вины; </a:t>
            </a:r>
          </a:p>
          <a:p>
            <a:pPr eaLnBrk="1" hangingPunct="1">
              <a:lnSpc>
                <a:spcPct val="90000"/>
              </a:lnSpc>
              <a:defRPr/>
            </a:pPr>
            <a:r>
              <a:rPr lang="ru-RU" altLang="ru-RU" sz="2000" smtClean="0">
                <a:latin typeface="Times New Roman" panose="02020603050405020304" pitchFamily="18" charset="0"/>
              </a:rPr>
              <a:t>истерики, душевные страдания;</a:t>
            </a:r>
          </a:p>
          <a:p>
            <a:pPr eaLnBrk="1" hangingPunct="1">
              <a:lnSpc>
                <a:spcPct val="90000"/>
              </a:lnSpc>
              <a:defRPr/>
            </a:pPr>
            <a:r>
              <a:rPr lang="ru-RU" altLang="ru-RU" sz="2000" smtClean="0">
                <a:latin typeface="Times New Roman" panose="02020603050405020304" pitchFamily="18" charset="0"/>
              </a:rPr>
              <a:t> потеря идеалов, надежд или профессиональных перспектив;</a:t>
            </a:r>
          </a:p>
          <a:p>
            <a:pPr eaLnBrk="1" hangingPunct="1">
              <a:lnSpc>
                <a:spcPct val="90000"/>
              </a:lnSpc>
              <a:defRPr/>
            </a:pPr>
            <a:r>
              <a:rPr lang="ru-RU" altLang="ru-RU" sz="2000" smtClean="0">
                <a:latin typeface="Times New Roman" panose="02020603050405020304" pitchFamily="18" charset="0"/>
              </a:rPr>
              <a:t> увеличение деперсонализации своей или других - люди становятся безликими, как манекены; </a:t>
            </a:r>
          </a:p>
          <a:p>
            <a:pPr eaLnBrk="1" hangingPunct="1">
              <a:lnSpc>
                <a:spcPct val="90000"/>
              </a:lnSpc>
              <a:defRPr/>
            </a:pPr>
            <a:r>
              <a:rPr lang="ru-RU" altLang="ru-RU" sz="2000" smtClean="0">
                <a:latin typeface="Times New Roman" panose="02020603050405020304" pitchFamily="18" charset="0"/>
              </a:rPr>
              <a:t>преобладает чувство одиночества;</a:t>
            </a:r>
          </a:p>
          <a:p>
            <a:pPr eaLnBrk="1" hangingPunct="1">
              <a:lnSpc>
                <a:spcPct val="90000"/>
              </a:lnSpc>
              <a:defRPr/>
            </a:pPr>
            <a:endParaRPr lang="ru-RU" altLang="ru-RU" sz="2000" smtClean="0">
              <a:latin typeface="Times New Roman" panose="02020603050405020304" pitchFamily="18" charset="0"/>
            </a:endParaRPr>
          </a:p>
        </p:txBody>
      </p:sp>
    </p:spTree>
    <p:extLst>
      <p:ext uri="{BB962C8B-B14F-4D97-AF65-F5344CB8AC3E}">
        <p14:creationId xmlns:p14="http://schemas.microsoft.com/office/powerpoint/2010/main" val="3401596816"/>
      </p:ext>
    </p:extLst>
  </p:cSld>
  <p:clrMapOvr>
    <a:masterClrMapping/>
  </p:clrMapOvr>
  <p:transition spd="med">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eaLnBrk="1" hangingPunct="1">
              <a:defRPr/>
            </a:pPr>
            <a:r>
              <a:rPr lang="ru-RU" altLang="ru-RU" i="1" smtClean="0">
                <a:latin typeface="Times New Roman" panose="02020603050405020304" pitchFamily="18" charset="0"/>
              </a:rPr>
              <a:t>Поведенческие симптомы</a:t>
            </a:r>
            <a:r>
              <a:rPr lang="ru-RU" altLang="ru-RU" smtClean="0"/>
              <a:t> </a:t>
            </a:r>
          </a:p>
        </p:txBody>
      </p:sp>
      <p:sp>
        <p:nvSpPr>
          <p:cNvPr id="32771" name="Rectangle 3"/>
          <p:cNvSpPr>
            <a:spLocks noGrp="1" noChangeArrowheads="1"/>
          </p:cNvSpPr>
          <p:nvPr>
            <p:ph idx="1"/>
          </p:nvPr>
        </p:nvSpPr>
        <p:spPr/>
        <p:txBody>
          <a:bodyPr>
            <a:normAutofit/>
          </a:bodyPr>
          <a:lstStyle/>
          <a:p>
            <a:pPr eaLnBrk="1" hangingPunct="1">
              <a:defRPr/>
            </a:pPr>
            <a:r>
              <a:rPr lang="ru-RU" altLang="ru-RU" sz="2400" smtClean="0">
                <a:latin typeface="Times New Roman" panose="02020603050405020304" pitchFamily="18" charset="0"/>
              </a:rPr>
              <a:t>рабочее время более 45 часов в неделю;</a:t>
            </a:r>
          </a:p>
          <a:p>
            <a:pPr eaLnBrk="1" hangingPunct="1">
              <a:defRPr/>
            </a:pPr>
            <a:r>
              <a:rPr lang="ru-RU" altLang="ru-RU" sz="2400" smtClean="0">
                <a:latin typeface="Times New Roman" panose="02020603050405020304" pitchFamily="18" charset="0"/>
              </a:rPr>
              <a:t> во время работы появляется усталость и желание отдохнуть;</a:t>
            </a:r>
          </a:p>
          <a:p>
            <a:pPr eaLnBrk="1" hangingPunct="1">
              <a:defRPr/>
            </a:pPr>
            <a:r>
              <a:rPr lang="ru-RU" altLang="ru-RU" sz="2400" smtClean="0">
                <a:latin typeface="Times New Roman" panose="02020603050405020304" pitchFamily="18" charset="0"/>
              </a:rPr>
              <a:t> безразличие к еде;</a:t>
            </a:r>
          </a:p>
          <a:p>
            <a:pPr eaLnBrk="1" hangingPunct="1">
              <a:defRPr/>
            </a:pPr>
            <a:r>
              <a:rPr lang="ru-RU" altLang="ru-RU" sz="2400" smtClean="0">
                <a:latin typeface="Times New Roman" panose="02020603050405020304" pitchFamily="18" charset="0"/>
              </a:rPr>
              <a:t> малая физическая нагрузка; </a:t>
            </a:r>
          </a:p>
          <a:p>
            <a:pPr eaLnBrk="1" hangingPunct="1">
              <a:defRPr/>
            </a:pPr>
            <a:r>
              <a:rPr lang="ru-RU" altLang="ru-RU" sz="2400" smtClean="0">
                <a:latin typeface="Times New Roman" panose="02020603050405020304" pitchFamily="18" charset="0"/>
              </a:rPr>
              <a:t>оправдание употребления табака, алкоголя, лекарств;</a:t>
            </a:r>
          </a:p>
          <a:p>
            <a:pPr eaLnBrk="1" hangingPunct="1">
              <a:defRPr/>
            </a:pPr>
            <a:r>
              <a:rPr lang="ru-RU" altLang="ru-RU" sz="2400" smtClean="0">
                <a:latin typeface="Times New Roman" panose="02020603050405020304" pitchFamily="18" charset="0"/>
              </a:rPr>
              <a:t> несчастные случаи - падения, травмы, аварии и пр.; </a:t>
            </a:r>
          </a:p>
          <a:p>
            <a:pPr eaLnBrk="1" hangingPunct="1">
              <a:defRPr/>
            </a:pPr>
            <a:r>
              <a:rPr lang="ru-RU" altLang="ru-RU" sz="2400" smtClean="0">
                <a:latin typeface="Times New Roman" panose="02020603050405020304" pitchFamily="18" charset="0"/>
              </a:rPr>
              <a:t>импульсивное эмоциональное поведение;</a:t>
            </a:r>
          </a:p>
          <a:p>
            <a:pPr eaLnBrk="1" hangingPunct="1">
              <a:defRPr/>
            </a:pPr>
            <a:endParaRPr lang="ru-RU" altLang="ru-RU" sz="2400" smtClean="0">
              <a:latin typeface="Times New Roman" panose="02020603050405020304" pitchFamily="18" charset="0"/>
            </a:endParaRPr>
          </a:p>
        </p:txBody>
      </p:sp>
    </p:spTree>
    <p:extLst>
      <p:ext uri="{BB962C8B-B14F-4D97-AF65-F5344CB8AC3E}">
        <p14:creationId xmlns:p14="http://schemas.microsoft.com/office/powerpoint/2010/main" val="480351163"/>
      </p:ext>
    </p:extLst>
  </p:cSld>
  <p:clrMapOvr>
    <a:masterClrMapping/>
  </p:clrMapOvr>
  <p:transition spd="med">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eaLnBrk="1" hangingPunct="1">
              <a:defRPr/>
            </a:pPr>
            <a:r>
              <a:rPr lang="ru-RU" altLang="ru-RU" i="1" smtClean="0"/>
              <a:t>Интеллектуальное состояние</a:t>
            </a:r>
            <a:r>
              <a:rPr lang="ru-RU" altLang="ru-RU" smtClean="0"/>
              <a:t> </a:t>
            </a:r>
          </a:p>
        </p:txBody>
      </p:sp>
      <p:sp>
        <p:nvSpPr>
          <p:cNvPr id="33795" name="Rectangle 3"/>
          <p:cNvSpPr>
            <a:spLocks noGrp="1" noChangeArrowheads="1"/>
          </p:cNvSpPr>
          <p:nvPr>
            <p:ph idx="1"/>
          </p:nvPr>
        </p:nvSpPr>
        <p:spPr/>
        <p:txBody>
          <a:bodyPr>
            <a:normAutofit/>
          </a:bodyPr>
          <a:lstStyle/>
          <a:p>
            <a:pPr eaLnBrk="1" hangingPunct="1">
              <a:defRPr/>
            </a:pPr>
            <a:r>
              <a:rPr lang="ru-RU" altLang="ru-RU" sz="2400" smtClean="0">
                <a:latin typeface="Times New Roman" panose="02020603050405020304" pitchFamily="18" charset="0"/>
              </a:rPr>
              <a:t>падение интереса к новым теориям и идеям в работе, к альтернативным подходам в решении проблем;</a:t>
            </a:r>
          </a:p>
          <a:p>
            <a:pPr eaLnBrk="1" hangingPunct="1">
              <a:defRPr/>
            </a:pPr>
            <a:r>
              <a:rPr lang="ru-RU" altLang="ru-RU" sz="2400" smtClean="0">
                <a:latin typeface="Times New Roman" panose="02020603050405020304" pitchFamily="18" charset="0"/>
              </a:rPr>
              <a:t> скука, тоска, апатия, падение вкуса и интереса к жизни;</a:t>
            </a:r>
          </a:p>
          <a:p>
            <a:pPr eaLnBrk="1" hangingPunct="1">
              <a:defRPr/>
            </a:pPr>
            <a:r>
              <a:rPr lang="ru-RU" altLang="ru-RU" sz="2400" smtClean="0">
                <a:latin typeface="Times New Roman" panose="02020603050405020304" pitchFamily="18" charset="0"/>
              </a:rPr>
              <a:t> большее предпочтение стандартным шаблонам, рутине, нежели творческому подходу;</a:t>
            </a:r>
          </a:p>
          <a:p>
            <a:pPr eaLnBrk="1" hangingPunct="1">
              <a:defRPr/>
            </a:pPr>
            <a:r>
              <a:rPr lang="ru-RU" altLang="ru-RU" sz="2400" smtClean="0">
                <a:latin typeface="Times New Roman" panose="02020603050405020304" pitchFamily="18" charset="0"/>
              </a:rPr>
              <a:t> цинизм или безразличие к новшествам;</a:t>
            </a:r>
          </a:p>
          <a:p>
            <a:pPr eaLnBrk="1" hangingPunct="1">
              <a:defRPr/>
            </a:pPr>
            <a:r>
              <a:rPr lang="ru-RU" altLang="ru-RU" sz="2400" smtClean="0">
                <a:latin typeface="Times New Roman" panose="02020603050405020304" pitchFamily="18" charset="0"/>
              </a:rPr>
              <a:t> малое участие или отказ от участия в развивающих экспериментах - тренингах, образовании; </a:t>
            </a:r>
          </a:p>
          <a:p>
            <a:pPr eaLnBrk="1" hangingPunct="1">
              <a:defRPr/>
            </a:pPr>
            <a:r>
              <a:rPr lang="ru-RU" altLang="ru-RU" sz="2400" smtClean="0">
                <a:latin typeface="Times New Roman" panose="02020603050405020304" pitchFamily="18" charset="0"/>
              </a:rPr>
              <a:t>формальное выполнение работы; </a:t>
            </a:r>
          </a:p>
        </p:txBody>
      </p:sp>
    </p:spTree>
    <p:extLst>
      <p:ext uri="{BB962C8B-B14F-4D97-AF65-F5344CB8AC3E}">
        <p14:creationId xmlns:p14="http://schemas.microsoft.com/office/powerpoint/2010/main" val="97506228"/>
      </p:ext>
    </p:extLst>
  </p:cSld>
  <p:clrMapOvr>
    <a:masterClrMapping/>
  </p:clrMapOvr>
  <p:transition spd="med">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ctr" eaLnBrk="1" hangingPunct="1">
              <a:defRPr/>
            </a:pPr>
            <a:r>
              <a:rPr lang="ru-RU" altLang="ru-RU" i="1" smtClean="0"/>
              <a:t>Социальные симптомы</a:t>
            </a:r>
            <a:r>
              <a:rPr lang="ru-RU" altLang="ru-RU" smtClean="0"/>
              <a:t> </a:t>
            </a:r>
          </a:p>
        </p:txBody>
      </p:sp>
      <p:sp>
        <p:nvSpPr>
          <p:cNvPr id="34819" name="Rectangle 3"/>
          <p:cNvSpPr>
            <a:spLocks noGrp="1" noChangeArrowheads="1"/>
          </p:cNvSpPr>
          <p:nvPr>
            <p:ph idx="1"/>
          </p:nvPr>
        </p:nvSpPr>
        <p:spPr/>
        <p:txBody>
          <a:bodyPr>
            <a:normAutofit/>
          </a:bodyPr>
          <a:lstStyle/>
          <a:p>
            <a:pPr eaLnBrk="1" hangingPunct="1">
              <a:lnSpc>
                <a:spcPct val="90000"/>
              </a:lnSpc>
              <a:defRPr/>
            </a:pPr>
            <a:r>
              <a:rPr lang="ru-RU" altLang="ru-RU" sz="2800" smtClean="0">
                <a:latin typeface="Times New Roman" panose="02020603050405020304" pitchFamily="18" charset="0"/>
              </a:rPr>
              <a:t>низкая социальная активность; </a:t>
            </a:r>
          </a:p>
          <a:p>
            <a:pPr eaLnBrk="1" hangingPunct="1">
              <a:lnSpc>
                <a:spcPct val="90000"/>
              </a:lnSpc>
              <a:defRPr/>
            </a:pPr>
            <a:r>
              <a:rPr lang="ru-RU" altLang="ru-RU" sz="2800" smtClean="0">
                <a:latin typeface="Times New Roman" panose="02020603050405020304" pitchFamily="18" charset="0"/>
              </a:rPr>
              <a:t>падение интереса к досугу, увлечениям;</a:t>
            </a:r>
          </a:p>
          <a:p>
            <a:pPr eaLnBrk="1" hangingPunct="1">
              <a:lnSpc>
                <a:spcPct val="90000"/>
              </a:lnSpc>
              <a:defRPr/>
            </a:pPr>
            <a:r>
              <a:rPr lang="ru-RU" altLang="ru-RU" sz="2800" smtClean="0">
                <a:latin typeface="Times New Roman" panose="02020603050405020304" pitchFamily="18" charset="0"/>
              </a:rPr>
              <a:t> социальные контакты ограничиваются работой; </a:t>
            </a:r>
          </a:p>
          <a:p>
            <a:pPr eaLnBrk="1" hangingPunct="1">
              <a:lnSpc>
                <a:spcPct val="90000"/>
              </a:lnSpc>
              <a:defRPr/>
            </a:pPr>
            <a:r>
              <a:rPr lang="ru-RU" altLang="ru-RU" sz="2800" smtClean="0">
                <a:latin typeface="Times New Roman" panose="02020603050405020304" pitchFamily="18" charset="0"/>
              </a:rPr>
              <a:t>скудные отношения на работе и дома; </a:t>
            </a:r>
          </a:p>
          <a:p>
            <a:pPr eaLnBrk="1" hangingPunct="1">
              <a:lnSpc>
                <a:spcPct val="90000"/>
              </a:lnSpc>
              <a:defRPr/>
            </a:pPr>
            <a:r>
              <a:rPr lang="ru-RU" altLang="ru-RU" sz="2800" smtClean="0">
                <a:latin typeface="Times New Roman" panose="02020603050405020304" pitchFamily="18" charset="0"/>
              </a:rPr>
              <a:t>ощущение изоляции, непонимания других и другими;</a:t>
            </a:r>
          </a:p>
          <a:p>
            <a:pPr eaLnBrk="1" hangingPunct="1">
              <a:lnSpc>
                <a:spcPct val="90000"/>
              </a:lnSpc>
              <a:defRPr/>
            </a:pPr>
            <a:r>
              <a:rPr lang="ru-RU" altLang="ru-RU" sz="2800" smtClean="0">
                <a:latin typeface="Times New Roman" panose="02020603050405020304" pitchFamily="18" charset="0"/>
              </a:rPr>
              <a:t> ощущение недостатка поддержки со стороны семьи, друзей, коллег.</a:t>
            </a:r>
          </a:p>
          <a:p>
            <a:pPr eaLnBrk="1" hangingPunct="1">
              <a:lnSpc>
                <a:spcPct val="90000"/>
              </a:lnSpc>
              <a:defRPr/>
            </a:pPr>
            <a:endParaRPr lang="ru-RU" altLang="ru-RU" sz="2800" smtClean="0">
              <a:latin typeface="Times New Roman" panose="02020603050405020304" pitchFamily="18" charset="0"/>
            </a:endParaRPr>
          </a:p>
        </p:txBody>
      </p:sp>
    </p:spTree>
    <p:extLst>
      <p:ext uri="{BB962C8B-B14F-4D97-AF65-F5344CB8AC3E}">
        <p14:creationId xmlns:p14="http://schemas.microsoft.com/office/powerpoint/2010/main" val="3198205746"/>
      </p:ext>
    </p:extLst>
  </p:cSld>
  <p:clrMapOvr>
    <a:masterClrMapping/>
  </p:clrMapOvr>
  <p:transition spd="med">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eaLnBrk="1" hangingPunct="1">
              <a:defRPr/>
            </a:pPr>
            <a:r>
              <a:rPr lang="ru-RU" altLang="ru-RU" smtClean="0"/>
              <a:t>Личностный фактор. </a:t>
            </a:r>
          </a:p>
        </p:txBody>
      </p:sp>
      <p:sp>
        <p:nvSpPr>
          <p:cNvPr id="35843" name="Rectangle 3"/>
          <p:cNvSpPr>
            <a:spLocks noGrp="1" noChangeArrowheads="1"/>
          </p:cNvSpPr>
          <p:nvPr>
            <p:ph idx="1"/>
          </p:nvPr>
        </p:nvSpPr>
        <p:spPr>
          <a:xfrm>
            <a:off x="304800" y="1676400"/>
            <a:ext cx="8153400" cy="4419600"/>
          </a:xfrm>
        </p:spPr>
        <p:txBody>
          <a:bodyPr/>
          <a:lstStyle/>
          <a:p>
            <a:pPr eaLnBrk="1" hangingPunct="1">
              <a:lnSpc>
                <a:spcPct val="90000"/>
              </a:lnSpc>
              <a:buFont typeface="Wingdings" pitchFamily="2" charset="2"/>
              <a:buNone/>
              <a:defRPr/>
            </a:pPr>
            <a:r>
              <a:rPr lang="ru-RU" altLang="ru-RU" sz="2400" smtClean="0">
                <a:latin typeface="Times New Roman" panose="02020603050405020304" pitchFamily="18" charset="0"/>
              </a:rPr>
              <a:t>Психологи описывают «сгорающих» как сочувствующих, гуманных, мягких, увлекающихся, идеалистов, ориентированных на людей, и — одновременно — неустойчивых, интровертированных, одержимых навязчивыми идеями, «пламенных». Характерно: высокий уровень эмоциональной лабильности; высокий самоконтроль, особенно при волевом подавлении отрицательных эмоций; рационализация мотивов своего поведения; склонность к повышенной тревоге и депрессивным реакциям, связанным с недостижимостью "внутреннего стандарта" и блокированием в себе негативных переживаний; ригидная личностная структура, алекситимия.</a:t>
            </a:r>
          </a:p>
        </p:txBody>
      </p:sp>
    </p:spTree>
    <p:extLst>
      <p:ext uri="{BB962C8B-B14F-4D97-AF65-F5344CB8AC3E}">
        <p14:creationId xmlns:p14="http://schemas.microsoft.com/office/powerpoint/2010/main" val="1262598499"/>
      </p:ext>
    </p:extLst>
  </p:cSld>
  <p:clrMapOvr>
    <a:masterClrMapping/>
  </p:clrMapOvr>
  <p:transition spd="med">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eaLnBrk="1" hangingPunct="1">
              <a:defRPr/>
            </a:pPr>
            <a:r>
              <a:rPr lang="ru-RU" altLang="ru-RU" smtClean="0"/>
              <a:t>Ролевой фактор. </a:t>
            </a:r>
          </a:p>
        </p:txBody>
      </p:sp>
      <p:sp>
        <p:nvSpPr>
          <p:cNvPr id="36867" name="Rectangle 3"/>
          <p:cNvSpPr>
            <a:spLocks noGrp="1" noChangeArrowheads="1"/>
          </p:cNvSpPr>
          <p:nvPr>
            <p:ph idx="1"/>
          </p:nvPr>
        </p:nvSpPr>
        <p:spPr/>
        <p:txBody>
          <a:bodyPr>
            <a:normAutofit fontScale="92500" lnSpcReduction="10000"/>
          </a:bodyPr>
          <a:lstStyle/>
          <a:p>
            <a:pPr eaLnBrk="1" hangingPunct="1">
              <a:lnSpc>
                <a:spcPct val="90000"/>
              </a:lnSpc>
              <a:buFont typeface="Wingdings" pitchFamily="2" charset="2"/>
              <a:buNone/>
              <a:defRPr/>
            </a:pPr>
            <a:r>
              <a:rPr lang="ru-RU" altLang="ru-RU" sz="2400" smtClean="0"/>
              <a:t>Установлена связь между ролевой конфликтностью, ролевой неопределенностью и эмоциональным выгоранием. Работа в ситуации распределенной ответственности ограничивает развитие синдрома эмоционального сгорания, а при нечеткой или неравномерно распределенной ответственности за свои профессиональные действия этот фактор резко возрастает даже при существенно низкой рабочей нагрузке. Способствуют развитию эмоционального выгорания те профессиональные ситуации, при которых совместные усилия не согласованы, нет интеграции действий, имеется конкуренция, в то время как успешный результат зависит от слаженных действий. </a:t>
            </a:r>
          </a:p>
          <a:p>
            <a:pPr eaLnBrk="1" hangingPunct="1">
              <a:lnSpc>
                <a:spcPct val="90000"/>
              </a:lnSpc>
              <a:defRPr/>
            </a:pPr>
            <a:endParaRPr lang="ru-RU" altLang="ru-RU" sz="2400" smtClean="0"/>
          </a:p>
        </p:txBody>
      </p:sp>
    </p:spTree>
    <p:extLst>
      <p:ext uri="{BB962C8B-B14F-4D97-AF65-F5344CB8AC3E}">
        <p14:creationId xmlns:p14="http://schemas.microsoft.com/office/powerpoint/2010/main" val="2099813439"/>
      </p:ext>
    </p:extLst>
  </p:cSld>
  <p:clrMapOvr>
    <a:masterClrMapping/>
  </p:clrMapOvr>
  <p:transition spd="med">
    <p:randomBar/>
  </p:transition>
  <p:timing>
    <p:tnLst>
      <p:par>
        <p:cTn id="1" dur="indefinite" restart="never" nodeType="tmRoot"/>
      </p:par>
    </p:tnLst>
  </p:timing>
</p:sld>
</file>

<file path=ppt/theme/theme1.xml><?xml version="1.0" encoding="utf-8"?>
<a:theme xmlns:a="http://schemas.openxmlformats.org/drawingml/2006/main" name="Водоворот">
  <a:themeElements>
    <a:clrScheme name="Водоворот 1">
      <a:dk1>
        <a:srgbClr val="000066"/>
      </a:dk1>
      <a:lt1>
        <a:srgbClr val="FFFFFF"/>
      </a:lt1>
      <a:dk2>
        <a:srgbClr val="0000CC"/>
      </a:dk2>
      <a:lt2>
        <a:srgbClr val="CCFFFF"/>
      </a:lt2>
      <a:accent1>
        <a:srgbClr val="CC99FF"/>
      </a:accent1>
      <a:accent2>
        <a:srgbClr val="9999FF"/>
      </a:accent2>
      <a:accent3>
        <a:srgbClr val="AAAAE2"/>
      </a:accent3>
      <a:accent4>
        <a:srgbClr val="DADADA"/>
      </a:accent4>
      <a:accent5>
        <a:srgbClr val="E2CAFF"/>
      </a:accent5>
      <a:accent6>
        <a:srgbClr val="8A8AE7"/>
      </a:accent6>
      <a:hlink>
        <a:srgbClr val="99CCFF"/>
      </a:hlink>
      <a:folHlink>
        <a:srgbClr val="0066FF"/>
      </a:folHlink>
    </a:clrScheme>
    <a:fontScheme name="Водоворот">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Водоворот 1">
        <a:dk1>
          <a:srgbClr val="000066"/>
        </a:dk1>
        <a:lt1>
          <a:srgbClr val="FFFFFF"/>
        </a:lt1>
        <a:dk2>
          <a:srgbClr val="0000CC"/>
        </a:dk2>
        <a:lt2>
          <a:srgbClr val="CCFFFF"/>
        </a:lt2>
        <a:accent1>
          <a:srgbClr val="CC99FF"/>
        </a:accent1>
        <a:accent2>
          <a:srgbClr val="9999FF"/>
        </a:accent2>
        <a:accent3>
          <a:srgbClr val="AAAAE2"/>
        </a:accent3>
        <a:accent4>
          <a:srgbClr val="DADA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Водоворот 2">
        <a:dk1>
          <a:srgbClr val="000066"/>
        </a:dk1>
        <a:lt1>
          <a:srgbClr val="FFFFFF"/>
        </a:lt1>
        <a:dk2>
          <a:srgbClr val="6699FF"/>
        </a:dk2>
        <a:lt2>
          <a:srgbClr val="CCFFFF"/>
        </a:lt2>
        <a:accent1>
          <a:srgbClr val="CC99FF"/>
        </a:accent1>
        <a:accent2>
          <a:srgbClr val="9999FF"/>
        </a:accent2>
        <a:accent3>
          <a:srgbClr val="B8CAFF"/>
        </a:accent3>
        <a:accent4>
          <a:srgbClr val="DADA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Водоворот 3">
        <a:dk1>
          <a:srgbClr val="393939"/>
        </a:dk1>
        <a:lt1>
          <a:srgbClr val="FFFFFF"/>
        </a:lt1>
        <a:dk2>
          <a:srgbClr val="000000"/>
        </a:dk2>
        <a:lt2>
          <a:srgbClr val="FFFFFF"/>
        </a:lt2>
        <a:accent1>
          <a:srgbClr val="CBCBCB"/>
        </a:accent1>
        <a:accent2>
          <a:srgbClr val="868686"/>
        </a:accent2>
        <a:accent3>
          <a:srgbClr val="AAAAAA"/>
        </a:accent3>
        <a:accent4>
          <a:srgbClr val="DADADA"/>
        </a:accent4>
        <a:accent5>
          <a:srgbClr val="E2E2E2"/>
        </a:accent5>
        <a:accent6>
          <a:srgbClr val="797979"/>
        </a:accent6>
        <a:hlink>
          <a:srgbClr val="4D4D4D"/>
        </a:hlink>
        <a:folHlink>
          <a:srgbClr val="EAEAEA"/>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TotalTime>
  <Words>812</Words>
  <Application>Microsoft Office PowerPoint</Application>
  <PresentationFormat>Экран (4:3)</PresentationFormat>
  <Paragraphs>83</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Водоворот</vt:lpstr>
      <vt:lpstr>          Синдром эмоционального выгорания (СЭВ) — специфический вид профессиональной и личностной деформации лиц, вынужденных во время выполнения своих обязанностей тесно общаться с людьми.</vt:lpstr>
      <vt:lpstr>СЭВ проявляется в: </vt:lpstr>
      <vt:lpstr>Физические симптомы </vt:lpstr>
      <vt:lpstr>Эмоциональные симптомы</vt:lpstr>
      <vt:lpstr>Поведенческие симптомы </vt:lpstr>
      <vt:lpstr>Интеллектуальное состояние </vt:lpstr>
      <vt:lpstr>Социальные симптомы </vt:lpstr>
      <vt:lpstr>Личностный фактор. </vt:lpstr>
      <vt:lpstr>Ролевой фактор. </vt:lpstr>
      <vt:lpstr>Организационный фактор. </vt:lpstr>
      <vt:lpstr>Лечение и профилактика синдрома эмоционального выгорания </vt:lpstr>
      <vt:lpstr>Лечение и профилактика синдрома эмоционального выгорания </vt:lpstr>
      <vt:lpstr>В целях направленной профилактики СЭВ следует: </vt:lpstr>
      <vt:lpstr>Субъективное благополучие- степень самореализованности и удовлетворенности жизнью.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Синдром эмоционального выгорания (СЭВ) — специфический вид профессиональной и личностной деформации лиц, вынужденных во время выполнения своих обязанностей тесно общаться с людьми.</dc:title>
  <dc:creator>Миронова</dc:creator>
  <cp:lastModifiedBy>Миронова</cp:lastModifiedBy>
  <cp:revision>4</cp:revision>
  <dcterms:created xsi:type="dcterms:W3CDTF">2019-12-04T09:38:54Z</dcterms:created>
  <dcterms:modified xsi:type="dcterms:W3CDTF">2019-12-04T10:05:31Z</dcterms:modified>
</cp:coreProperties>
</file>