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756" r:id="rId4"/>
  </p:sldMasterIdLst>
  <p:notesMasterIdLst>
    <p:notesMasterId r:id="rId24"/>
  </p:notesMasterIdLst>
  <p:handoutMasterIdLst>
    <p:handoutMasterId r:id="rId25"/>
  </p:handoutMasterIdLst>
  <p:sldIdLst>
    <p:sldId id="271" r:id="rId5"/>
    <p:sldId id="279" r:id="rId6"/>
    <p:sldId id="258" r:id="rId7"/>
    <p:sldId id="275" r:id="rId8"/>
    <p:sldId id="262" r:id="rId9"/>
    <p:sldId id="259" r:id="rId10"/>
    <p:sldId id="274" r:id="rId11"/>
    <p:sldId id="261" r:id="rId12"/>
    <p:sldId id="264" r:id="rId13"/>
    <p:sldId id="265" r:id="rId14"/>
    <p:sldId id="267" r:id="rId15"/>
    <p:sldId id="280" r:id="rId16"/>
    <p:sldId id="272" r:id="rId17"/>
    <p:sldId id="278" r:id="rId18"/>
    <p:sldId id="273" r:id="rId19"/>
    <p:sldId id="277" r:id="rId20"/>
    <p:sldId id="276" r:id="rId21"/>
    <p:sldId id="269" r:id="rId22"/>
    <p:sldId id="270" r:id="rId2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7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468" y="10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4008" y="12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D447E8AF-704E-466A-9ED0-56016AF0C3F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E8AA30-CC76-47E0-8750-ACC14336CFB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8B6F51-2394-472E-BB48-5DEF1537F866}" type="datetime1">
              <a:rPr lang="ru-RU" smtClean="0"/>
              <a:t>17.06.2021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348B125-A222-4DDC-A4A1-33A5965F07B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2CB98F02-9D2F-487E-983A-0532A07417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0AD96C-C9DA-4A30-A103-EDA02F87CF0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4439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69815F-36E4-4F5A-986B-37854846DEE5}" type="datetime1">
              <a:rPr lang="ru-RU" smtClean="0"/>
              <a:pPr/>
              <a:t>17.06.2021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2DAD28-8FA7-4DEE-A825-3DC05F0C8EA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2466248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061AFEB-4EED-42B7-96A5-D7A33FB07EF9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940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28AC526-CAA6-4BCA-920D-08DE9EA84660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56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AFE57597-4C97-4145-9AFD-6ECFCB441466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464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C67B04FD-2483-48F7-96B7-B8DBDD118F9C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277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2D9ECD9-FFE8-4FA7-BBC1-C77186C217C0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251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8421B5E-C703-4D12-9583-A334C06CA973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6962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18B8FA7F-3366-4759-92D7-1A5F89AC87C7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6134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9A9C4D0F-1FEC-49AD-83D3-52AAA26300F6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8796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B15FEFE-DA2D-499A-8728-6CC7CD0C063B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21700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4C421AC-8839-4713-90F9-20E0E9874987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5402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BBEA44DB-05BF-401E-85F7-5A4A3D2CC4BC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pPr rtl="0"/>
            <a:endParaRPr lang="ru-RU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8630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62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9533DF2B-FCB1-47F4-9DBE-B0934C81FDE8}" type="datetime1">
              <a:rPr lang="ru-RU" noProof="0" smtClean="0"/>
              <a:t>17.06.2021</a:t>
            </a:fld>
            <a:endParaRPr lang="ru-RU" noProof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ru-RU" noProof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pPr rtl="0"/>
            <a:fld id="{6D22F896-40B5-4ADD-8801-0D06FADFA095}" type="slidenum">
              <a:rPr lang="ru-RU" noProof="0" smtClean="0"/>
              <a:pPr/>
              <a:t>‹#›</a:t>
            </a:fld>
            <a:endParaRPr lang="ru-RU" noProof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793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https://pomnisvoih.ru/velikie-lyudi-rossii/kosmonavty-sssr-rossii/kosmonavt-aleksej-leonov.html" TargetMode="External"/><Relationship Id="rId3" Type="http://schemas.openxmlformats.org/officeDocument/2006/relationships/hyperlink" Target="https://yandex.ru/turbo/ribalych.ru/s/2019/10/13/aleksej-leonov/" TargetMode="External"/><Relationship Id="rId7" Type="http://schemas.openxmlformats.org/officeDocument/2006/relationships/hyperlink" Target="https://www.liveinternet.ru/users/3109898/post270171504" TargetMode="External"/><Relationship Id="rId2" Type="http://schemas.openxmlformats.org/officeDocument/2006/relationships/hyperlink" Target="https://newsland.com/community/8211/content/aleksei-leonov-narisoval-to-chto-on-videl-v-otkrytom-kosmose/690163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aterinstvo.ru/art/19545" TargetMode="External"/><Relationship Id="rId5" Type="http://schemas.openxmlformats.org/officeDocument/2006/relationships/hyperlink" Target="https://yandex.ru/turbo/snob.ru/s/entry/183822/" TargetMode="External"/><Relationship Id="rId4" Type="http://schemas.openxmlformats.org/officeDocument/2006/relationships/hyperlink" Target="https://pikabu.ru/story/kartinyi_kosmonavta_alekseya_arkhipovicha_leonova_7365492" TargetMode="External"/><Relationship Id="rId9" Type="http://schemas.openxmlformats.org/officeDocument/2006/relationships/hyperlink" Target="https://ru.wikipedia.org/wiki/&#1051;&#1077;&#1086;&#1085;&#1086;&#1074;,_&#1040;&#1083;&#1077;&#1082;&#1089;&#1077;&#1081;_&#1040;&#1088;&#1093;&#1080;&#1087;&#1086;&#1074;&#1080;&#1095;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9.pn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784" y="117171"/>
            <a:ext cx="12340684" cy="69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94482" y="1644489"/>
            <a:ext cx="6447934" cy="1384995"/>
          </a:xfrm>
          <a:prstGeom prst="rect">
            <a:avLst/>
          </a:prstGeom>
          <a:gradFill>
            <a:gsLst>
              <a:gs pos="0">
                <a:srgbClr val="00B0F0"/>
              </a:gs>
              <a:gs pos="100000">
                <a:schemeClr val="bg2">
                  <a:shade val="80000"/>
                </a:schemeClr>
              </a:gs>
            </a:gsLst>
            <a:path path="circle">
              <a:fillToRect l="50000" t="50000" r="50000" b="50000"/>
            </a:path>
          </a:gradFill>
          <a:scene3d>
            <a:camera prst="orthographicFront"/>
            <a:lightRig rig="threePt" dir="t"/>
          </a:scene3d>
          <a:sp3d contourW="76200">
            <a:bevelT/>
            <a:contourClr>
              <a:schemeClr val="accent4">
                <a:lumMod val="75000"/>
              </a:schemeClr>
            </a:contourClr>
          </a:sp3d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chemeClr val="accent3">
                    <a:lumMod val="50000"/>
                  </a:schemeClr>
                </a:solidFill>
              </a:rPr>
              <a:t>АЛЕКСЕЙ ЛЕОНОВ</a:t>
            </a:r>
          </a:p>
          <a:p>
            <a:pPr algn="ctr"/>
            <a:r>
              <a:rPr lang="ru-RU" sz="3600" b="1" i="1" dirty="0" smtClean="0">
                <a:solidFill>
                  <a:schemeClr val="accent3">
                    <a:lumMod val="50000"/>
                  </a:schemeClr>
                </a:solidFill>
              </a:rPr>
              <a:t>Космический Микеланджело</a:t>
            </a:r>
            <a:endParaRPr lang="ru-RU" sz="36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098" name="Picture 2" descr="http://u.kanobu.ru/editor/images/81/9af20b31-e8b8-40c6-87cd-c2eab38391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82158" y="-6964362"/>
            <a:ext cx="4328208" cy="373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u.kanobu.ru/editor/images/81/9af20b31-e8b8-40c6-87cd-c2eab383915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8213" y="441242"/>
            <a:ext cx="4330336" cy="373254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 contourW="139700">
            <a:bevelT/>
            <a:contourClr>
              <a:srgbClr val="00206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3109898_L_nad_ch_morem (400x271, 40Kb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813" y="3311847"/>
            <a:ext cx="2544475" cy="172388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/>
          </a:sp3d>
          <a:extLst/>
        </p:spPr>
      </p:pic>
      <p:pic>
        <p:nvPicPr>
          <p:cNvPr id="10" name="Picture 6" descr="https://avatars.mds.yandex.net/get-turbo/2416044/rthdfe651160951be6de750788ba4b2a449/max_g480_c12_r4x3_pd10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999" y="5191141"/>
            <a:ext cx="2500289" cy="166685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3109898_13_ls_Lyn_elstanciya (470x285, 57Kb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7924" y="4855230"/>
            <a:ext cx="3302814" cy="200277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018622" y="3468400"/>
            <a:ext cx="59913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Человек космос</a:t>
            </a:r>
            <a:endParaRPr lang="ru-RU" sz="4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13" name="Picture 2" descr="https://static.tildacdn.com/tild3034-3430-4566-a564-636439393265/galaxy-planet-star-c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137" y="315633"/>
            <a:ext cx="3033247" cy="2274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53374" y="4823274"/>
            <a:ext cx="4308242" cy="163121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Автор: Ткаченко Дарья Александровна, 6 класс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Крылова Надежда Анатольевна</a:t>
            </a:r>
          </a:p>
          <a:p>
            <a:r>
              <a:rPr lang="ru-RU" sz="2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МАОУ «СОШ №85»</a:t>
            </a:r>
            <a:endParaRPr lang="ru-RU" sz="2000" b="1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33004" y="766657"/>
            <a:ext cx="7516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Конкурс – А.А. Леонов – космонавт легенда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4580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avatars.mds.yandex.net/get-turbo/2267253/rth92e087a34148a697334dff6a6218bb61/max_g480_c12_r4x3_pd10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831" y="240640"/>
            <a:ext cx="3929758" cy="261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85702" y="2912686"/>
            <a:ext cx="28181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«На спутнике Юпитера»</a:t>
            </a:r>
          </a:p>
        </p:txBody>
      </p:sp>
      <p:pic>
        <p:nvPicPr>
          <p:cNvPr id="6148" name="Picture 4" descr="https://avatars.mds.yandex.net/get-turbo/2409768/rthd846d0e5637e90e6573cd0dfacdb69e6/max_g480_c12_r4x3_pd1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831" y="3302896"/>
            <a:ext cx="3676504" cy="24510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3649" y="5753900"/>
            <a:ext cx="33935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«Мимо золотой звезды Цефея»</a:t>
            </a:r>
          </a:p>
        </p:txBody>
      </p:sp>
      <p:pic>
        <p:nvPicPr>
          <p:cNvPr id="6150" name="Picture 6" descr="https://avatars.mds.yandex.net/get-turbo/2416044/rthdfe651160951be6de750788ba4b2a449/max_g480_c12_r4x3_pd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045" y="240640"/>
            <a:ext cx="3864676" cy="2576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47415" y="2860480"/>
            <a:ext cx="3895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«Планета в туманности </a:t>
            </a:r>
            <a:r>
              <a:rPr lang="en-US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IC443»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4" descr="3109898_13ls_Lynnii_vez (537x400, 46Kb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9045" y="3217488"/>
            <a:ext cx="3405134" cy="253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050735" y="5753900"/>
            <a:ext cx="21968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«Лунный вездеход»</a:t>
            </a:r>
          </a:p>
        </p:txBody>
      </p:sp>
      <p:pic>
        <p:nvPicPr>
          <p:cNvPr id="10" name="Picture 6" descr="3109898_13ls_Lyn_dom (390x301, 47Kb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64177" y="244098"/>
            <a:ext cx="3192206" cy="266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46967" y="2912686"/>
            <a:ext cx="17181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«Лунный дом»</a:t>
            </a:r>
          </a:p>
        </p:txBody>
      </p:sp>
      <p:pic>
        <p:nvPicPr>
          <p:cNvPr id="12" name="Picture 2" descr="https://avatars.mds.yandex.net/get-turbo/2409768/rth8da1b2327fef4f4c231e3ca3e7a12139/max_g480_c12_r4x3_pd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18190" y="3355811"/>
            <a:ext cx="3338193" cy="2225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8871527" y="5569234"/>
            <a:ext cx="2886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«В марсианском кратере»</a:t>
            </a:r>
          </a:p>
        </p:txBody>
      </p:sp>
    </p:spTree>
    <p:extLst>
      <p:ext uri="{BB962C8B-B14F-4D97-AF65-F5344CB8AC3E}">
        <p14:creationId xmlns:p14="http://schemas.microsoft.com/office/powerpoint/2010/main" val="1880267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3109898_13_ls_Lyn_elstanciya (470x285, 57Kb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9879" y="195131"/>
            <a:ext cx="3950535" cy="239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27138" y="2653719"/>
            <a:ext cx="29407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«Лунная электростанция»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5698" y="195131"/>
            <a:ext cx="3374190" cy="240109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342075" y="2590669"/>
            <a:ext cx="34182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«Солнечное </a:t>
            </a:r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затмение на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Луне»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6" name="Picture 4" descr="3109898_13ls_Strvo_Lynograda (500x224, 51Kb)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63091" y="304590"/>
            <a:ext cx="3464716" cy="2286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427563" y="2590669"/>
            <a:ext cx="327594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«Строительство </a:t>
            </a:r>
            <a:r>
              <a:rPr lang="ru-RU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Лунограда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" descr="3109898_L_beta_Liri (500x348, 23Kb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9311" y="3086101"/>
            <a:ext cx="3421472" cy="267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6909" y="5765466"/>
            <a:ext cx="2823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«Бета в созвездии Лиры»</a:t>
            </a:r>
          </a:p>
        </p:txBody>
      </p:sp>
      <p:pic>
        <p:nvPicPr>
          <p:cNvPr id="10" name="Picture 4" descr="3109898_13ls_Okean_byr (226x262, 52Kb)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0853" y="3023051"/>
            <a:ext cx="3032372" cy="2691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160801" y="5714379"/>
            <a:ext cx="1892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«Океан бурь»</a:t>
            </a:r>
          </a:p>
        </p:txBody>
      </p:sp>
      <p:pic>
        <p:nvPicPr>
          <p:cNvPr id="12" name="Picture 4" descr="https://avatars.mds.yandex.net/get-turbo/1939019/rth8fa7e66c4441085aee3728e2749413b9/max_g480_c12_r4x3_pd10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1715" y="3086101"/>
            <a:ext cx="3646568" cy="2431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8263091" y="5517147"/>
            <a:ext cx="341521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ea typeface="Verdana" panose="020B0604030504040204" pitchFamily="34" charset="0"/>
                <a:cs typeface="Times New Roman" panose="02020603050405020304" pitchFamily="18" charset="0"/>
              </a:rPr>
              <a:t>«Выход в открытый космос»</a:t>
            </a:r>
          </a:p>
        </p:txBody>
      </p:sp>
    </p:spTree>
    <p:extLst>
      <p:ext uri="{BB962C8B-B14F-4D97-AF65-F5344CB8AC3E}">
        <p14:creationId xmlns:p14="http://schemas.microsoft.com/office/powerpoint/2010/main" val="1863230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3109898_13l_Nad_terminatorom (450x234, 12Kb)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928" y="219297"/>
            <a:ext cx="3563660" cy="185310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892871" y="219297"/>
            <a:ext cx="2319251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Терминатор - </a:t>
            </a:r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граница  дня и ночи, меняющихся в космосе на каждом витке полета</a:t>
            </a: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Полтора  часа - время оборота корабля-спутника вокруг Земли. За земные сутки встречают космонавты  17 космических зорь.</a:t>
            </a:r>
          </a:p>
        </p:txBody>
      </p:sp>
      <p:pic>
        <p:nvPicPr>
          <p:cNvPr id="1028" name="Picture 4" descr="3109898_13l_kosmich_zarya (450x283, 13Kb)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376" y="2250622"/>
            <a:ext cx="3631212" cy="228363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52088" y="4712474"/>
            <a:ext cx="2319250" cy="203132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Космическая </a:t>
            </a:r>
            <a:r>
              <a:rPr lang="ru-RU" sz="1400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заря- </a:t>
            </a:r>
            <a:r>
              <a:rPr lang="ru-RU" sz="14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Сквозь   облака  видны красноватые огни городов. А на горизонте  появилась радужная полоса земной атмосферы. И над всем этим - врезанная в черный бархат космоса  Луна и блестящие звезды</a:t>
            </a:r>
            <a:r>
              <a:rPr lang="ru-RU" sz="1400" dirty="0"/>
              <a:t>.</a:t>
            </a:r>
          </a:p>
        </p:txBody>
      </p:sp>
      <p:pic>
        <p:nvPicPr>
          <p:cNvPr id="1030" name="Picture 6" descr="3109898_L_Vblizi_Lyni (315x450, 21Kb)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6491" y="311084"/>
            <a:ext cx="2584195" cy="369170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90218" y="4007989"/>
            <a:ext cx="16739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Вблизи Луны</a:t>
            </a:r>
          </a:p>
        </p:txBody>
      </p:sp>
      <p:pic>
        <p:nvPicPr>
          <p:cNvPr id="1034" name="Picture 10" descr="3109898_13l_Chel_nad_planetoi (307x450, 22Kb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14987" y="311084"/>
            <a:ext cx="2518602" cy="3691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9203171" y="4084933"/>
            <a:ext cx="27304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выход в открытый космос</a:t>
            </a:r>
            <a:endParaRPr lang="ru-RU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6" name="Picture 12" descr="3109898_13l_Molniya1 (350x498, 39Kb)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3570" y="2886573"/>
            <a:ext cx="2592939" cy="368938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6627044" y="5198584"/>
            <a:ext cx="3602502" cy="64633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 советский  искусственный спутник связи «</a:t>
            </a: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Молния-1»</a:t>
            </a:r>
            <a:endParaRPr lang="ru-RU" b="1" i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340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7701698" y="388151"/>
            <a:ext cx="3987538" cy="4247317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картине «Над Черным морем» я постарался изобразить Землю такой, какой видел ее с высоты около пятисот километров. Район Черного моря выбран не случайно, ведь именно тут был осуществлен выход из корабля. Кроме того, здесь в поле зрения попадают самые характерные детали земной поверхности — море, горы, </a:t>
            </a:r>
            <a:r>
              <a:rPr kumimoji="0" lang="ru-RU" altLang="ru-RU" sz="18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равнина.Хочется</a:t>
            </a:r>
            <a:r>
              <a:rPr kumimoji="0" lang="ru-RU" altLang="ru-RU" sz="1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упомянуть особенность, характерную для Земли, какой ее видит космонавт. Все многообразие земных красок при взгляде из космоса всегда обобщено сиренево-голубой дымкой атмосферы.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046374" y="5052181"/>
            <a:ext cx="4996207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YS Text Optional"/>
              </a:rPr>
              <a:t>Над Чёрным </a:t>
            </a:r>
            <a:r>
              <a:rPr lang="ru-RU" sz="2400" b="1" i="1" dirty="0" smtClean="0">
                <a:solidFill>
                  <a:srgbClr val="002060"/>
                </a:solidFill>
                <a:latin typeface="YS Text Optional"/>
              </a:rPr>
              <a:t>морем. </a:t>
            </a:r>
            <a:endParaRPr lang="ru-RU" sz="1600" dirty="0"/>
          </a:p>
        </p:txBody>
      </p:sp>
      <p:pic>
        <p:nvPicPr>
          <p:cNvPr id="5" name="Picture 2" descr="3109898_L_nad_ch_morem (400x271, 40Kb)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1716" y="198897"/>
            <a:ext cx="6746094" cy="457048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7720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Над Чёрным море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826" y="452488"/>
            <a:ext cx="7851074" cy="38568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8229600" y="321445"/>
            <a:ext cx="3450210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  <a:effectLst/>
          <a:scene3d>
            <a:camera prst="orthographicFront"/>
            <a:lightRig rig="threePt" dir="t"/>
          </a:scene3d>
          <a:sp3d>
            <a:bevelT/>
          </a:sp3d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картине «Над Черным морем» я постарался изобразить Землю такой, какой видел ее с высоты около пятисот километров. Район Черного моря выбран не случайно, ведь именно тут был осуществлен выход из корабля. Кроме того, здесь в поле зрения попадают самые характерные детали земной поверхности — море, горы, </a:t>
            </a:r>
            <a:r>
              <a:rPr kumimoji="0" lang="ru-RU" altLang="ru-RU" sz="180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равнина.Хочется</a:t>
            </a:r>
            <a:r>
              <a:rPr kumimoji="0" lang="ru-RU" altLang="ru-RU" sz="180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упомянуть особенность, характерную для Земли, какой ее видит космонавт. Все многообразие земных красок при взгляде из космоса всегда обобщено сиренево-голубой дымкой атмосферы.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80767" y="4938093"/>
            <a:ext cx="6655324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solidFill>
                  <a:srgbClr val="002060"/>
                </a:solidFill>
                <a:latin typeface="YS Text Optional"/>
              </a:rPr>
              <a:t>Над Чёрным </a:t>
            </a:r>
            <a:r>
              <a:rPr lang="ru-RU" sz="2400" b="1" i="1" dirty="0" smtClean="0">
                <a:solidFill>
                  <a:srgbClr val="002060"/>
                </a:solidFill>
                <a:latin typeface="YS Text Optional"/>
              </a:rPr>
              <a:t>морем. </a:t>
            </a:r>
            <a:r>
              <a:rPr lang="ru-RU" sz="1600" b="1" i="1" dirty="0" smtClean="0">
                <a:solidFill>
                  <a:srgbClr val="002060"/>
                </a:solidFill>
                <a:latin typeface="YS Text Optional"/>
              </a:rPr>
              <a:t>Автопортрет в космосе</a:t>
            </a:r>
            <a:r>
              <a:rPr lang="ru-RU" sz="1600" b="1" i="1" dirty="0" smtClean="0">
                <a:latin typeface="YS Text Optional"/>
              </a:rPr>
              <a:t>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171703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Утро в космосе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32398" y="100901"/>
            <a:ext cx="4492610" cy="312727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25113" y="2861901"/>
            <a:ext cx="19101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latin typeface="YS Text Optional"/>
              </a:rPr>
              <a:t>Утро в космосе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5422" y="3432839"/>
            <a:ext cx="5419766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Выходим из ночи в утро. Видно, как начинает быстро светлеть горизонт. Яркая красная полоса опоясывает всю Землю, затем переходит в оранжевую, оранжевая в голубую, голубая через синий полутон в фиолетовую, и затем уже простирается чёрное бархатное космическое небо. Вот и солнце встаёт. Оно большое и необычно выглядит в своем красном кокошнике — солнечной короне. Несколько секунд, и корона растаяла. Солнце становится меньше и меньше, но зато ярче и ярче.</a:t>
            </a:r>
          </a:p>
        </p:txBody>
      </p:sp>
      <p:pic>
        <p:nvPicPr>
          <p:cNvPr id="6" name="Picture 3" descr="Космический корабль &quot;Восход-2&quot; 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024" y="100901"/>
            <a:ext cx="3152529" cy="509646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73173" y="5323213"/>
            <a:ext cx="3827458" cy="40011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корабль "Восход-2</a:t>
            </a:r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808751" y="308907"/>
            <a:ext cx="2538473" cy="427809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Верх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 меня там, где было солнце, а низ — где шлюзовая камера корабля. Я завис в семи метрах от корабля лицом к солнцу. Чувствовал прикосновение его лучей на губах, где не было светофильтра. Солнце было неземное: яркое и очень жаркое. Я видел корабль сияющим, хорошо просматривались мелкие детали и надписи на двигательной установке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90767" y="2858847"/>
            <a:ext cx="1775871" cy="36933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 в космосе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27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Ночное свечение ореола атмосфер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495" y="303219"/>
            <a:ext cx="7167974" cy="3769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824247" y="404225"/>
            <a:ext cx="3883844" cy="507831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Отошёл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обтекатель — он предохранял конструкцию корабля от воздействия плотных слоев атмосферы. В корабле стало светло — в иллюминаторе появилось солнышко. Зайчик от солнышка запрыгал по приборной доске, по потолку. Небо на наших глазах из голубого превратилось в синее, затем в фиолетовое и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чёрное.</a:t>
            </a:r>
            <a:r>
              <a:rPr lang="ru-RU" i="1" dirty="0"/>
              <a:t> </a:t>
            </a:r>
            <a:endParaRPr lang="ru-RU" i="1" dirty="0" smtClean="0"/>
          </a:p>
          <a:p>
            <a:pPr algn="just"/>
            <a:r>
              <a:rPr lang="ru-RU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Защёлкали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приборы. Побежали стрелки хронометра. Включаю электронный глобус — он нам поможет определить местонахождение над Землёй, покажет все радиостанции Земли, а также свет и тень. Свет и тень — это важно в космосе.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16818" y="4722828"/>
            <a:ext cx="7173530" cy="92333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одни земные сутки в космосе проходит шестнадцать космических суток со сменой дня и ночи. За одни земные сутки солнце в космосе восходит и заходит шестнадцать раз!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95788" y="4166770"/>
            <a:ext cx="5112362" cy="46166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none">
            <a:spAutoFit/>
          </a:bodyPr>
          <a:lstStyle/>
          <a:p>
            <a:r>
              <a:rPr lang="ru-RU" sz="24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Ночное свечение ореола атмосферы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21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7" name="Picture 5" descr="Космический корабль Аполло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559" y="450034"/>
            <a:ext cx="3274076" cy="45367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08321" y="5081097"/>
            <a:ext cx="32596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корабль Аполлон</a:t>
            </a:r>
          </a:p>
        </p:txBody>
      </p:sp>
      <p:pic>
        <p:nvPicPr>
          <p:cNvPr id="8199" name="Picture 7" descr="Космический корабль Союз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14635" y="450033"/>
            <a:ext cx="3420280" cy="453674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3704734" y="5081097"/>
            <a:ext cx="615563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Космический корабль Союз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201" name="Picture 9" descr="Стыковка кораблей &quot;Союз&quot; — &quot;Аполлон&quot; 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7173798" y="261581"/>
            <a:ext cx="4666268" cy="2361737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7305774" y="3170896"/>
            <a:ext cx="4666268" cy="2062103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1975 году впервые в истории две державы - СССР и США - осуществили совместную космическую экспедицию. Космические корабли "Союз" и "Аполлон" состыковались на орбите. В составе советского экипажа были Алексей Леонов и Валерий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Кубасов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составе американского - Томас Стаффорд,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Вэнс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Бранд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Дональд </a:t>
            </a:r>
            <a:r>
              <a:rPr lang="ru-RU" sz="16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Слейтон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0662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486" y="2754877"/>
            <a:ext cx="5532328" cy="1830584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61257" y="283049"/>
            <a:ext cx="7097486" cy="2003742"/>
          </a:xfrm>
        </p:spPr>
        <p:txBody>
          <a:bodyPr>
            <a:noAutofit/>
          </a:bodyPr>
          <a:lstStyle/>
          <a:p>
            <a:pPr algn="just" fontAlgn="base"/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бы любовь к небу и космосу не переборола во мне любовь к рисованию, я точно стал бы художником. Помню, маленький был – рисовал постоянно, а сестра Раиса меня поддерживала и защищала: «Пусть рисует, у Лени – дар божий».</a:t>
            </a:r>
          </a:p>
          <a:p>
            <a:pPr algn="just" fontAlgn="base"/>
            <a:r>
              <a:rPr lang="ru-RU" b="1" i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знаю про божий дар, но зов неба я, мальчишка с сердцем художника и мечтами о путешествиях, почувствовал еще в родной Листвянке. Потом в моей жизни много лет был космос. И в творчестве был только космос.</a:t>
            </a:r>
          </a:p>
          <a:p>
            <a:endParaRPr lang="ru-RU" dirty="0"/>
          </a:p>
        </p:txBody>
      </p:sp>
      <p:pic>
        <p:nvPicPr>
          <p:cNvPr id="13" name="Picture 2" descr="https://media.pravoslavie.ru/327203.b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72816" y="829874"/>
            <a:ext cx="3494315" cy="4451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267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9486" y="431800"/>
            <a:ext cx="9488714" cy="4153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err="1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Истояники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https://newsland.com/community/8211/content/aleksei-leonov-narisoval-to-chto-on-videl-v-otkrytom-kosmose/6901636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https://yandex.ru/turbo/ribalych.ru/s/2019/10/13/aleksej-leonov/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https://pikabu.ru/story/kartinyi_kosmonavta_alekseya_arkhipovicha_leonova_7365492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https://yandex.ru/turbo/snob.ru/s/entry/183822/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https://materinstvo.ru/art/19545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https://www.liveinternet.ru/users/3109898/post270171504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8"/>
              </a:rPr>
              <a:t>https://pomnisvoih.ru/velikie-lyudi-rossii/kosmonavty-sssr-rossii/kosmonavt-aleksej-leonov.html</a:t>
            </a:r>
            <a:endParaRPr lang="ru-RU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u="sng" dirty="0">
                <a:solidFill>
                  <a:srgbClr val="0000FF"/>
                </a:solidFill>
                <a:latin typeface="Arial" panose="020B0604020202020204" pitchFamily="34" charset="0"/>
                <a:ea typeface="Calibri" panose="020F0502020204030204" pitchFamily="34" charset="0"/>
                <a:hlinkClick r:id="rId9"/>
              </a:rPr>
              <a:t>https://ru.wikipedia.org/wiki/Леонов,_Алексей_Архипович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9282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784" y="117171"/>
            <a:ext cx="12340684" cy="69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405429"/>
            <a:ext cx="7249212" cy="209288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Ещё школьником я вёл дневник и на его обложке вывел: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Судьба моя – я сам“. Это правда. У меня всегда был кусок хлеба, который мне был дан от рождения, – живопись. Сорок лет наряду с главной работой я тружусь над живописным космосом. Не стань я космонавтом, наверное, я бы ещё больше сделал как художник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pPr algn="just"/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2899229"/>
            <a:ext cx="7249212" cy="156966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endParaRPr lang="ru-RU" sz="2000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Самая  совершенная аппаратура не может точно передать увиденное в Космосе. Только глаза  и кисть художника способны донести до людей красоту  космоса и  Земли, открывающиеся с космической 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высоты...»</a:t>
            </a:r>
            <a:b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179108" y="5709824"/>
            <a:ext cx="11821212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Леонова сравнивали с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Микеланджелом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потому что Алексей Архипович писал картины, которые становились очень известными, такими же известными, как творчество </a:t>
            </a:r>
            <a:r>
              <a:rPr lang="ru-RU" sz="2000" i="1" dirty="0" err="1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Микеланждела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 написал более 200 картин</a:t>
            </a:r>
          </a:p>
        </p:txBody>
      </p:sp>
      <p:pic>
        <p:nvPicPr>
          <p:cNvPr id="11268" name="Picture 4" descr="https://tunnel.ru/tmp/kCOMLsZcDP7zV1XabuRr/39523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5967" y="291350"/>
            <a:ext cx="3931476" cy="5215759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810391" y="4671604"/>
            <a:ext cx="324159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Человек </a:t>
            </a:r>
            <a:r>
              <a:rPr lang="ru-RU" sz="4000" dirty="0" smtClean="0">
                <a:solidFill>
                  <a:srgbClr val="002060"/>
                </a:solidFill>
                <a:latin typeface="Monotype Corsiva" panose="03010101010201010101" pitchFamily="66" charset="0"/>
                <a:ea typeface="Calibri" panose="020F0502020204030204" pitchFamily="34" charset="0"/>
              </a:rPr>
              <a:t>легенда</a:t>
            </a:r>
            <a:endParaRPr lang="ru-RU" sz="40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445225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55784" y="4050"/>
            <a:ext cx="12340684" cy="69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-82849" y="375245"/>
            <a:ext cx="7571094" cy="618630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Алексе́й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Архи́пович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Лео́нов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 — 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лётчик-космонавт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СССР № 11, первый человек, вышедший в открытый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космос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Дважды Герой Советского 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Союза</a:t>
            </a:r>
            <a:r>
              <a:rPr lang="ru-RU" sz="1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(1965, 1975), генерал-майор авиации (1975), лауреат Государственной премии СССР (1981</a:t>
            </a:r>
            <a:r>
              <a:rPr lang="ru-RU" sz="1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algn="just"/>
            <a:endParaRPr lang="ru-RU" sz="1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	Родился 30 мая 1934 года в селе Листвянк </a:t>
            </a:r>
            <a:r>
              <a:rPr lang="ru-RU" sz="1400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Тисульского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 Кемеровской области. Был восьмым ребёнком в семье. Отец Архип Алексеевич Леонов (1892—1981) родился в Орловской губернии, работал на шахтах Донбасса, выучился на ветеринара и зоотехника. В 1937 году отец был репрессирован, семью выгнали из дома, а соседям позволили разграбить имущество «врагов народа». Отец, которого едва не застрелили на этапе, отсидел два года - с 1936-го по 1938-й. 	Посадили без суда и следствия за конфликт с председателем колхоза. В 1939 году отца реабилитировали. Семья с матерью переехала к родственникам в Кемерово, где в комнате (16 м</a:t>
            </a:r>
            <a:r>
              <a:rPr lang="ru-RU" sz="1400" baseline="30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в бараке стало жить 11 человек.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Учился в кемеровских школах № 35, 37. В 1947 году семья переехала по новому месту работы отца в город Калининград. Окончил среднюю школу № 21 Калининграда в 1953 году.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Благодаря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своему упорству, знаниям и физической подготовке в 1960 году, пройдя сложный отборный конкурс, Леонов был зачислен в первый знаменитый отряд космонавтов Советского Союза. По </a:t>
            </a:r>
            <a:r>
              <a:rPr lang="ru-RU" sz="1400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прошествию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трехгодовалой подготовки, в ночь с 18 на 19 марта 1965 года Алексей Архипович вместе с Беляевым Павлом впервые совершил полет в открытый космос на корабле «Восход – 2», где он проявил исключительную смелость и мужество. </a:t>
            </a:r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После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знаменитого полета Алексей Леонов находился в составе экипажа «лунной» программы, был командиром корабля Союз-19, который произвел стыковку с американским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«Аполлон»,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стал заместителем начальника Центра по подготовке космонавтов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fontAlgn="base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fontAlgn="base"/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Выйдя </a:t>
            </a:r>
            <a:r>
              <a:rPr lang="ru-RU" sz="14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отставку, Алексей Архипович занимался общественной и научной деятельностью, стал известен в творческой среде, благодаря картинам космической тематики. </a:t>
            </a:r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Умер 11 октября 2019 г.</a:t>
            </a:r>
            <a:endParaRPr lang="ru-RU" sz="1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\</a:t>
            </a:r>
          </a:p>
        </p:txBody>
      </p:sp>
      <p:pic>
        <p:nvPicPr>
          <p:cNvPr id="3" name="Рисунок 2" descr="https://materinstvo.ru/content/article_images/articles_19545/leonov1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1180" y="742890"/>
            <a:ext cx="3943035" cy="519513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</p:spTree>
    <p:extLst>
      <p:ext uri="{BB962C8B-B14F-4D97-AF65-F5344CB8AC3E}">
        <p14:creationId xmlns:p14="http://schemas.microsoft.com/office/powerpoint/2010/main" val="3845839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0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35670" y="2380799"/>
            <a:ext cx="69946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ru-RU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ru-RU" dirty="0" smtClean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endParaRPr lang="ru-RU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1658" y="369029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7" name="Рисунок 6" descr="https://zbulvar.ru/wp-content/uploads/2019/06/TrLZ-gcbKCk-1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604" y="505543"/>
            <a:ext cx="4605110" cy="336941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8" name="Рисунок 7" descr="https://www.mos.ru/upload/newsfeed/newsfeed/vs2996-296(10)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31604" y="4257730"/>
            <a:ext cx="4507834" cy="2272199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Прямоугольник 8"/>
          <p:cNvSpPr/>
          <p:nvPr/>
        </p:nvSpPr>
        <p:spPr>
          <a:xfrm>
            <a:off x="103694" y="377072"/>
            <a:ext cx="7223939" cy="600164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 fontAlgn="base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Леонов не имел каких-либо намерений получать техническую специальность, он хотел быть художником. В 6 лет он захотел нарисовать цветы – фиалки, которые он планировал подарить своей матери. Они получились, как живые. С тех пор он рисовал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постоянно. Среди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уличных мальчишек он тоже был очень популярным, так как мог спокойно нарисовать любую татуировку. </a:t>
            </a:r>
          </a:p>
          <a:p>
            <a:pPr algn="just"/>
            <a:endParaRPr lang="ru-RU" sz="1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С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десяти лет Алёша начал самостоятельно зарабатывать деньги — расписывал ковры. Отец приносил хозяйственные краски, натягивал простынь, а он готовил грунтовку: ржаная мука, столярный клей, мел и олифа. За один ковер получал две буханки хлеба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Его приглашали в селе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расписывать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печки. </a:t>
            </a: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К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моменту получения аттестата в 1953 году 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Алексей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освоил устройство самолетных двигателей, самолетов и теорию полета. Эти знания юноша получил, зачитываясь конспектами старшего брата, некогда учившегося на авиационного техника. Так  по завершении школы он колебался в выборе своей будущей профессии  между художественным и авиационным направлением</a:t>
            </a:r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endParaRPr lang="ru-RU" sz="1600" b="0" i="0" dirty="0" smtClean="0"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Алексей 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подал документы в рижскую академию художеств, но узнав, что общежитие студентам предоставляется только с третьего года обучения, ушел с первого курса. А в августе 1953 был зачислен в десятую Военную авиашколу первоначального обучения летчиков, расположенную в городе Кременчуге (Полтавская область), которую успешно окончил в 1955 году. Там будущий космонавт проявил незаурядные способности и был направлен на Украину в город Чугуев в высшее военное училище летчиков-истребителей.</a:t>
            </a:r>
            <a:endParaRPr lang="ru-RU" sz="16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b="0" i="0" dirty="0">
              <a:solidFill>
                <a:srgbClr val="002060"/>
              </a:solidFill>
              <a:effectLst/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28519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0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927" y="668353"/>
            <a:ext cx="8936610" cy="132343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Первые его работы появились после выхода на орбиту в составе команды корабля Восход-2. Космонавт нарисовал, какой он увидел Землю с высоты. Ее холмы и равнины, голубую дымку, которая окутывает нашу планеты, словно одеяло.</a:t>
            </a:r>
            <a:endParaRPr lang="ru-RU" sz="20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s://avatars.mds.yandex.net/get-turbo/2409768/rth8b87a6f085e0c4b61ea0e328e78a7852/max_g480_c12_r4x3_pd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669" y="2634523"/>
            <a:ext cx="4609858" cy="307324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464168" y="5784826"/>
            <a:ext cx="27128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«Утро в космосе»</a:t>
            </a:r>
          </a:p>
        </p:txBody>
      </p:sp>
      <p:pic>
        <p:nvPicPr>
          <p:cNvPr id="3078" name="Picture 6" descr="https://avatars.mds.yandex.net/get-turbo/2267253/rtheae0ab0888687a3ac4045c9be6d93c7b/max_g480_c12_r4x3_pd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3448" y="2660145"/>
            <a:ext cx="4571425" cy="3047618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914735" y="5753811"/>
            <a:ext cx="328884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«Космический вечер»</a:t>
            </a:r>
          </a:p>
        </p:txBody>
      </p:sp>
      <p:pic>
        <p:nvPicPr>
          <p:cNvPr id="7" name="Picture 2" descr="https://static.tildacdn.com/tild3034-3430-4566-a564-636439393265/galaxy-planet-star-c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55463" y="-77063"/>
            <a:ext cx="3588213" cy="2691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18722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0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275975" y="751344"/>
            <a:ext cx="3007150" cy="535531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 А. Леонов, в содружестве с художником-фантастом Андреем Соколовым, создал ряд 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почтовых марок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СССР на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космическую тему.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Дебют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тандема в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филателии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состоялся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марте 1967 года, когда художниками была выполнена серия из трёх марок, посвящённая Дню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космонавтики. </a:t>
            </a:r>
          </a:p>
          <a:p>
            <a:pPr algn="just"/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октябре того же года увидела свет серия из пяти марок «Космическая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фантастика», посвящённая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освоению Вселенной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1026" name="Picture 2" descr="http://visualrian.ru/images/old_preview/9/63/96367_preview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320" y="552148"/>
            <a:ext cx="4468385" cy="3090633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https://filtorg.ru/images/detailed/2/3453-345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98898" y="486160"/>
            <a:ext cx="3626013" cy="3222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mg1.liveinternet.ru/images/attach/c/5/88/869/88869289_101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231" t="-385"/>
          <a:stretch/>
        </p:blipFill>
        <p:spPr bwMode="auto">
          <a:xfrm>
            <a:off x="-71131" y="4194928"/>
            <a:ext cx="4993637" cy="19824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library.top-culture.ru/wp-content/uploads/2018/04/6-1024x75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40306" y="4177524"/>
            <a:ext cx="2743200" cy="2017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663532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0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0698" y="421375"/>
            <a:ext cx="11587942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Следующая серия из 6 марок тандема Леонов-Соколов вышла в сентябре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1972 года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 15-летию космической 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эры.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композиционном решении эта серия не была похожа ни на одну из предыдущих работ авторов. Художественное поле каждой марки было разбито на две части: на большей из них изображены достижения советской космонавтики на тот момент, на другой — будущее космической эры. Марки этой серии были признаны лучшими марками СССР 1972 года в разделе «Советская наука и техника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15-летию первого выхода человека в открытый космос был выпущен почтовый блок СССР с рисунком А. Леонова и факсимиле его </a:t>
            </a:r>
            <a:r>
              <a:rPr lang="ru-RU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подписи</a:t>
            </a:r>
            <a:r>
              <a:rPr lang="ru-RU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4" descr="https://im0-tub-ru.yandex.net/i?id=3ab3d4e53d0ca10f2b6dcada1d3b9271-l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698" y="2597076"/>
            <a:ext cx="7139991" cy="3474796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s://static.auction.ru/offer_images/cmn8/2019/07/18/06/big/G/Gweh1gAADWA/mali_1966_kosmos_leonov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49341" y="2475961"/>
            <a:ext cx="3450795" cy="2749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813709" y="5387636"/>
            <a:ext cx="4378291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период СССР регулярно выходило 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большое количество почтовых марок </a:t>
            </a:r>
          </a:p>
          <a:p>
            <a:pPr algn="ctr"/>
            <a:r>
              <a:rPr lang="ru-RU" sz="2000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изображением А. Леонова</a:t>
            </a:r>
            <a:endParaRPr lang="ru-RU" sz="2000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841821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8" descr="https://w-dog.ru/wallpapers/3/2/339539702824959/yabloko-mac-setchatka-zemlya-lun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34068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4645" y="436092"/>
            <a:ext cx="5912869" cy="14773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just"/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Его работы, которые хранятся в нескольких музеях мира, в том числе и в Третьяковской галерее, — не научная фантастика. Голубую Землю и зеленое пламя полярного сияния он видел своими глазами с высоты около 500 километров, рисовал их с натуры.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AutoShape 2" descr="Алексей Леонов на церемонии передачи двух своих картин Третьяковской галерее. 6 апреля 2017 года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6" name="Picture 6" descr="https://sun9-71.userapi.com/c857332/v857332694/ad377/P6pf9PW9h1U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8514" y="298248"/>
            <a:ext cx="5096374" cy="323034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8534400" y="3785160"/>
            <a:ext cx="3500710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>
            <a:spAutoFit/>
          </a:bodyPr>
          <a:lstStyle/>
          <a:p>
            <a:pPr algn="ctr"/>
            <a:r>
              <a:rPr lang="ru-RU" sz="1400" i="1" dirty="0">
                <a:solidFill>
                  <a:srgbClr val="1A1A1A"/>
                </a:solidFill>
                <a:latin typeface="Proxima Nova"/>
              </a:rPr>
              <a:t>Алексей Леонов на церемонии передачи двух своих картин Третьяковской галерее. 6 апреля 2017 года.</a:t>
            </a:r>
            <a:endParaRPr lang="ru-RU" sz="1400" i="1" dirty="0"/>
          </a:p>
        </p:txBody>
      </p:sp>
      <p:pic>
        <p:nvPicPr>
          <p:cNvPr id="10248" name="Picture 8" descr="https://lleo.me/dnevnik/2019/10/leonov/leonov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4" y="2302546"/>
            <a:ext cx="3436711" cy="3242054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0" name="Picture 10" descr="https://htstatic.imgsmail.ru/pic_image/5dcc63a7d6d1df4d9d3a85452619701b/840/472/1660958/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47859" y="4078369"/>
            <a:ext cx="4541340" cy="2551801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" descr="https://library.top-culture.ru/wp-content/uploads/2018/04/6-1024x753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22228" y="4883730"/>
            <a:ext cx="2494688" cy="1834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static.tildacdn.com/tild3034-3430-4566-a564-636439393265/galaxy-planet-star-c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37486" y="1976286"/>
            <a:ext cx="2706469" cy="2029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208909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9001" y="713398"/>
            <a:ext cx="10515600" cy="2541431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Картинная галерея А. А. Леонова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43845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1c2eb7a32e66fb6e4260f3771546a5e2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04e1f6479c48b08974ba73b5ca973489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96CF9D2-F3E0-450F-B184-8D2A0EB8B1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DAABB37-1599-4AE8-818C-82E84CA93DF4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16c05727-aa75-4e4a-9b5f-8a80a1165891"/>
    <ds:schemaRef ds:uri="http://purl.org/dc/dcmitype/"/>
    <ds:schemaRef ds:uri="http://purl.org/dc/elements/1.1/"/>
    <ds:schemaRef ds:uri="http://schemas.microsoft.com/office/2006/metadata/properties"/>
    <ds:schemaRef ds:uri="http://schemas.microsoft.com/office/infopath/2007/PartnerControls"/>
    <ds:schemaRef ds:uri="71af3243-3dd4-4a8d-8c0d-dd76da1f02a5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CF9EC99-89FF-486C-9E02-31E13FD72E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Галерея</Template>
  <TotalTime>0</TotalTime>
  <Words>858</Words>
  <Application>Microsoft Office PowerPoint</Application>
  <PresentationFormat>Широкоэкранный</PresentationFormat>
  <Paragraphs>94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8" baseType="lpstr">
      <vt:lpstr>Arial</vt:lpstr>
      <vt:lpstr>Calibri</vt:lpstr>
      <vt:lpstr>Gill Sans MT</vt:lpstr>
      <vt:lpstr>Monotype Corsiva</vt:lpstr>
      <vt:lpstr>Proxima Nova</vt:lpstr>
      <vt:lpstr>Times New Roman</vt:lpstr>
      <vt:lpstr>Verdana</vt:lpstr>
      <vt:lpstr>YS Text Optional</vt:lpstr>
      <vt:lpstr>Gallery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Картинная галерея А. А. Леонова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2021-03-21T07:45:00Z</dcterms:created>
  <dcterms:modified xsi:type="dcterms:W3CDTF">2021-06-17T12:23:38Z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