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6" r:id="rId1"/>
  </p:sldMasterIdLst>
  <p:sldIdLst>
    <p:sldId id="256" r:id="rId2"/>
    <p:sldId id="257" r:id="rId3"/>
    <p:sldId id="271" r:id="rId4"/>
    <p:sldId id="270" r:id="rId5"/>
    <p:sldId id="258" r:id="rId6"/>
    <p:sldId id="272" r:id="rId7"/>
    <p:sldId id="259" r:id="rId8"/>
    <p:sldId id="260" r:id="rId9"/>
    <p:sldId id="262" r:id="rId10"/>
    <p:sldId id="263" r:id="rId11"/>
    <p:sldId id="269" r:id="rId12"/>
    <p:sldId id="273" r:id="rId13"/>
    <p:sldId id="265" r:id="rId14"/>
    <p:sldId id="266" r:id="rId15"/>
    <p:sldId id="267" r:id="rId16"/>
    <p:sldId id="274" r:id="rId17"/>
    <p:sldId id="275" r:id="rId18"/>
    <p:sldId id="276" r:id="rId19"/>
    <p:sldId id="277" r:id="rId20"/>
    <p:sldId id="278" r:id="rId21"/>
    <p:sldId id="26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822" y="-10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586C0D71-A95A-4F2F-9966-D7D8FCB13AC2}" type="datetimeFigureOut">
              <a:rPr lang="ru-RU" smtClean="0"/>
              <a:t>03.05.2018</a:t>
            </a:fld>
            <a:endParaRPr lang="ru-RU"/>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CA756F45-ECAF-4518-A7C3-0F046830A529}" type="slidenum">
              <a:rPr lang="ru-RU" smtClean="0"/>
              <a:t>‹#›</a:t>
            </a:fld>
            <a:endParaRPr lang="ru-RU"/>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86C0D71-A95A-4F2F-9966-D7D8FCB13AC2}" type="datetimeFigureOut">
              <a:rPr lang="ru-RU" smtClean="0"/>
              <a:t>03.05.2018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86C0D71-A95A-4F2F-9966-D7D8FCB13AC2}" type="datetimeFigureOut">
              <a:rPr lang="ru-RU" smtClean="0"/>
              <a:t>03.05.2018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86C0D71-A95A-4F2F-9966-D7D8FCB13AC2}" type="datetimeFigureOut">
              <a:rPr lang="ru-RU" smtClean="0"/>
              <a:t>03.05.2018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86C0D71-A95A-4F2F-9966-D7D8FCB13AC2}" type="datetimeFigureOut">
              <a:rPr lang="ru-RU" smtClean="0"/>
              <a:t>03.05.2018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86C0D71-A95A-4F2F-9966-D7D8FCB13AC2}" type="datetimeFigureOut">
              <a:rPr lang="ru-RU" smtClean="0"/>
              <a:t>03.05.2018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A756F45-ECAF-4518-A7C3-0F046830A529}" type="slidenum">
              <a:rPr lang="ru-RU" smtClean="0"/>
              <a:t>‹#›</a:t>
            </a:fld>
            <a:endParaRPr lang="ru-RU"/>
          </a:p>
        </p:txBody>
      </p:sp>
      <p:sp>
        <p:nvSpPr>
          <p:cNvPr id="9" name="Content Placeholder 8"/>
          <p:cNvSpPr>
            <a:spLocks noGrp="1"/>
          </p:cNvSpPr>
          <p:nvPr>
            <p:ph sz="quarter" idx="13"/>
          </p:nvPr>
        </p:nvSpPr>
        <p:spPr>
          <a:xfrm>
            <a:off x="1389888" y="2313432"/>
            <a:ext cx="4559808"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86C0D71-A95A-4F2F-9966-D7D8FCB13AC2}" type="datetimeFigureOut">
              <a:rPr lang="ru-RU" smtClean="0"/>
              <a:t>03.05.2018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86C0D71-A95A-4F2F-9966-D7D8FCB13AC2}" type="datetimeFigureOut">
              <a:rPr lang="ru-RU" smtClean="0"/>
              <a:t>03.05.2018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6C0D71-A95A-4F2F-9966-D7D8FCB13AC2}" type="datetimeFigureOut">
              <a:rPr lang="ru-RU" smtClean="0"/>
              <a:t>03.05.2018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86C0D71-A95A-4F2F-9966-D7D8FCB13AC2}" type="datetimeFigureOut">
              <a:rPr lang="ru-RU" smtClean="0"/>
              <a:t>03.05.2018</a:t>
            </a:fld>
            <a:endParaRPr lang="ru-RU"/>
          </a:p>
        </p:txBody>
      </p:sp>
      <p:sp>
        <p:nvSpPr>
          <p:cNvPr id="7" name="Slide Number Placeholder 6"/>
          <p:cNvSpPr>
            <a:spLocks noGrp="1"/>
          </p:cNvSpPr>
          <p:nvPr>
            <p:ph type="sldNum" sz="quarter" idx="12"/>
          </p:nvPr>
        </p:nvSpPr>
        <p:spPr/>
        <p:txBody>
          <a:bodyPr/>
          <a:lstStyle/>
          <a:p>
            <a:fld id="{CA756F45-ECAF-4518-A7C3-0F046830A529}" type="slidenum">
              <a:rPr lang="ru-RU" smtClean="0"/>
              <a:t>‹#›</a:t>
            </a:fld>
            <a:endParaRPr lang="ru-RU"/>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ru-RU"/>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86C0D71-A95A-4F2F-9966-D7D8FCB13AC2}" type="datetimeFigureOut">
              <a:rPr lang="ru-RU" smtClean="0"/>
              <a:t>03.05.2018</a:t>
            </a:fld>
            <a:endParaRPr lang="ru-RU"/>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CA756F45-ECAF-4518-A7C3-0F046830A52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91323" y="2323652"/>
            <a:ext cx="9036423"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586C0D71-A95A-4F2F-9966-D7D8FCB13AC2}" type="datetimeFigureOut">
              <a:rPr lang="ru-RU" smtClean="0"/>
              <a:t>03.05.2018</a:t>
            </a:fld>
            <a:endParaRPr lang="ru-RU"/>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CA756F45-ECAF-4518-A7C3-0F046830A52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s://drofa-ventana.ru/material/ege-po-angliyskomy-yazyku-ustnaya-chast-zadaniya/"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4400" b="1" dirty="0" smtClean="0"/>
              <a:t>Подготовка к ЕГЭ</a:t>
            </a:r>
            <a:endParaRPr lang="ru-RU" sz="4400" b="1" dirty="0"/>
          </a:p>
        </p:txBody>
      </p:sp>
      <p:sp>
        <p:nvSpPr>
          <p:cNvPr id="3" name="Подзаголовок 2"/>
          <p:cNvSpPr>
            <a:spLocks noGrp="1"/>
          </p:cNvSpPr>
          <p:nvPr>
            <p:ph type="subTitle" idx="1"/>
          </p:nvPr>
        </p:nvSpPr>
        <p:spPr/>
        <p:txBody>
          <a:bodyPr>
            <a:normAutofit/>
          </a:bodyPr>
          <a:lstStyle/>
          <a:p>
            <a:r>
              <a:rPr lang="ru-RU" sz="3200" b="1" i="1" dirty="0" smtClean="0"/>
              <a:t>Устная часть</a:t>
            </a:r>
            <a:endParaRPr lang="ru-RU" sz="3200" b="1" i="1" dirty="0"/>
          </a:p>
        </p:txBody>
      </p:sp>
    </p:spTree>
    <p:extLst>
      <p:ext uri="{BB962C8B-B14F-4D97-AF65-F5344CB8AC3E}">
        <p14:creationId xmlns:p14="http://schemas.microsoft.com/office/powerpoint/2010/main" val="392991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1732" y="234288"/>
            <a:ext cx="9366325" cy="1143000"/>
          </a:xfrm>
        </p:spPr>
        <p:txBody>
          <a:bodyPr>
            <a:normAutofit/>
          </a:bodyPr>
          <a:lstStyle/>
          <a:p>
            <a:pPr algn="ctr"/>
            <a:r>
              <a:rPr lang="ru-RU" sz="3200" b="1" dirty="0" smtClean="0"/>
              <a:t>Методическая подсказка </a:t>
            </a:r>
            <a:endParaRPr lang="ru-RU" sz="3200" b="1" dirty="0"/>
          </a:p>
        </p:txBody>
      </p:sp>
      <p:sp>
        <p:nvSpPr>
          <p:cNvPr id="3" name="Объект 2"/>
          <p:cNvSpPr>
            <a:spLocks noGrp="1"/>
          </p:cNvSpPr>
          <p:nvPr>
            <p:ph idx="4294967295"/>
          </p:nvPr>
        </p:nvSpPr>
        <p:spPr>
          <a:xfrm>
            <a:off x="510988" y="1863632"/>
            <a:ext cx="10905565" cy="3603625"/>
          </a:xfrm>
        </p:spPr>
        <p:txBody>
          <a:bodyPr>
            <a:noAutofit/>
          </a:bodyPr>
          <a:lstStyle/>
          <a:p>
            <a:r>
              <a:rPr lang="ru-RU" dirty="0"/>
              <a:t>Согласно заданию вы должны позвонить в заинтересовавшую вас организацию и получить информацию по ряду интересующих вас вопросов при помощи ключевых </a:t>
            </a:r>
            <a:r>
              <a:rPr lang="ru-RU" dirty="0" smtClean="0"/>
              <a:t>слов. Обратите внимание на то, что в </a:t>
            </a:r>
            <a:r>
              <a:rPr lang="ru-RU" dirty="0"/>
              <a:t>задании вас просят использовать только прямые </a:t>
            </a:r>
            <a:r>
              <a:rPr lang="ru-RU" dirty="0" smtClean="0"/>
              <a:t>вопросы. Между </a:t>
            </a:r>
            <a:r>
              <a:rPr lang="ru-RU" dirty="0"/>
              <a:t>вопросами будет пауза в 20 секунд, во время которой (если вы быстро задали вопрос и у вас осталось время) вы или спокойно ждете слов диктора, сообщающего о следующем вопросе, или, при необходимости, исправляете свой вопрос. Картинка, находящаяся рядом с заданием, дана для того, чтобы вы более наглядно представили себе ситуацию и организацию, в которую вы обращаетесь. Описывать ее НЕ </a:t>
            </a:r>
            <a:r>
              <a:rPr lang="ru-RU" dirty="0" smtClean="0"/>
              <a:t>НАДО</a:t>
            </a:r>
            <a:r>
              <a:rPr lang="ru-RU" sz="2000" dirty="0" smtClean="0"/>
              <a:t>. </a:t>
            </a:r>
            <a:endParaRPr lang="ru-RU" sz="2000" dirty="0"/>
          </a:p>
        </p:txBody>
      </p:sp>
    </p:spTree>
    <p:extLst>
      <p:ext uri="{BB962C8B-B14F-4D97-AF65-F5344CB8AC3E}">
        <p14:creationId xmlns:p14="http://schemas.microsoft.com/office/powerpoint/2010/main" val="1262879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62318" y="1026128"/>
            <a:ext cx="10031506" cy="4154984"/>
          </a:xfrm>
          <a:prstGeom prst="rect">
            <a:avLst/>
          </a:prstGeom>
        </p:spPr>
        <p:txBody>
          <a:bodyPr wrap="square">
            <a:spAutoFit/>
          </a:bodyPr>
          <a:lstStyle/>
          <a:p>
            <a:r>
              <a:rPr lang="ru-RU" sz="2400" dirty="0"/>
              <a:t>Во время подготовки обязательно проговорите вопросы про себя, обращая внимание на порядок слов (вспомогательный глагол перед подлежащим!), отсутствие повторения глагола связки (</a:t>
            </a:r>
            <a:r>
              <a:rPr lang="ru-RU" sz="2400" dirty="0" err="1"/>
              <a:t>is</a:t>
            </a:r>
            <a:r>
              <a:rPr lang="ru-RU" sz="2400" dirty="0"/>
              <a:t>, </a:t>
            </a:r>
            <a:r>
              <a:rPr lang="ru-RU" sz="2400" dirty="0" err="1"/>
              <a:t>are</a:t>
            </a:r>
            <a:r>
              <a:rPr lang="ru-RU" sz="2400" dirty="0"/>
              <a:t>) перед подлежащим и после него, изменение </a:t>
            </a:r>
            <a:r>
              <a:rPr lang="ru-RU" sz="2400" dirty="0" err="1"/>
              <a:t>some</a:t>
            </a:r>
            <a:r>
              <a:rPr lang="ru-RU" sz="2400" dirty="0"/>
              <a:t> в </a:t>
            </a:r>
            <a:r>
              <a:rPr lang="ru-RU" sz="2400" dirty="0" err="1"/>
              <a:t>any</a:t>
            </a:r>
            <a:r>
              <a:rPr lang="ru-RU" sz="2400" dirty="0"/>
              <a:t>, смысл вопроса. Если при записи вопрос произнесен быстро, то достаточно сложно выжидать оставшееся от 20 секунд время до следующего вопроса. К сожалению, иногда учащиеся начинают нервничать и исправлять правильный вопрос на неправильный. Если вы уверены в своем вопросе, просто спокойно проговаривайте про себя следующий вопрос. Не забывайте, что засчитывается ваш последний вариант вопроса, даже если в первый раз вы сказали правильно!</a:t>
            </a:r>
          </a:p>
        </p:txBody>
      </p:sp>
    </p:spTree>
    <p:extLst>
      <p:ext uri="{BB962C8B-B14F-4D97-AF65-F5344CB8AC3E}">
        <p14:creationId xmlns:p14="http://schemas.microsoft.com/office/powerpoint/2010/main" val="13734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46411" y="646436"/>
            <a:ext cx="9507071" cy="5262979"/>
          </a:xfrm>
          <a:prstGeom prst="rect">
            <a:avLst/>
          </a:prstGeom>
        </p:spPr>
        <p:txBody>
          <a:bodyPr wrap="square">
            <a:spAutoFit/>
          </a:bodyPr>
          <a:lstStyle/>
          <a:p>
            <a:r>
              <a:rPr lang="ru-RU" sz="2400" b="1" dirty="0"/>
              <a:t>Запрос информации в соответствии с коммуникативной установкой. </a:t>
            </a:r>
          </a:p>
          <a:p>
            <a:endParaRPr lang="en-US" sz="2400" dirty="0"/>
          </a:p>
          <a:p>
            <a:r>
              <a:rPr lang="en-US" sz="2400" dirty="0"/>
              <a:t>place/location   -	</a:t>
            </a:r>
            <a:r>
              <a:rPr lang="en-US" sz="2400" dirty="0" smtClean="0"/>
              <a:t>Where…is/are located?</a:t>
            </a:r>
            <a:r>
              <a:rPr lang="en-US" sz="2400" dirty="0"/>
              <a:t>	</a:t>
            </a:r>
          </a:p>
          <a:p>
            <a:r>
              <a:rPr lang="en-US" sz="2400" dirty="0"/>
              <a:t>	</a:t>
            </a:r>
          </a:p>
          <a:p>
            <a:r>
              <a:rPr lang="en-US" sz="2400" dirty="0"/>
              <a:t>duration/length -  How </a:t>
            </a:r>
            <a:r>
              <a:rPr lang="en-US" sz="2400" dirty="0" smtClean="0"/>
              <a:t>long…?</a:t>
            </a:r>
            <a:endParaRPr lang="en-US" sz="2400" dirty="0"/>
          </a:p>
          <a:p>
            <a:endParaRPr lang="en-US" sz="2400" dirty="0"/>
          </a:p>
          <a:p>
            <a:r>
              <a:rPr lang="en-US" sz="2400" dirty="0"/>
              <a:t>time	-	</a:t>
            </a:r>
            <a:r>
              <a:rPr lang="en-US" sz="2400" dirty="0" smtClean="0"/>
              <a:t>When…?</a:t>
            </a:r>
            <a:r>
              <a:rPr lang="en-US" sz="2400" dirty="0"/>
              <a:t>	</a:t>
            </a:r>
          </a:p>
          <a:p>
            <a:r>
              <a:rPr lang="en-US" sz="2400" dirty="0"/>
              <a:t>	</a:t>
            </a:r>
          </a:p>
          <a:p>
            <a:r>
              <a:rPr lang="en-US" sz="2400" dirty="0"/>
              <a:t>price	-	How </a:t>
            </a:r>
            <a:r>
              <a:rPr lang="en-US" sz="2400" dirty="0" smtClean="0"/>
              <a:t>much…?</a:t>
            </a:r>
            <a:endParaRPr lang="en-US" sz="2400" dirty="0"/>
          </a:p>
          <a:p>
            <a:endParaRPr lang="en-US" sz="2400" dirty="0"/>
          </a:p>
          <a:p>
            <a:r>
              <a:rPr lang="en-US" sz="2400" dirty="0"/>
              <a:t>number	-	How </a:t>
            </a:r>
            <a:r>
              <a:rPr lang="en-US" sz="2400" dirty="0" smtClean="0"/>
              <a:t>many…?</a:t>
            </a:r>
            <a:endParaRPr lang="en-US" sz="2400" dirty="0"/>
          </a:p>
          <a:p>
            <a:r>
              <a:rPr lang="en-US" sz="2400" dirty="0"/>
              <a:t>	</a:t>
            </a:r>
          </a:p>
          <a:p>
            <a:r>
              <a:rPr lang="en-US" sz="2400" dirty="0"/>
              <a:t>availability   -	Is/Are </a:t>
            </a:r>
            <a:r>
              <a:rPr lang="en-US" sz="2400" smtClean="0"/>
              <a:t>…available?</a:t>
            </a:r>
            <a:endParaRPr lang="en-US" sz="2400" dirty="0"/>
          </a:p>
        </p:txBody>
      </p:sp>
    </p:spTree>
    <p:extLst>
      <p:ext uri="{BB962C8B-B14F-4D97-AF65-F5344CB8AC3E}">
        <p14:creationId xmlns:p14="http://schemas.microsoft.com/office/powerpoint/2010/main" val="7776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0979" y="1726911"/>
            <a:ext cx="9366325" cy="1143000"/>
          </a:xfrm>
        </p:spPr>
        <p:txBody>
          <a:bodyPr>
            <a:normAutofit fontScale="90000"/>
          </a:bodyPr>
          <a:lstStyle/>
          <a:p>
            <a:r>
              <a:rPr lang="ru-RU" dirty="0" smtClean="0"/>
              <a:t/>
            </a:r>
            <a:br>
              <a:rPr lang="ru-RU" dirty="0" smtClean="0"/>
            </a:br>
            <a:r>
              <a:rPr lang="ru-RU" dirty="0"/>
              <a:t/>
            </a:r>
            <a:br>
              <a:rPr lang="ru-RU" dirty="0"/>
            </a:br>
            <a:r>
              <a:rPr lang="ru-RU" dirty="0" smtClean="0"/>
              <a:t> </a:t>
            </a:r>
            <a:r>
              <a:rPr lang="ru-RU" sz="3600" b="1" i="1" dirty="0" smtClean="0"/>
              <a:t/>
            </a:r>
            <a:br>
              <a:rPr lang="ru-RU" sz="3600" b="1" i="1" dirty="0" smtClean="0"/>
            </a:br>
            <a:r>
              <a:rPr lang="ru-RU" sz="3200" b="1" i="1" dirty="0"/>
              <a:t>Задание 3 </a:t>
            </a:r>
            <a:br>
              <a:rPr lang="ru-RU" sz="3200" b="1" i="1" dirty="0"/>
            </a:br>
            <a:r>
              <a:rPr lang="ru-RU" sz="3200" b="1" i="1" dirty="0"/>
              <a:t>Описание фотографии: </a:t>
            </a:r>
            <a:r>
              <a:rPr lang="ru-RU" altLang="ru-RU" sz="3100" dirty="0" smtClean="0">
                <a:latin typeface="Times New Roman" pitchFamily="18" charset="0"/>
                <a:cs typeface="Times New Roman" pitchFamily="18" charset="0"/>
              </a:rPr>
              <a:t>В </a:t>
            </a:r>
            <a:r>
              <a:rPr lang="ru-RU" altLang="ru-RU" sz="3100" dirty="0">
                <a:latin typeface="Times New Roman" pitchFamily="18" charset="0"/>
                <a:cs typeface="Times New Roman" pitchFamily="18" charset="0"/>
              </a:rPr>
              <a:t>данном задании нужно описать одну из 3 предложенных фотографий в соответствии с поставленной задачей</a:t>
            </a:r>
            <a:r>
              <a:rPr lang="ru-RU" dirty="0"/>
              <a:t/>
            </a:r>
            <a:br>
              <a:rPr lang="ru-RU" dirty="0"/>
            </a:br>
            <a:endParaRPr lang="ru-RU" b="1" dirty="0"/>
          </a:p>
        </p:txBody>
      </p:sp>
      <p:sp>
        <p:nvSpPr>
          <p:cNvPr id="3" name="Объект 2"/>
          <p:cNvSpPr>
            <a:spLocks noGrp="1"/>
          </p:cNvSpPr>
          <p:nvPr>
            <p:ph idx="1"/>
          </p:nvPr>
        </p:nvSpPr>
        <p:spPr>
          <a:xfrm>
            <a:off x="1102658" y="3273144"/>
            <a:ext cx="10251141" cy="4351338"/>
          </a:xfrm>
        </p:spPr>
        <p:txBody>
          <a:bodyPr/>
          <a:lstStyle/>
          <a:p>
            <a:pPr lvl="0" fontAlgn="base">
              <a:lnSpc>
                <a:spcPts val="1475"/>
              </a:lnSpc>
              <a:spcBef>
                <a:spcPct val="0"/>
              </a:spcBef>
              <a:spcAft>
                <a:spcPct val="0"/>
              </a:spcAft>
            </a:pPr>
            <a:endParaRPr lang="ru-RU"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Уровень сложности </a:t>
            </a:r>
            <a:r>
              <a:rPr lang="ru-RU" sz="3200" dirty="0" smtClean="0">
                <a:latin typeface="Times New Roman" pitchFamily="18" charset="0"/>
                <a:cs typeface="Times New Roman" pitchFamily="18" charset="0"/>
              </a:rPr>
              <a:t>– базовый</a:t>
            </a: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Время подготовки – 1,5 </a:t>
            </a:r>
            <a:r>
              <a:rPr lang="ru-RU" sz="3200" dirty="0" smtClean="0">
                <a:latin typeface="Times New Roman" pitchFamily="18" charset="0"/>
                <a:cs typeface="Times New Roman" pitchFamily="18" charset="0"/>
              </a:rPr>
              <a:t>минуты</a:t>
            </a: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Время ответа – </a:t>
            </a:r>
            <a:r>
              <a:rPr lang="ru-RU" altLang="ru-RU" sz="3200" dirty="0" smtClean="0"/>
              <a:t>2 минуты</a:t>
            </a: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Максимальный балл </a:t>
            </a:r>
            <a:r>
              <a:rPr lang="ru-RU" sz="3200" dirty="0" smtClean="0">
                <a:latin typeface="Times New Roman" pitchFamily="18" charset="0"/>
                <a:cs typeface="Times New Roman" pitchFamily="18" charset="0"/>
              </a:rPr>
              <a:t>– 7 </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4194127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372" y="467959"/>
            <a:ext cx="9286993" cy="1202485"/>
          </a:xfrm>
        </p:spPr>
        <p:txBody>
          <a:bodyPr>
            <a:normAutofit/>
          </a:bodyPr>
          <a:lstStyle/>
          <a:p>
            <a:pPr algn="ctr"/>
            <a:r>
              <a:rPr lang="ru-RU" sz="3200" b="1" i="1" dirty="0"/>
              <a:t>Методическая подсказка </a:t>
            </a:r>
          </a:p>
        </p:txBody>
      </p:sp>
      <p:sp>
        <p:nvSpPr>
          <p:cNvPr id="3" name="Объект 2"/>
          <p:cNvSpPr>
            <a:spLocks noGrp="1"/>
          </p:cNvSpPr>
          <p:nvPr>
            <p:ph idx="1"/>
          </p:nvPr>
        </p:nvSpPr>
        <p:spPr/>
        <p:txBody>
          <a:bodyPr/>
          <a:lstStyle/>
          <a:p>
            <a:pPr marL="0" indent="0">
              <a:buNone/>
            </a:pPr>
            <a:r>
              <a:rPr lang="ru-RU" dirty="0"/>
              <a:t>. Выберите одну из предложенных для описания фотографий. При выборе руководствуйтесь не тем, какая фотография вам нравится, а тем, насколько вам знакома тема и лексика по ней, и насколько много всего вы можете описать в ней. На выбор не должно уйти больше трех секунд. Важно! В предложенном плане не указаны вступление и заключение, но они должны обязательно </a:t>
            </a:r>
            <a:r>
              <a:rPr lang="ru-RU" dirty="0" smtClean="0"/>
              <a:t>присутствовать </a:t>
            </a:r>
            <a:endParaRPr lang="ru-RU" dirty="0"/>
          </a:p>
        </p:txBody>
      </p:sp>
    </p:spTree>
    <p:extLst>
      <p:ext uri="{BB962C8B-B14F-4D97-AF65-F5344CB8AC3E}">
        <p14:creationId xmlns:p14="http://schemas.microsoft.com/office/powerpoint/2010/main" val="2236148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35424" y="713429"/>
            <a:ext cx="10233211" cy="6063198"/>
          </a:xfrm>
          <a:prstGeom prst="rect">
            <a:avLst/>
          </a:prstGeom>
        </p:spPr>
        <p:txBody>
          <a:bodyPr wrap="square">
            <a:spAutoFit/>
          </a:bodyPr>
          <a:lstStyle/>
          <a:p>
            <a:r>
              <a:rPr lang="ru-RU" sz="2400" b="1" dirty="0" smtClean="0"/>
              <a:t>                                           Несколько </a:t>
            </a:r>
            <a:r>
              <a:rPr lang="ru-RU" sz="2400" b="1" dirty="0"/>
              <a:t>советов: </a:t>
            </a:r>
          </a:p>
          <a:p>
            <a:pPr algn="ctr"/>
            <a:endParaRPr lang="ru-RU" sz="2400" b="1" dirty="0" smtClean="0"/>
          </a:p>
          <a:p>
            <a:pPr algn="ctr"/>
            <a:r>
              <a:rPr lang="ru-RU" sz="2000" dirty="0"/>
              <a:t>1.Всегда легче рассказывать о знакомых людях, поэтому представьте, что на фотографии ваши знакомые или </a:t>
            </a:r>
            <a:r>
              <a:rPr lang="ru-RU" sz="2000" dirty="0" smtClean="0"/>
              <a:t>родственники</a:t>
            </a:r>
          </a:p>
          <a:p>
            <a:pPr algn="ctr"/>
            <a:r>
              <a:rPr lang="ru-RU" sz="2000" dirty="0"/>
              <a:t>2. При описании самой фотографии будет целесообразно разделить ее на части и описывать сначала то, что находится на заднем </a:t>
            </a:r>
            <a:r>
              <a:rPr lang="ru-RU" sz="2000" dirty="0" err="1" smtClean="0"/>
              <a:t>плане,затем</a:t>
            </a:r>
            <a:r>
              <a:rPr lang="ru-RU" sz="2000" dirty="0" smtClean="0"/>
              <a:t> </a:t>
            </a:r>
            <a:r>
              <a:rPr lang="ru-RU" sz="2000" dirty="0"/>
              <a:t>по </a:t>
            </a:r>
            <a:r>
              <a:rPr lang="ru-RU" sz="2000" dirty="0" err="1" smtClean="0"/>
              <a:t>сторонам,постепенно</a:t>
            </a:r>
            <a:r>
              <a:rPr lang="ru-RU" sz="2000" dirty="0" smtClean="0"/>
              <a:t> </a:t>
            </a:r>
            <a:r>
              <a:rPr lang="ru-RU" sz="2000" dirty="0"/>
              <a:t>перемещаясь к центру или переднему плану </a:t>
            </a:r>
            <a:r>
              <a:rPr lang="ru-RU" sz="2000" dirty="0" smtClean="0"/>
              <a:t>.Не </a:t>
            </a:r>
            <a:r>
              <a:rPr lang="ru-RU" sz="2000" dirty="0"/>
              <a:t>забывайте, что если фотография сделана на улице, то всегда можно сказать несколько слов о погоде</a:t>
            </a:r>
            <a:r>
              <a:rPr lang="ru-RU" sz="2000" dirty="0" smtClean="0"/>
              <a:t>.</a:t>
            </a:r>
          </a:p>
          <a:p>
            <a:pPr algn="ctr"/>
            <a:r>
              <a:rPr lang="ru-RU" sz="2000" dirty="0" smtClean="0"/>
              <a:t> </a:t>
            </a:r>
            <a:r>
              <a:rPr lang="ru-RU" sz="2000" dirty="0"/>
              <a:t>3. При описании людей, находящихся на фотографии, можно сказать о их возрасте и внешности, во что они одеты, какие эмоции испытывают</a:t>
            </a:r>
            <a:r>
              <a:rPr lang="ru-RU" sz="2000" dirty="0" smtClean="0"/>
              <a:t>.</a:t>
            </a:r>
          </a:p>
          <a:p>
            <a:pPr algn="ctr"/>
            <a:r>
              <a:rPr lang="ru-RU" sz="2000" dirty="0"/>
              <a:t>4. Дальше мы описываем то, что происходит на фотографии. Для этого мы используем время </a:t>
            </a:r>
            <a:r>
              <a:rPr lang="ru-RU" sz="2000" dirty="0" err="1"/>
              <a:t>PresentContinuous</a:t>
            </a:r>
            <a:r>
              <a:rPr lang="ru-RU" sz="2000" dirty="0"/>
              <a:t>. Иногда действий по какой-то причине на фото практически нет. Надо упомянуть об этом, объяснив причину. Достаточно назвать три действия. Описание фотографии как таковой (то есть ответ на второй и третий пункты плана) должно занимать приблизительно половину всего времени, вторая половина должна включать в себя вступление и заключение и ответ на пункты 1, 4, и 5 плана</a:t>
            </a:r>
            <a:r>
              <a:rPr lang="ru-RU" sz="2000" dirty="0" smtClean="0"/>
              <a:t>. </a:t>
            </a:r>
            <a:endParaRPr lang="ru-RU" sz="2000" dirty="0"/>
          </a:p>
          <a:p>
            <a:pPr algn="ctr"/>
            <a:endParaRPr lang="ru-RU" sz="2000" dirty="0"/>
          </a:p>
        </p:txBody>
      </p:sp>
    </p:spTree>
    <p:extLst>
      <p:ext uri="{BB962C8B-B14F-4D97-AF65-F5344CB8AC3E}">
        <p14:creationId xmlns:p14="http://schemas.microsoft.com/office/powerpoint/2010/main" val="4020784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8905" y="0"/>
            <a:ext cx="10905565" cy="6463308"/>
          </a:xfrm>
          <a:prstGeom prst="rect">
            <a:avLst/>
          </a:prstGeom>
        </p:spPr>
        <p:txBody>
          <a:bodyPr wrap="square">
            <a:spAutoFit/>
          </a:bodyPr>
          <a:lstStyle/>
          <a:p>
            <a:r>
              <a:rPr lang="en-US" b="1" dirty="0" err="1"/>
              <a:t>Примерное</a:t>
            </a:r>
            <a:r>
              <a:rPr lang="en-US" b="1" dirty="0"/>
              <a:t> </a:t>
            </a:r>
            <a:r>
              <a:rPr lang="en-US" b="1" dirty="0" err="1"/>
              <a:t>выполнение</a:t>
            </a:r>
            <a:r>
              <a:rPr lang="en-US" b="1" dirty="0"/>
              <a:t> </a:t>
            </a:r>
            <a:r>
              <a:rPr lang="en-US" b="1" dirty="0" err="1"/>
              <a:t>задания</a:t>
            </a:r>
            <a:r>
              <a:rPr lang="en-US" b="1" dirty="0"/>
              <a:t> </a:t>
            </a:r>
            <a:endParaRPr lang="ru-RU" b="1" dirty="0" smtClean="0"/>
          </a:p>
          <a:p>
            <a:endParaRPr lang="ru-RU" dirty="0"/>
          </a:p>
          <a:p>
            <a:endParaRPr lang="en-US" dirty="0"/>
          </a:p>
          <a:p>
            <a:r>
              <a:rPr lang="en-US" b="1" dirty="0"/>
              <a:t>1 I've chosen photo number </a:t>
            </a:r>
            <a:r>
              <a:rPr lang="en-US" dirty="0"/>
              <a:t>1. (</a:t>
            </a:r>
            <a:r>
              <a:rPr lang="en-US" dirty="0" err="1"/>
              <a:t>Вступление</a:t>
            </a:r>
            <a:r>
              <a:rPr lang="en-US" dirty="0"/>
              <a:t>) You know, taking photos is my hobby, and I always take a lot of photos wherever I go. I keep the best photos in my family album. (</a:t>
            </a:r>
            <a:r>
              <a:rPr lang="en-US" dirty="0" err="1"/>
              <a:t>Вопрос</a:t>
            </a:r>
            <a:r>
              <a:rPr lang="en-US" dirty="0"/>
              <a:t> 1 </a:t>
            </a:r>
            <a:r>
              <a:rPr lang="en-US" dirty="0" err="1"/>
              <a:t>плана</a:t>
            </a:r>
            <a:r>
              <a:rPr lang="en-US" dirty="0"/>
              <a:t>) </a:t>
            </a:r>
            <a:r>
              <a:rPr lang="en-US" b="1" dirty="0"/>
              <a:t>I took this photo </a:t>
            </a:r>
            <a:r>
              <a:rPr lang="en-US" dirty="0"/>
              <a:t>last summer in the forest near our country house when we had a family reunion. (</a:t>
            </a:r>
            <a:r>
              <a:rPr lang="en-US" dirty="0" err="1"/>
              <a:t>Вопрос</a:t>
            </a:r>
            <a:r>
              <a:rPr lang="en-US" dirty="0"/>
              <a:t> 2 </a:t>
            </a:r>
            <a:r>
              <a:rPr lang="en-US" dirty="0" err="1"/>
              <a:t>плана</a:t>
            </a:r>
            <a:r>
              <a:rPr lang="en-US" b="1" dirty="0"/>
              <a:t>). In the photo you can see </a:t>
            </a:r>
            <a:r>
              <a:rPr lang="en-US" dirty="0"/>
              <a:t>a group of children playing football (</a:t>
            </a:r>
            <a:r>
              <a:rPr lang="en-US" dirty="0" err="1"/>
              <a:t>общаяинформацияпокартинке</a:t>
            </a:r>
            <a:r>
              <a:rPr lang="en-US" dirty="0"/>
              <a:t>). The day is nice, it is sunny and not windy. In the background you can see a forest with tall trees and bushes and in the foreground there is green grass. There are some children in the </a:t>
            </a:r>
            <a:r>
              <a:rPr lang="en-US" dirty="0" err="1"/>
              <a:t>centre</a:t>
            </a:r>
            <a:r>
              <a:rPr lang="en-US" dirty="0"/>
              <a:t> of the picture — they are all my relatives. They are all quite young. The oldest girl is 6. She is my sister Olga. She is at the front of the group. And the youngest one is my nephew Nikolay who is just behind Olga. They are all wearing light clothes-T-shirts and shorts as it is very warm. They all look very happy and excited as they are playing together. They are running after a ball trying to kick it. And you can see that Nikolay is very concentrated as he is moving very fast to be the first to catch the ball. (</a:t>
            </a:r>
            <a:r>
              <a:rPr lang="en-US" dirty="0" err="1"/>
              <a:t>Обратите</a:t>
            </a:r>
            <a:r>
              <a:rPr lang="en-US" dirty="0"/>
              <a:t> </a:t>
            </a:r>
            <a:r>
              <a:rPr lang="en-US" dirty="0" err="1"/>
              <a:t>внимание</a:t>
            </a:r>
            <a:r>
              <a:rPr lang="en-US" dirty="0"/>
              <a:t> </a:t>
            </a:r>
            <a:r>
              <a:rPr lang="en-US" dirty="0" err="1"/>
              <a:t>на</a:t>
            </a:r>
            <a:r>
              <a:rPr lang="en-US" dirty="0"/>
              <a:t> </a:t>
            </a:r>
            <a:r>
              <a:rPr lang="en-US" dirty="0" err="1"/>
              <a:t>то</a:t>
            </a:r>
            <a:r>
              <a:rPr lang="en-US" dirty="0"/>
              <a:t>, </a:t>
            </a:r>
            <a:r>
              <a:rPr lang="en-US" dirty="0" err="1"/>
              <a:t>что</a:t>
            </a:r>
            <a:r>
              <a:rPr lang="en-US" dirty="0"/>
              <a:t> </a:t>
            </a:r>
            <a:r>
              <a:rPr lang="en-US" dirty="0" err="1"/>
              <a:t>все</a:t>
            </a:r>
            <a:r>
              <a:rPr lang="en-US" dirty="0"/>
              <a:t> </a:t>
            </a:r>
            <a:r>
              <a:rPr lang="en-US" dirty="0" err="1"/>
              <a:t>описание</a:t>
            </a:r>
            <a:r>
              <a:rPr lang="en-US" dirty="0"/>
              <a:t> </a:t>
            </a:r>
            <a:r>
              <a:rPr lang="en-US" dirty="0" err="1"/>
              <a:t>идет</a:t>
            </a:r>
            <a:r>
              <a:rPr lang="en-US" dirty="0"/>
              <a:t> в </a:t>
            </a:r>
            <a:r>
              <a:rPr lang="en-US" dirty="0" err="1"/>
              <a:t>настоящих</a:t>
            </a:r>
            <a:r>
              <a:rPr lang="en-US" dirty="0"/>
              <a:t> </a:t>
            </a:r>
            <a:r>
              <a:rPr lang="en-US" dirty="0" err="1"/>
              <a:t>временах</a:t>
            </a:r>
            <a:r>
              <a:rPr lang="en-US" dirty="0"/>
              <a:t> — </a:t>
            </a:r>
            <a:r>
              <a:rPr lang="en-US" dirty="0" err="1"/>
              <a:t>PresentSimple</a:t>
            </a:r>
            <a:r>
              <a:rPr lang="en-US" dirty="0"/>
              <a:t> (</a:t>
            </a:r>
            <a:r>
              <a:rPr lang="en-US" dirty="0" err="1"/>
              <a:t>для</a:t>
            </a:r>
            <a:r>
              <a:rPr lang="en-US" dirty="0"/>
              <a:t> </a:t>
            </a:r>
            <a:r>
              <a:rPr lang="en-US" dirty="0" err="1"/>
              <a:t>описания</a:t>
            </a:r>
            <a:r>
              <a:rPr lang="en-US" dirty="0"/>
              <a:t> </a:t>
            </a:r>
            <a:r>
              <a:rPr lang="en-US" dirty="0" err="1"/>
              <a:t>статики</a:t>
            </a:r>
            <a:r>
              <a:rPr lang="en-US" dirty="0"/>
              <a:t>) и </a:t>
            </a:r>
            <a:r>
              <a:rPr lang="en-US" dirty="0" err="1"/>
              <a:t>PresentContinuous</a:t>
            </a:r>
            <a:r>
              <a:rPr lang="en-US" dirty="0"/>
              <a:t> (</a:t>
            </a:r>
            <a:r>
              <a:rPr lang="en-US" dirty="0" err="1"/>
              <a:t>для</a:t>
            </a:r>
            <a:r>
              <a:rPr lang="en-US" dirty="0"/>
              <a:t> </a:t>
            </a:r>
            <a:r>
              <a:rPr lang="en-US" dirty="0" err="1"/>
              <a:t>описания</a:t>
            </a:r>
            <a:r>
              <a:rPr lang="en-US" dirty="0"/>
              <a:t> </a:t>
            </a:r>
            <a:r>
              <a:rPr lang="en-US" dirty="0" err="1"/>
              <a:t>движения</a:t>
            </a:r>
            <a:r>
              <a:rPr lang="en-US" dirty="0"/>
              <a:t>)! (</a:t>
            </a:r>
            <a:r>
              <a:rPr lang="en-US" dirty="0" err="1"/>
              <a:t>Ответнавопрос</a:t>
            </a:r>
            <a:r>
              <a:rPr lang="en-US" dirty="0"/>
              <a:t> 4 </a:t>
            </a:r>
            <a:r>
              <a:rPr lang="en-US" dirty="0" err="1"/>
              <a:t>плана</a:t>
            </a:r>
            <a:r>
              <a:rPr lang="en-US" b="1" dirty="0"/>
              <a:t>) I keep this photo in my family album</a:t>
            </a:r>
            <a:r>
              <a:rPr lang="en-US" dirty="0"/>
              <a:t> as it is very dear to me. It was actually a very memorable day when our big family got together and I could meet all my cousins and nephews and nieces and enjoy time together. (</a:t>
            </a:r>
            <a:r>
              <a:rPr lang="en-US" dirty="0" err="1"/>
              <a:t>Ответнавопрос</a:t>
            </a:r>
            <a:r>
              <a:rPr lang="en-US" dirty="0"/>
              <a:t> 5 </a:t>
            </a:r>
            <a:r>
              <a:rPr lang="en-US" dirty="0" err="1"/>
              <a:t>плана</a:t>
            </a:r>
            <a:r>
              <a:rPr lang="en-US" b="1" dirty="0"/>
              <a:t>) I decided to show it to you</a:t>
            </a:r>
            <a:r>
              <a:rPr lang="en-US" dirty="0"/>
              <a:t> as I'm proud of my family and happy that we get together from time to time and I wanted to share my emotions with you. Maybe next year you’ </a:t>
            </a:r>
            <a:r>
              <a:rPr lang="en-US" dirty="0" err="1"/>
              <a:t>ll</a:t>
            </a:r>
            <a:r>
              <a:rPr lang="en-US" dirty="0"/>
              <a:t> be happy to spend time together with us. (</a:t>
            </a:r>
            <a:r>
              <a:rPr lang="en-US" dirty="0" err="1"/>
              <a:t>Заключение</a:t>
            </a:r>
            <a:r>
              <a:rPr lang="en-US" dirty="0"/>
              <a:t>) This is all I wanted to tell you about this photo. I hope </a:t>
            </a:r>
            <a:r>
              <a:rPr lang="en-US" dirty="0" err="1"/>
              <a:t>youl</a:t>
            </a:r>
            <a:r>
              <a:rPr lang="en-US" dirty="0"/>
              <a:t> </a:t>
            </a:r>
            <a:r>
              <a:rPr lang="en-US" dirty="0" err="1"/>
              <a:t>iked</a:t>
            </a:r>
            <a:r>
              <a:rPr lang="en-US" dirty="0"/>
              <a:t> it. </a:t>
            </a:r>
          </a:p>
        </p:txBody>
      </p:sp>
    </p:spTree>
    <p:extLst>
      <p:ext uri="{BB962C8B-B14F-4D97-AF65-F5344CB8AC3E}">
        <p14:creationId xmlns:p14="http://schemas.microsoft.com/office/powerpoint/2010/main" val="2850275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Задание 4. </a:t>
            </a:r>
            <a:r>
              <a:rPr lang="ru-RU" dirty="0" smtClean="0"/>
              <a:t/>
            </a:r>
            <a:br>
              <a:rPr lang="ru-RU" dirty="0" smtClean="0"/>
            </a:br>
            <a:r>
              <a:rPr lang="ru-RU" sz="3600" b="1" dirty="0" smtClean="0"/>
              <a:t>Сравнение </a:t>
            </a:r>
            <a:r>
              <a:rPr lang="ru-RU" sz="3600" b="1" dirty="0"/>
              <a:t>двух фотографий, выявление общего и различий.</a:t>
            </a:r>
            <a:endParaRPr lang="ru-RU" sz="3600" b="1" dirty="0"/>
          </a:p>
        </p:txBody>
      </p:sp>
      <p:sp>
        <p:nvSpPr>
          <p:cNvPr id="3" name="Прямоугольник 2"/>
          <p:cNvSpPr/>
          <p:nvPr/>
        </p:nvSpPr>
        <p:spPr>
          <a:xfrm>
            <a:off x="1057835" y="2593793"/>
            <a:ext cx="6096000" cy="2208297"/>
          </a:xfrm>
          <a:prstGeom prst="rect">
            <a:avLst/>
          </a:prstGeom>
        </p:spPr>
        <p:txBody>
          <a:bodyPr>
            <a:spAutoFit/>
          </a:bodyPr>
          <a:lstStyle/>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24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Уровень сложности – </a:t>
            </a:r>
            <a:r>
              <a:rPr lang="ru-RU" sz="3200" dirty="0" smtClean="0">
                <a:solidFill>
                  <a:srgbClr val="3E3D2D"/>
                </a:solidFill>
                <a:latin typeface="Times New Roman" pitchFamily="18" charset="0"/>
                <a:cs typeface="Times New Roman" pitchFamily="18" charset="0"/>
              </a:rPr>
              <a:t>высокий</a:t>
            </a: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Время подготовки – 1,5 минуты</a:t>
            </a: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Время ответа – </a:t>
            </a:r>
            <a:r>
              <a:rPr lang="ru-RU" altLang="ru-RU" sz="3200" dirty="0">
                <a:solidFill>
                  <a:srgbClr val="3E3D2D"/>
                </a:solidFill>
              </a:rPr>
              <a:t>2 минуты</a:t>
            </a: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Максимальный балл – 7 </a:t>
            </a:r>
            <a:endParaRPr lang="en-US" sz="3200" dirty="0">
              <a:solidFill>
                <a:srgbClr val="3E3D2D"/>
              </a:solidFill>
              <a:latin typeface="Times New Roman" pitchFamily="18" charset="0"/>
              <a:cs typeface="Times New Roman" pitchFamily="18" charset="0"/>
            </a:endParaRPr>
          </a:p>
        </p:txBody>
      </p:sp>
    </p:spTree>
    <p:extLst>
      <p:ext uri="{BB962C8B-B14F-4D97-AF65-F5344CB8AC3E}">
        <p14:creationId xmlns:p14="http://schemas.microsoft.com/office/powerpoint/2010/main" val="3497597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58906" y="920820"/>
            <a:ext cx="10892117" cy="5078313"/>
          </a:xfrm>
          <a:prstGeom prst="rect">
            <a:avLst/>
          </a:prstGeom>
        </p:spPr>
        <p:txBody>
          <a:bodyPr wrap="square">
            <a:spAutoFit/>
          </a:bodyPr>
          <a:lstStyle/>
          <a:p>
            <a:r>
              <a:rPr lang="ru-RU" dirty="0" smtClean="0"/>
              <a:t>При </a:t>
            </a:r>
            <a:r>
              <a:rPr lang="ru-RU" dirty="0"/>
              <a:t>выполнении задания 4 необходимо сделать вступление и заключение прежде чем вы приступите непосредственно к ответу по плану. Вступление представляет из себя одно-два предложения по общей теме, раскрываемой на фотографиях (тему может подсказать четвертый пункт плана) и одно предложение, сообщающее о том, что вы сейчас будете делать. </a:t>
            </a:r>
            <a:endParaRPr lang="ru-RU" dirty="0" smtClean="0"/>
          </a:p>
          <a:p>
            <a:r>
              <a:rPr lang="ru-RU" dirty="0" smtClean="0"/>
              <a:t>Отвечая </a:t>
            </a:r>
            <a:r>
              <a:rPr lang="ru-RU" dirty="0"/>
              <a:t>на первый пункт плана, достаточно очень краткого описания каждой фотографии. Надо обязательно по каждый картинке сказать, что происходит и где. И можно добавить по одному предложению общего характера о том, что есть на первой и на второй фотографиях</a:t>
            </a:r>
            <a:r>
              <a:rPr lang="ru-RU" dirty="0" smtClean="0"/>
              <a:t>.</a:t>
            </a:r>
          </a:p>
          <a:p>
            <a:r>
              <a:rPr lang="ru-RU" dirty="0" smtClean="0"/>
              <a:t> </a:t>
            </a:r>
            <a:r>
              <a:rPr lang="ru-RU" dirty="0"/>
              <a:t>Когда мы раскрываемой второй и третий пункты плана, надо найти две общие черты и два различия. И общие черты и различия должны быть общего плана</a:t>
            </a:r>
            <a:r>
              <a:rPr lang="ru-RU" dirty="0" smtClean="0"/>
              <a:t>.</a:t>
            </a:r>
          </a:p>
          <a:p>
            <a:r>
              <a:rPr lang="ru-RU" dirty="0" smtClean="0"/>
              <a:t> </a:t>
            </a:r>
            <a:r>
              <a:rPr lang="ru-RU" dirty="0"/>
              <a:t>Пункт номер 4 плана может помочь не только со вступлением, но и со значимыми общими чертами и различиями, т.к. они тоже связаны с основной тематикой фотографий. При ответе на четвертый пункт плана достаточно перестроить порядок слов указанной в плане </a:t>
            </a:r>
            <a:r>
              <a:rPr lang="ru-RU" dirty="0" smtClean="0"/>
              <a:t>фразы</a:t>
            </a:r>
          </a:p>
          <a:p>
            <a:r>
              <a:rPr lang="ru-RU" dirty="0" smtClean="0"/>
              <a:t> </a:t>
            </a:r>
            <a:r>
              <a:rPr lang="ru-RU" dirty="0" err="1" smtClean="0"/>
              <a:t>I'd</a:t>
            </a:r>
            <a:r>
              <a:rPr lang="ru-RU" dirty="0" smtClean="0"/>
              <a:t> </a:t>
            </a:r>
            <a:r>
              <a:rPr lang="ru-RU" dirty="0" err="1" smtClean="0"/>
              <a:t>prefer</a:t>
            </a:r>
            <a:r>
              <a:rPr lang="ru-RU" dirty="0" smtClean="0"/>
              <a:t> </a:t>
            </a:r>
            <a:r>
              <a:rPr lang="ru-RU" dirty="0" err="1" smtClean="0"/>
              <a:t>the</a:t>
            </a:r>
            <a:r>
              <a:rPr lang="ru-RU" dirty="0" smtClean="0"/>
              <a:t> ....</a:t>
            </a:r>
            <a:r>
              <a:rPr lang="en-US" dirty="0"/>
              <a:t> presented in the picture number</a:t>
            </a:r>
            <a:r>
              <a:rPr lang="en-US" dirty="0" smtClean="0"/>
              <a:t>..</a:t>
            </a:r>
            <a:r>
              <a:rPr lang="ru-RU" dirty="0" smtClean="0"/>
              <a:t> </a:t>
            </a:r>
          </a:p>
          <a:p>
            <a:r>
              <a:rPr lang="ru-RU" dirty="0"/>
              <a:t>В пятом пункте плана надо 2-3 развернутыми предложениями обосновать свой выбор, сделанный перед этим </a:t>
            </a:r>
            <a:r>
              <a:rPr lang="ru-RU" dirty="0" smtClean="0"/>
              <a:t> </a:t>
            </a:r>
            <a:endParaRPr lang="ru-RU" dirty="0"/>
          </a:p>
        </p:txBody>
      </p:sp>
    </p:spTree>
    <p:extLst>
      <p:ext uri="{BB962C8B-B14F-4D97-AF65-F5344CB8AC3E}">
        <p14:creationId xmlns:p14="http://schemas.microsoft.com/office/powerpoint/2010/main" val="1171220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8906" y="1572976"/>
            <a:ext cx="10945906" cy="3693319"/>
          </a:xfrm>
          <a:prstGeom prst="rect">
            <a:avLst/>
          </a:prstGeom>
        </p:spPr>
        <p:txBody>
          <a:bodyPr wrap="square">
            <a:spAutoFit/>
          </a:bodyPr>
          <a:lstStyle/>
          <a:p>
            <a:r>
              <a:rPr lang="ru-RU" dirty="0"/>
              <a:t>Не забывайте, структурно задание 4 близко формату эссе, поэтому необходимо использовать линкеры (союзные слова ) при перечислением общих черт и различий. Например,  </a:t>
            </a:r>
            <a:r>
              <a:rPr lang="ru-RU" dirty="0" err="1"/>
              <a:t>Firstly</a:t>
            </a:r>
            <a:r>
              <a:rPr lang="ru-RU" dirty="0"/>
              <a:t>, /</a:t>
            </a:r>
            <a:r>
              <a:rPr lang="ru-RU" dirty="0" err="1"/>
              <a:t>Secondly</a:t>
            </a:r>
            <a:r>
              <a:rPr lang="ru-RU" dirty="0"/>
              <a:t>,..... Или </a:t>
            </a:r>
            <a:r>
              <a:rPr lang="ru-RU" dirty="0" err="1"/>
              <a:t>To</a:t>
            </a:r>
            <a:r>
              <a:rPr lang="ru-RU" dirty="0"/>
              <a:t> </a:t>
            </a:r>
            <a:r>
              <a:rPr lang="ru-RU" dirty="0" err="1"/>
              <a:t>begin</a:t>
            </a:r>
            <a:r>
              <a:rPr lang="ru-RU" dirty="0"/>
              <a:t> </a:t>
            </a:r>
            <a:r>
              <a:rPr lang="ru-RU" dirty="0" err="1"/>
              <a:t>with</a:t>
            </a:r>
            <a:r>
              <a:rPr lang="ru-RU" dirty="0"/>
              <a:t>, -</a:t>
            </a:r>
            <a:r>
              <a:rPr lang="ru-RU" dirty="0" err="1"/>
              <a:t>Furthermore</a:t>
            </a:r>
            <a:r>
              <a:rPr lang="ru-RU" dirty="0"/>
              <a:t>, (</a:t>
            </a:r>
            <a:r>
              <a:rPr lang="ru-RU" dirty="0" err="1"/>
              <a:t>Moreover</a:t>
            </a:r>
            <a:r>
              <a:rPr lang="ru-RU" dirty="0"/>
              <a:t>,....</a:t>
            </a:r>
            <a:r>
              <a:rPr lang="ru-RU" dirty="0" err="1"/>
              <a:t>What</a:t>
            </a:r>
            <a:r>
              <a:rPr lang="ru-RU" dirty="0"/>
              <a:t> </a:t>
            </a:r>
            <a:r>
              <a:rPr lang="ru-RU" dirty="0" err="1"/>
              <a:t>is</a:t>
            </a:r>
            <a:r>
              <a:rPr lang="ru-RU" dirty="0"/>
              <a:t> </a:t>
            </a:r>
            <a:r>
              <a:rPr lang="ru-RU" dirty="0" err="1"/>
              <a:t>more</a:t>
            </a:r>
            <a:r>
              <a:rPr lang="ru-RU" dirty="0"/>
              <a:t>....). </a:t>
            </a:r>
            <a:r>
              <a:rPr lang="ru-RU" dirty="0" err="1"/>
              <a:t>Inconclusion</a:t>
            </a:r>
            <a:r>
              <a:rPr lang="ru-RU" dirty="0"/>
              <a:t>/</a:t>
            </a:r>
            <a:r>
              <a:rPr lang="ru-RU" dirty="0" err="1"/>
              <a:t>Toconclude</a:t>
            </a:r>
            <a:r>
              <a:rPr lang="ru-RU" dirty="0"/>
              <a:t>.....—в заключении</a:t>
            </a:r>
            <a:r>
              <a:rPr lang="ru-RU" dirty="0" smtClean="0"/>
              <a:t>.</a:t>
            </a:r>
          </a:p>
          <a:p>
            <a:r>
              <a:rPr lang="ru-RU" dirty="0" smtClean="0"/>
              <a:t> </a:t>
            </a:r>
            <a:r>
              <a:rPr lang="ru-RU" dirty="0"/>
              <a:t>Перед перечислением общих черт, необходимо сказать, что вы сейчас будете говорить об общих чертах. Например, </a:t>
            </a:r>
            <a:r>
              <a:rPr lang="ru-RU" dirty="0" err="1" smtClean="0"/>
              <a:t>Both</a:t>
            </a:r>
            <a:r>
              <a:rPr lang="ru-RU" dirty="0" smtClean="0"/>
              <a:t> </a:t>
            </a:r>
            <a:r>
              <a:rPr lang="ru-RU" dirty="0" err="1" smtClean="0"/>
              <a:t>pictures</a:t>
            </a:r>
            <a:r>
              <a:rPr lang="ru-RU" dirty="0" smtClean="0"/>
              <a:t> </a:t>
            </a:r>
            <a:r>
              <a:rPr lang="ru-RU" dirty="0" err="1" smtClean="0"/>
              <a:t>have</a:t>
            </a:r>
            <a:r>
              <a:rPr lang="ru-RU" dirty="0" smtClean="0"/>
              <a:t> </a:t>
            </a:r>
            <a:r>
              <a:rPr lang="ru-RU" dirty="0" err="1" smtClean="0"/>
              <a:t>some</a:t>
            </a:r>
            <a:r>
              <a:rPr lang="ru-RU" dirty="0" smtClean="0"/>
              <a:t> </a:t>
            </a:r>
            <a:r>
              <a:rPr lang="ru-RU" dirty="0" err="1" smtClean="0"/>
              <a:t>features</a:t>
            </a:r>
            <a:r>
              <a:rPr lang="ru-RU" dirty="0" smtClean="0"/>
              <a:t> </a:t>
            </a:r>
            <a:r>
              <a:rPr lang="ru-RU" dirty="0" err="1" smtClean="0"/>
              <a:t>in</a:t>
            </a:r>
            <a:r>
              <a:rPr lang="ru-RU" dirty="0" smtClean="0"/>
              <a:t> </a:t>
            </a:r>
            <a:r>
              <a:rPr lang="ru-RU" dirty="0" err="1" smtClean="0"/>
              <a:t>common</a:t>
            </a:r>
            <a:r>
              <a:rPr lang="ru-RU" dirty="0"/>
              <a:t>. </a:t>
            </a:r>
            <a:endParaRPr lang="ru-RU" dirty="0" smtClean="0"/>
          </a:p>
          <a:p>
            <a:r>
              <a:rPr lang="ru-RU" dirty="0" smtClean="0"/>
              <a:t>Перед </a:t>
            </a:r>
            <a:r>
              <a:rPr lang="ru-RU" dirty="0"/>
              <a:t>переходом к различиями об этом тоже необходимо упомянуть. Например, </a:t>
            </a:r>
            <a:r>
              <a:rPr lang="ru-RU" dirty="0" err="1"/>
              <a:t>however</a:t>
            </a:r>
            <a:r>
              <a:rPr lang="ru-RU" dirty="0"/>
              <a:t>, </a:t>
            </a:r>
            <a:r>
              <a:rPr lang="ru-RU" dirty="0" err="1" smtClean="0"/>
              <a:t>there</a:t>
            </a:r>
            <a:r>
              <a:rPr lang="ru-RU" dirty="0" smtClean="0"/>
              <a:t> </a:t>
            </a:r>
            <a:r>
              <a:rPr lang="ru-RU" dirty="0" err="1" smtClean="0"/>
              <a:t>are</a:t>
            </a:r>
            <a:r>
              <a:rPr lang="ru-RU" dirty="0" smtClean="0"/>
              <a:t> </a:t>
            </a:r>
            <a:r>
              <a:rPr lang="ru-RU" dirty="0" err="1" smtClean="0"/>
              <a:t>some</a:t>
            </a:r>
            <a:r>
              <a:rPr lang="ru-RU" dirty="0" smtClean="0"/>
              <a:t> </a:t>
            </a:r>
            <a:r>
              <a:rPr lang="ru-RU" dirty="0" err="1" smtClean="0"/>
              <a:t>differences</a:t>
            </a:r>
            <a:r>
              <a:rPr lang="ru-RU" dirty="0"/>
              <a:t>. </a:t>
            </a:r>
            <a:endParaRPr lang="ru-RU" dirty="0" smtClean="0"/>
          </a:p>
          <a:p>
            <a:r>
              <a:rPr lang="ru-RU" dirty="0" smtClean="0"/>
              <a:t>При </a:t>
            </a:r>
            <a:r>
              <a:rPr lang="ru-RU" dirty="0"/>
              <a:t>сравнении удачно будут звучать фразы или глаголы, выражающие предположения. Например, </a:t>
            </a:r>
            <a:r>
              <a:rPr lang="ru-RU" dirty="0" err="1"/>
              <a:t>they</a:t>
            </a:r>
            <a:r>
              <a:rPr lang="ru-RU" dirty="0"/>
              <a:t> </a:t>
            </a:r>
            <a:r>
              <a:rPr lang="ru-RU" dirty="0" err="1"/>
              <a:t>could</a:t>
            </a:r>
            <a:r>
              <a:rPr lang="ru-RU" dirty="0"/>
              <a:t> </a:t>
            </a:r>
            <a:r>
              <a:rPr lang="ru-RU" dirty="0" err="1"/>
              <a:t>be</a:t>
            </a:r>
            <a:r>
              <a:rPr lang="ru-RU" dirty="0"/>
              <a:t> </a:t>
            </a:r>
            <a:r>
              <a:rPr lang="ru-RU" dirty="0" err="1"/>
              <a:t>designers</a:t>
            </a:r>
            <a:r>
              <a:rPr lang="ru-RU" dirty="0"/>
              <a:t>. </a:t>
            </a:r>
            <a:r>
              <a:rPr lang="ru-RU" dirty="0" err="1"/>
              <a:t>They</a:t>
            </a:r>
            <a:r>
              <a:rPr lang="ru-RU" dirty="0"/>
              <a:t> </a:t>
            </a:r>
            <a:r>
              <a:rPr lang="ru-RU" dirty="0" err="1"/>
              <a:t>must</a:t>
            </a:r>
            <a:r>
              <a:rPr lang="ru-RU" dirty="0"/>
              <a:t> </a:t>
            </a:r>
            <a:r>
              <a:rPr lang="ru-RU" dirty="0" err="1"/>
              <a:t>be</a:t>
            </a:r>
            <a:r>
              <a:rPr lang="ru-RU" dirty="0"/>
              <a:t> </a:t>
            </a:r>
            <a:r>
              <a:rPr lang="ru-RU" dirty="0" err="1"/>
              <a:t>in</a:t>
            </a:r>
            <a:r>
              <a:rPr lang="ru-RU" dirty="0"/>
              <a:t> </a:t>
            </a:r>
            <a:r>
              <a:rPr lang="ru-RU" dirty="0" err="1"/>
              <a:t>the</a:t>
            </a:r>
            <a:r>
              <a:rPr lang="ru-RU" dirty="0"/>
              <a:t> </a:t>
            </a:r>
            <a:r>
              <a:rPr lang="ru-RU" dirty="0" err="1"/>
              <a:t>office</a:t>
            </a:r>
            <a:r>
              <a:rPr lang="ru-RU" dirty="0"/>
              <a:t>. </a:t>
            </a:r>
            <a:r>
              <a:rPr lang="ru-RU" dirty="0" err="1"/>
              <a:t>They</a:t>
            </a:r>
            <a:r>
              <a:rPr lang="ru-RU" dirty="0"/>
              <a:t> </a:t>
            </a:r>
            <a:r>
              <a:rPr lang="ru-RU" dirty="0" err="1"/>
              <a:t>seem</a:t>
            </a:r>
            <a:r>
              <a:rPr lang="ru-RU" dirty="0"/>
              <a:t> </a:t>
            </a:r>
            <a:r>
              <a:rPr lang="ru-RU" dirty="0" err="1"/>
              <a:t>to</a:t>
            </a:r>
            <a:r>
              <a:rPr lang="ru-RU" dirty="0"/>
              <a:t> </a:t>
            </a:r>
            <a:r>
              <a:rPr lang="ru-RU" dirty="0" err="1"/>
              <a:t>be</a:t>
            </a:r>
            <a:r>
              <a:rPr lang="ru-RU" dirty="0"/>
              <a:t> </a:t>
            </a:r>
            <a:r>
              <a:rPr lang="ru-RU" dirty="0" err="1"/>
              <a:t>teenagers</a:t>
            </a:r>
            <a:r>
              <a:rPr lang="ru-RU" dirty="0"/>
              <a:t>. </a:t>
            </a:r>
            <a:r>
              <a:rPr lang="ru-RU" dirty="0" err="1"/>
              <a:t>They</a:t>
            </a:r>
            <a:r>
              <a:rPr lang="ru-RU" dirty="0"/>
              <a:t> </a:t>
            </a:r>
            <a:r>
              <a:rPr lang="ru-RU" dirty="0" err="1"/>
              <a:t>look</a:t>
            </a:r>
            <a:r>
              <a:rPr lang="ru-RU" dirty="0"/>
              <a:t> </a:t>
            </a:r>
            <a:r>
              <a:rPr lang="ru-RU" dirty="0" err="1"/>
              <a:t>like</a:t>
            </a:r>
            <a:r>
              <a:rPr lang="ru-RU" dirty="0"/>
              <a:t> </a:t>
            </a:r>
            <a:r>
              <a:rPr lang="ru-RU" dirty="0" err="1"/>
              <a:t>young</a:t>
            </a:r>
            <a:r>
              <a:rPr lang="ru-RU" dirty="0"/>
              <a:t> </a:t>
            </a:r>
            <a:r>
              <a:rPr lang="ru-RU" dirty="0" err="1"/>
              <a:t>employees</a:t>
            </a:r>
            <a:r>
              <a:rPr lang="ru-RU" dirty="0"/>
              <a:t>. ...... Отличия не должны повторять общие черты</a:t>
            </a:r>
            <a:r>
              <a:rPr lang="ru-RU" dirty="0" smtClean="0"/>
              <a:t>.</a:t>
            </a:r>
          </a:p>
          <a:p>
            <a:r>
              <a:rPr lang="ru-RU" dirty="0" smtClean="0"/>
              <a:t> </a:t>
            </a:r>
            <a:r>
              <a:rPr lang="ru-RU" dirty="0"/>
              <a:t>При приблизительном раскладе по времени вступление, ответ на первый и второй пункты плана не должны занимать больше одной минуты. </a:t>
            </a:r>
          </a:p>
        </p:txBody>
      </p:sp>
    </p:spTree>
    <p:extLst>
      <p:ext uri="{BB962C8B-B14F-4D97-AF65-F5344CB8AC3E}">
        <p14:creationId xmlns:p14="http://schemas.microsoft.com/office/powerpoint/2010/main" val="1993516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54740" y="1046720"/>
            <a:ext cx="10694715" cy="4031873"/>
          </a:xfrm>
          <a:prstGeom prst="rect">
            <a:avLst/>
          </a:prstGeom>
        </p:spPr>
        <p:txBody>
          <a:bodyPr wrap="square">
            <a:spAutoFit/>
          </a:bodyPr>
          <a:lstStyle/>
          <a:p>
            <a:r>
              <a:rPr lang="ru-RU" sz="3200" b="1" i="1" dirty="0"/>
              <a:t>Устная часть экзамена состоит из четырех частей: чтение текста вслух, условный диалог с целью получения информации, описание фотографии, сравнение двух фотографий. </a:t>
            </a:r>
          </a:p>
          <a:p>
            <a:endParaRPr lang="ru-RU" sz="3200" dirty="0" smtClean="0"/>
          </a:p>
          <a:p>
            <a:r>
              <a:rPr lang="ru-RU" sz="3200" dirty="0" smtClean="0"/>
              <a:t>Рекомендуемое </a:t>
            </a:r>
            <a:r>
              <a:rPr lang="ru-RU" sz="3200" dirty="0"/>
              <a:t>время выполнения данного раздела — </a:t>
            </a:r>
            <a:r>
              <a:rPr lang="ru-RU" sz="3200" dirty="0" smtClean="0"/>
              <a:t>15 </a:t>
            </a:r>
            <a:r>
              <a:rPr lang="ru-RU" sz="3200" dirty="0"/>
              <a:t>минут</a:t>
            </a:r>
            <a:r>
              <a:rPr lang="ru-RU" sz="3200" dirty="0" smtClean="0"/>
              <a:t>.</a:t>
            </a:r>
          </a:p>
          <a:p>
            <a:r>
              <a:rPr lang="ru-RU" sz="3200" dirty="0" smtClean="0"/>
              <a:t>Максимальный </a:t>
            </a:r>
            <a:r>
              <a:rPr lang="ru-RU" sz="3200" dirty="0"/>
              <a:t>результат — 20 баллов. </a:t>
            </a:r>
          </a:p>
        </p:txBody>
      </p:sp>
    </p:spTree>
    <p:extLst>
      <p:ext uri="{BB962C8B-B14F-4D97-AF65-F5344CB8AC3E}">
        <p14:creationId xmlns:p14="http://schemas.microsoft.com/office/powerpoint/2010/main" val="136940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8565" y="587363"/>
            <a:ext cx="10986247" cy="5078313"/>
          </a:xfrm>
          <a:prstGeom prst="rect">
            <a:avLst/>
          </a:prstGeom>
        </p:spPr>
        <p:txBody>
          <a:bodyPr wrap="square">
            <a:spAutoFit/>
          </a:bodyPr>
          <a:lstStyle/>
          <a:p>
            <a:r>
              <a:rPr lang="en-US" b="1" dirty="0" err="1"/>
              <a:t>Примерное</a:t>
            </a:r>
            <a:r>
              <a:rPr lang="en-US" b="1" dirty="0"/>
              <a:t> </a:t>
            </a:r>
            <a:r>
              <a:rPr lang="en-US" b="1" dirty="0" err="1"/>
              <a:t>выполнение</a:t>
            </a:r>
            <a:r>
              <a:rPr lang="en-US" b="1" dirty="0"/>
              <a:t> </a:t>
            </a:r>
            <a:r>
              <a:rPr lang="en-US" b="1" dirty="0" err="1"/>
              <a:t>задания</a:t>
            </a:r>
            <a:r>
              <a:rPr lang="en-US" b="1" dirty="0"/>
              <a:t> 4</a:t>
            </a:r>
          </a:p>
          <a:p>
            <a:r>
              <a:rPr lang="en-US" dirty="0"/>
              <a:t> </a:t>
            </a:r>
            <a:r>
              <a:rPr lang="en-US" dirty="0" smtClean="0"/>
              <a:t>In </a:t>
            </a:r>
            <a:r>
              <a:rPr lang="en-US" dirty="0"/>
              <a:t>modern society there is a great variety of different </a:t>
            </a:r>
            <a:r>
              <a:rPr lang="en-US" dirty="0" smtClean="0"/>
              <a:t>professions</a:t>
            </a:r>
            <a:r>
              <a:rPr lang="ru-RU" dirty="0"/>
              <a:t>.</a:t>
            </a:r>
            <a:r>
              <a:rPr lang="en-US" dirty="0" smtClean="0"/>
              <a:t>Now </a:t>
            </a:r>
            <a:r>
              <a:rPr lang="en-US" dirty="0"/>
              <a:t>I'd like to compare and contrast these two photographs. </a:t>
            </a:r>
            <a:endParaRPr lang="ru-RU" dirty="0" smtClean="0"/>
          </a:p>
          <a:p>
            <a:r>
              <a:rPr lang="en-US" b="1" dirty="0" smtClean="0"/>
              <a:t>In </a:t>
            </a:r>
            <a:r>
              <a:rPr lang="en-US" b="1" dirty="0"/>
              <a:t>the first picture </a:t>
            </a:r>
            <a:r>
              <a:rPr lang="en-US" dirty="0"/>
              <a:t>there is a young teacher explaining something to the pupils in front of her. They all are in the classroom. </a:t>
            </a:r>
            <a:r>
              <a:rPr lang="en-US" b="1" dirty="0"/>
              <a:t>In the second photo </a:t>
            </a:r>
            <a:r>
              <a:rPr lang="en-US" dirty="0"/>
              <a:t>there are two people who look like designers studying what might be a project in their office</a:t>
            </a:r>
            <a:r>
              <a:rPr lang="en-US" dirty="0" smtClean="0"/>
              <a:t>.</a:t>
            </a:r>
            <a:endParaRPr lang="ru-RU" dirty="0" smtClean="0"/>
          </a:p>
          <a:p>
            <a:r>
              <a:rPr lang="en-US" dirty="0" smtClean="0"/>
              <a:t> </a:t>
            </a:r>
            <a:r>
              <a:rPr lang="en-US" b="1" dirty="0"/>
              <a:t>Both pictures have some similarities. Firstly</a:t>
            </a:r>
            <a:r>
              <a:rPr lang="en-US" dirty="0"/>
              <a:t>, the most striking common feature is that both pictures show people engaged in doing jobs. </a:t>
            </a:r>
            <a:r>
              <a:rPr lang="en-US" b="1" dirty="0"/>
              <a:t>Secondly</a:t>
            </a:r>
            <a:r>
              <a:rPr lang="en-US" dirty="0"/>
              <a:t>, people are interested in what they are doing. They look quite concentrated on their work</a:t>
            </a:r>
            <a:r>
              <a:rPr lang="en-US" dirty="0" smtClean="0"/>
              <a:t>.</a:t>
            </a:r>
            <a:endParaRPr lang="ru-RU" dirty="0" smtClean="0"/>
          </a:p>
          <a:p>
            <a:r>
              <a:rPr lang="en-US" dirty="0" smtClean="0"/>
              <a:t> </a:t>
            </a:r>
            <a:r>
              <a:rPr lang="en-US" b="1" dirty="0"/>
              <a:t>Nevertheless, both photos have some differences. To begin with</a:t>
            </a:r>
            <a:r>
              <a:rPr lang="en-US" dirty="0"/>
              <a:t>, </a:t>
            </a:r>
            <a:r>
              <a:rPr lang="en-US" b="1" dirty="0"/>
              <a:t>in the first picture </a:t>
            </a:r>
            <a:r>
              <a:rPr lang="en-US" dirty="0"/>
              <a:t>we can see the profession which presupposes working with people - the teacher is teaching pupils on her own, other people are not included in the process. </a:t>
            </a:r>
            <a:r>
              <a:rPr lang="en-US" b="1" dirty="0"/>
              <a:t>Whereas in the second picture </a:t>
            </a:r>
            <a:r>
              <a:rPr lang="en-US" dirty="0"/>
              <a:t>there is a profession which involves doing the job with co-workers. </a:t>
            </a:r>
            <a:r>
              <a:rPr lang="en-US" b="1" dirty="0"/>
              <a:t>Moreover,</a:t>
            </a:r>
            <a:r>
              <a:rPr lang="en-US" dirty="0"/>
              <a:t> </a:t>
            </a:r>
            <a:r>
              <a:rPr lang="en-US" b="1" dirty="0"/>
              <a:t>in the first picture </a:t>
            </a:r>
            <a:r>
              <a:rPr lang="en-US" dirty="0"/>
              <a:t>the classroom is practically empty except for a blackboard and some desks </a:t>
            </a:r>
            <a:r>
              <a:rPr lang="en-US" b="1" dirty="0"/>
              <a:t>while the second picture </a:t>
            </a:r>
            <a:r>
              <a:rPr lang="en-US" dirty="0"/>
              <a:t>depicts an office with a lot of furniture, models and whiteboards</a:t>
            </a:r>
            <a:r>
              <a:rPr lang="en-US" dirty="0" smtClean="0"/>
              <a:t>.</a:t>
            </a:r>
            <a:endParaRPr lang="ru-RU" dirty="0" smtClean="0"/>
          </a:p>
          <a:p>
            <a:r>
              <a:rPr lang="en-US" b="1" dirty="0" smtClean="0"/>
              <a:t> </a:t>
            </a:r>
            <a:r>
              <a:rPr lang="en-US" b="1" dirty="0"/>
              <a:t>I would prefer </a:t>
            </a:r>
            <a:r>
              <a:rPr lang="en-US" dirty="0"/>
              <a:t>the profession </a:t>
            </a:r>
            <a:r>
              <a:rPr lang="en-US" b="1" dirty="0"/>
              <a:t>presented in picture number </a:t>
            </a:r>
            <a:r>
              <a:rPr lang="en-US" dirty="0"/>
              <a:t>one as I think it is a very challenging but rewarding job. Besides I love working with people, especially children and I have always been good at teaching my friends and my younger sister's friends some things. </a:t>
            </a:r>
            <a:endParaRPr lang="ru-RU" dirty="0"/>
          </a:p>
        </p:txBody>
      </p:sp>
    </p:spTree>
    <p:extLst>
      <p:ext uri="{BB962C8B-B14F-4D97-AF65-F5344CB8AC3E}">
        <p14:creationId xmlns:p14="http://schemas.microsoft.com/office/powerpoint/2010/main" val="3780934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1832" y="2868091"/>
            <a:ext cx="10735056" cy="1077218"/>
          </a:xfrm>
          <a:prstGeom prst="rect">
            <a:avLst/>
          </a:prstGeom>
        </p:spPr>
        <p:txBody>
          <a:bodyPr wrap="square">
            <a:spAutoFit/>
          </a:bodyPr>
          <a:lstStyle/>
          <a:p>
            <a:r>
              <a:rPr lang="ru-RU" sz="3200" dirty="0"/>
              <a:t>Источник</a:t>
            </a:r>
            <a:r>
              <a:rPr lang="en-US" sz="3200" dirty="0"/>
              <a:t>: </a:t>
            </a:r>
            <a:r>
              <a:rPr lang="en-US" sz="3200" u="sng" dirty="0">
                <a:hlinkClick r:id="rId2"/>
              </a:rPr>
              <a:t>https://drofa-ventana.ru/material/ege-po-angliyskomy-yazyku-ustnaya-chast-zadaniya</a:t>
            </a:r>
            <a:r>
              <a:rPr lang="en-US" sz="3200" u="sng" dirty="0" smtClean="0">
                <a:hlinkClick r:id="rId2"/>
              </a:rPr>
              <a:t>/</a:t>
            </a:r>
            <a:r>
              <a:rPr lang="ru-RU" sz="3200" u="sng" dirty="0" smtClean="0"/>
              <a:t> </a:t>
            </a:r>
            <a:endParaRPr lang="ru-RU" sz="3200" dirty="0"/>
          </a:p>
        </p:txBody>
      </p:sp>
    </p:spTree>
    <p:extLst>
      <p:ext uri="{BB962C8B-B14F-4D97-AF65-F5344CB8AC3E}">
        <p14:creationId xmlns:p14="http://schemas.microsoft.com/office/powerpoint/2010/main" val="1564246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6412" y="562089"/>
            <a:ext cx="9286993" cy="1202485"/>
          </a:xfrm>
        </p:spPr>
        <p:txBody>
          <a:bodyPr>
            <a:normAutofit fontScale="90000"/>
          </a:bodyPr>
          <a:lstStyle/>
          <a:p>
            <a:r>
              <a:rPr lang="ru-RU" b="1" i="1" dirty="0"/>
              <a:t>Особенности проведения устной части </a:t>
            </a:r>
            <a:r>
              <a:rPr lang="ru-RU" b="1" i="1" dirty="0" smtClean="0"/>
              <a:t>экзамена </a:t>
            </a:r>
            <a:endParaRPr lang="ru-RU" i="1" dirty="0"/>
          </a:p>
        </p:txBody>
      </p:sp>
      <p:sp>
        <p:nvSpPr>
          <p:cNvPr id="3" name="Прямоугольник 2"/>
          <p:cNvSpPr/>
          <p:nvPr/>
        </p:nvSpPr>
        <p:spPr>
          <a:xfrm>
            <a:off x="1546412" y="1965608"/>
            <a:ext cx="9372600" cy="3785652"/>
          </a:xfrm>
          <a:prstGeom prst="rect">
            <a:avLst/>
          </a:prstGeom>
        </p:spPr>
        <p:txBody>
          <a:bodyPr wrap="square">
            <a:spAutoFit/>
          </a:bodyPr>
          <a:lstStyle/>
          <a:p>
            <a:r>
              <a:rPr lang="ru-RU" sz="2000" dirty="0"/>
              <a:t>Отсутствие экзаменатора-собеседника</a:t>
            </a:r>
          </a:p>
          <a:p>
            <a:r>
              <a:rPr lang="ru-RU" sz="2000" dirty="0"/>
              <a:t>Организатором является технический специалист</a:t>
            </a:r>
          </a:p>
          <a:p>
            <a:r>
              <a:rPr lang="ru-RU" sz="2000" dirty="0"/>
              <a:t>Цифровая запись ответов</a:t>
            </a:r>
          </a:p>
          <a:p>
            <a:r>
              <a:rPr lang="ru-RU" sz="2000" dirty="0"/>
              <a:t>Оборудование места для экзаменуемого компьютером с гарнитурой</a:t>
            </a:r>
          </a:p>
          <a:p>
            <a:r>
              <a:rPr lang="ru-RU" sz="2000" dirty="0"/>
              <a:t>Проведение экзамена в 2 дня (разрыв может составлять до недели)</a:t>
            </a:r>
          </a:p>
          <a:p>
            <a:r>
              <a:rPr lang="ru-RU" sz="2000" dirty="0"/>
              <a:t>Задание выводится на монитор и начинается отсчет времени</a:t>
            </a:r>
          </a:p>
          <a:p>
            <a:r>
              <a:rPr lang="ru-RU" sz="2000" dirty="0"/>
              <a:t>Хронометраж времени заложен в компьютерной программе; на дисплее будет появляться указание времени, отведенного на ответ</a:t>
            </a:r>
          </a:p>
          <a:p>
            <a:r>
              <a:rPr lang="ru-RU" sz="2000" dirty="0"/>
              <a:t>Материал для ответа ученик получает только в аудитории</a:t>
            </a:r>
          </a:p>
          <a:p>
            <a:r>
              <a:rPr lang="ru-RU" sz="2000" dirty="0"/>
              <a:t>Он может ознакомиться с общей инструкцией в аудитории ожидания</a:t>
            </a:r>
          </a:p>
          <a:p>
            <a:r>
              <a:rPr lang="ru-RU" sz="2000" dirty="0"/>
              <a:t>После окончания ответа он может прослушать его часть для проверки качества</a:t>
            </a:r>
          </a:p>
        </p:txBody>
      </p:sp>
    </p:spTree>
    <p:extLst>
      <p:ext uri="{BB962C8B-B14F-4D97-AF65-F5344CB8AC3E}">
        <p14:creationId xmlns:p14="http://schemas.microsoft.com/office/powerpoint/2010/main" val="1152566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2282" y="917901"/>
            <a:ext cx="9286993" cy="1428397"/>
          </a:xfrm>
        </p:spPr>
        <p:txBody>
          <a:bodyPr>
            <a:normAutofit fontScale="90000"/>
          </a:bodyPr>
          <a:lstStyle/>
          <a:p>
            <a:r>
              <a:rPr lang="ru-RU" b="1" i="1" dirty="0"/>
              <a:t>Некоторые общие рекомендации по выполнению задания:</a:t>
            </a:r>
            <a:r>
              <a:rPr lang="ru-RU" dirty="0"/>
              <a:t/>
            </a:r>
            <a:br>
              <a:rPr lang="ru-RU" dirty="0"/>
            </a:br>
            <a:endParaRPr lang="ru-RU" dirty="0"/>
          </a:p>
        </p:txBody>
      </p:sp>
      <p:sp>
        <p:nvSpPr>
          <p:cNvPr id="3" name="Прямоугольник 2"/>
          <p:cNvSpPr/>
          <p:nvPr/>
        </p:nvSpPr>
        <p:spPr>
          <a:xfrm>
            <a:off x="1452282" y="1901040"/>
            <a:ext cx="9574306" cy="4154984"/>
          </a:xfrm>
          <a:prstGeom prst="rect">
            <a:avLst/>
          </a:prstGeom>
        </p:spPr>
        <p:txBody>
          <a:bodyPr wrap="square">
            <a:spAutoFit/>
          </a:bodyPr>
          <a:lstStyle/>
          <a:p>
            <a:r>
              <a:rPr lang="ru-RU" sz="2400" dirty="0"/>
              <a:t> </a:t>
            </a:r>
            <a:r>
              <a:rPr lang="ru-RU" sz="2400" dirty="0" smtClean="0"/>
              <a:t>	1</a:t>
            </a:r>
            <a:r>
              <a:rPr lang="ru-RU" sz="2400" dirty="0"/>
              <a:t>. Внимательно читайте инструкции к каждому заданию </a:t>
            </a:r>
            <a:endParaRPr lang="ru-RU" sz="2400" dirty="0" smtClean="0"/>
          </a:p>
          <a:p>
            <a:r>
              <a:rPr lang="ru-RU" sz="2400" dirty="0" smtClean="0"/>
              <a:t>	2</a:t>
            </a:r>
            <a:r>
              <a:rPr lang="ru-RU" sz="2400" dirty="0"/>
              <a:t>. Помните, что время для подготовки каждого задания одинаковое и составляет 1 минуту 30 секунд.</a:t>
            </a:r>
          </a:p>
          <a:p>
            <a:r>
              <a:rPr lang="ru-RU" sz="2400" dirty="0"/>
              <a:t> </a:t>
            </a:r>
            <a:r>
              <a:rPr lang="ru-RU" sz="2400" dirty="0" smtClean="0"/>
              <a:t>	3</a:t>
            </a:r>
            <a:r>
              <a:rPr lang="ru-RU" sz="2400" dirty="0"/>
              <a:t>. Сделав ошибку, вы можете сразу исправить ее. Только будьте внимательны, так как засчитан будет ваш последний вариант, независимо от того, правильный он или нет.</a:t>
            </a:r>
          </a:p>
          <a:p>
            <a:r>
              <a:rPr lang="ru-RU" sz="2400" dirty="0" smtClean="0"/>
              <a:t>	 </a:t>
            </a:r>
            <a:r>
              <a:rPr lang="ru-RU" sz="2400" dirty="0"/>
              <a:t>4. Во время ожидания своей очереди хорошо произнести вслух несколько фраз или скороговорок на английском языке, чтобы услышать свой голос и «прочистить» его перед своим ответом. </a:t>
            </a:r>
          </a:p>
          <a:p>
            <a:r>
              <a:rPr lang="ru-RU" sz="2400" dirty="0" smtClean="0"/>
              <a:t>	5</a:t>
            </a:r>
            <a:r>
              <a:rPr lang="ru-RU" sz="2400" dirty="0"/>
              <a:t>. При ответе на 3 и 4 задания внимательно следуйте плану</a:t>
            </a:r>
          </a:p>
        </p:txBody>
      </p:sp>
    </p:spTree>
    <p:extLst>
      <p:ext uri="{BB962C8B-B14F-4D97-AF65-F5344CB8AC3E}">
        <p14:creationId xmlns:p14="http://schemas.microsoft.com/office/powerpoint/2010/main" val="2938620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0299" y="583911"/>
            <a:ext cx="9366325" cy="1143000"/>
          </a:xfrm>
        </p:spPr>
        <p:txBody>
          <a:bodyPr>
            <a:normAutofit/>
          </a:bodyPr>
          <a:lstStyle/>
          <a:p>
            <a:r>
              <a:rPr lang="ru-RU" sz="4000" b="1" i="1" dirty="0" smtClean="0"/>
              <a:t>Задание 1</a:t>
            </a:r>
            <a:endParaRPr lang="ru-RU" sz="4000" b="1" i="1" dirty="0">
              <a:latin typeface="Bookman Old Style" panose="02050604050505020204" pitchFamily="18" charset="0"/>
            </a:endParaRPr>
          </a:p>
        </p:txBody>
      </p:sp>
      <p:sp>
        <p:nvSpPr>
          <p:cNvPr id="4" name="Прямоугольник 3"/>
          <p:cNvSpPr/>
          <p:nvPr/>
        </p:nvSpPr>
        <p:spPr>
          <a:xfrm>
            <a:off x="1264024" y="1866037"/>
            <a:ext cx="9372600" cy="1823576"/>
          </a:xfrm>
          <a:prstGeom prst="rect">
            <a:avLst/>
          </a:prstGeom>
        </p:spPr>
        <p:txBody>
          <a:bodyPr wrap="square">
            <a:spAutoFit/>
          </a:bodyPr>
          <a:lstStyle/>
          <a:p>
            <a:pPr lvl="0" defTabSz="914400" fontAlgn="base">
              <a:lnSpc>
                <a:spcPts val="1475"/>
              </a:lnSpc>
              <a:spcBef>
                <a:spcPct val="0"/>
              </a:spcBef>
              <a:spcAft>
                <a:spcPct val="0"/>
              </a:spcAft>
            </a:pPr>
            <a:r>
              <a:rPr lang="ru-RU" sz="3200" b="1" dirty="0" smtClean="0">
                <a:solidFill>
                  <a:schemeClr val="bg2">
                    <a:lumMod val="50000"/>
                  </a:schemeClr>
                </a:solidFill>
                <a:latin typeface="Times New Roman" pitchFamily="18" charset="0"/>
                <a:cs typeface="Times New Roman" pitchFamily="18" charset="0"/>
              </a:rPr>
              <a:t>Прочитать </a:t>
            </a:r>
            <a:r>
              <a:rPr lang="ru-RU" sz="3200" b="1" dirty="0">
                <a:solidFill>
                  <a:schemeClr val="bg2">
                    <a:lumMod val="50000"/>
                  </a:schemeClr>
                </a:solidFill>
                <a:latin typeface="Times New Roman" pitchFamily="18" charset="0"/>
                <a:cs typeface="Times New Roman" pitchFamily="18" charset="0"/>
              </a:rPr>
              <a:t>вслух отрывок из </a:t>
            </a:r>
            <a:r>
              <a:rPr lang="ru-RU" sz="3200" b="1" dirty="0" smtClean="0">
                <a:solidFill>
                  <a:schemeClr val="bg2">
                    <a:lumMod val="50000"/>
                  </a:schemeClr>
                </a:solidFill>
                <a:latin typeface="Times New Roman" pitchFamily="18" charset="0"/>
                <a:cs typeface="Times New Roman" pitchFamily="18" charset="0"/>
              </a:rPr>
              <a:t>информационного</a:t>
            </a:r>
          </a:p>
          <a:p>
            <a:pPr lvl="0" defTabSz="914400" fontAlgn="base">
              <a:lnSpc>
                <a:spcPts val="1475"/>
              </a:lnSpc>
              <a:spcBef>
                <a:spcPct val="0"/>
              </a:spcBef>
              <a:spcAft>
                <a:spcPct val="0"/>
              </a:spcAft>
            </a:pPr>
            <a:endParaRPr lang="ru-RU" sz="3200" b="1" dirty="0" smtClean="0">
              <a:solidFill>
                <a:schemeClr val="bg2">
                  <a:lumMod val="50000"/>
                </a:schemeClr>
              </a:solidFill>
              <a:latin typeface="Times New Roman" pitchFamily="18" charset="0"/>
              <a:cs typeface="Times New Roman" pitchFamily="18" charset="0"/>
            </a:endParaRPr>
          </a:p>
          <a:p>
            <a:pPr lvl="0" defTabSz="914400" fontAlgn="base">
              <a:lnSpc>
                <a:spcPts val="1475"/>
              </a:lnSpc>
              <a:spcBef>
                <a:spcPct val="0"/>
              </a:spcBef>
              <a:spcAft>
                <a:spcPct val="0"/>
              </a:spcAft>
            </a:pPr>
            <a:endParaRPr lang="ru-RU" sz="3200" b="1" dirty="0">
              <a:solidFill>
                <a:schemeClr val="bg2">
                  <a:lumMod val="50000"/>
                </a:schemeClr>
              </a:solidFill>
              <a:latin typeface="Times New Roman" pitchFamily="18" charset="0"/>
              <a:cs typeface="Times New Roman" pitchFamily="18" charset="0"/>
            </a:endParaRPr>
          </a:p>
          <a:p>
            <a:pPr lvl="0" defTabSz="914400" fontAlgn="base">
              <a:lnSpc>
                <a:spcPts val="1475"/>
              </a:lnSpc>
              <a:spcBef>
                <a:spcPct val="0"/>
              </a:spcBef>
              <a:spcAft>
                <a:spcPct val="0"/>
              </a:spcAft>
            </a:pPr>
            <a:r>
              <a:rPr lang="ru-RU" sz="3200" b="1" dirty="0" smtClean="0">
                <a:solidFill>
                  <a:schemeClr val="bg2">
                    <a:lumMod val="50000"/>
                  </a:schemeClr>
                </a:solidFill>
                <a:latin typeface="Times New Roman" pitchFamily="18" charset="0"/>
                <a:cs typeface="Times New Roman" pitchFamily="18" charset="0"/>
              </a:rPr>
              <a:t> </a:t>
            </a:r>
            <a:r>
              <a:rPr lang="ru-RU" sz="3200" b="1" dirty="0">
                <a:solidFill>
                  <a:schemeClr val="bg2">
                    <a:lumMod val="50000"/>
                  </a:schemeClr>
                </a:solidFill>
                <a:latin typeface="Times New Roman" pitchFamily="18" charset="0"/>
                <a:cs typeface="Times New Roman" pitchFamily="18" charset="0"/>
              </a:rPr>
              <a:t>или </a:t>
            </a:r>
            <a:r>
              <a:rPr lang="ru-RU" sz="3200" b="1" dirty="0" smtClean="0">
                <a:solidFill>
                  <a:schemeClr val="bg2">
                    <a:lumMod val="50000"/>
                  </a:schemeClr>
                </a:solidFill>
                <a:latin typeface="Times New Roman" pitchFamily="18" charset="0"/>
                <a:cs typeface="Times New Roman" pitchFamily="18" charset="0"/>
              </a:rPr>
              <a:t>научно-популярного </a:t>
            </a:r>
            <a:r>
              <a:rPr lang="ru-RU" sz="3200" b="1" dirty="0" smtClean="0">
                <a:solidFill>
                  <a:schemeClr val="bg2">
                    <a:lumMod val="50000"/>
                  </a:schemeClr>
                </a:solidFill>
                <a:latin typeface="Times New Roman" pitchFamily="18" charset="0"/>
                <a:cs typeface="Times New Roman" pitchFamily="18" charset="0"/>
              </a:rPr>
              <a:t>стилистически</a:t>
            </a:r>
          </a:p>
          <a:p>
            <a:pPr lvl="0" defTabSz="914400" fontAlgn="base">
              <a:lnSpc>
                <a:spcPts val="1475"/>
              </a:lnSpc>
              <a:spcBef>
                <a:spcPct val="0"/>
              </a:spcBef>
              <a:spcAft>
                <a:spcPct val="0"/>
              </a:spcAft>
            </a:pPr>
            <a:endParaRPr lang="ru-RU" sz="3200" b="1" dirty="0" smtClean="0">
              <a:solidFill>
                <a:schemeClr val="bg2">
                  <a:lumMod val="50000"/>
                </a:schemeClr>
              </a:solidFill>
              <a:latin typeface="Times New Roman" pitchFamily="18" charset="0"/>
              <a:cs typeface="Times New Roman" pitchFamily="18" charset="0"/>
            </a:endParaRPr>
          </a:p>
          <a:p>
            <a:pPr lvl="0" defTabSz="914400" fontAlgn="base">
              <a:lnSpc>
                <a:spcPts val="1475"/>
              </a:lnSpc>
              <a:spcBef>
                <a:spcPct val="0"/>
              </a:spcBef>
              <a:spcAft>
                <a:spcPct val="0"/>
              </a:spcAft>
            </a:pPr>
            <a:endParaRPr lang="ru-RU" sz="3200" b="1" dirty="0">
              <a:solidFill>
                <a:schemeClr val="bg2">
                  <a:lumMod val="50000"/>
                </a:schemeClr>
              </a:solidFill>
              <a:latin typeface="Times New Roman" pitchFamily="18" charset="0"/>
              <a:cs typeface="Times New Roman" pitchFamily="18" charset="0"/>
            </a:endParaRPr>
          </a:p>
          <a:p>
            <a:pPr lvl="0" defTabSz="914400" fontAlgn="base">
              <a:lnSpc>
                <a:spcPts val="1475"/>
              </a:lnSpc>
              <a:spcBef>
                <a:spcPct val="0"/>
              </a:spcBef>
              <a:spcAft>
                <a:spcPct val="0"/>
              </a:spcAft>
            </a:pPr>
            <a:r>
              <a:rPr lang="ru-RU" sz="3200" b="1" dirty="0" smtClean="0">
                <a:solidFill>
                  <a:schemeClr val="bg2">
                    <a:lumMod val="50000"/>
                  </a:schemeClr>
                </a:solidFill>
                <a:latin typeface="Times New Roman" pitchFamily="18" charset="0"/>
                <a:cs typeface="Times New Roman" pitchFamily="18" charset="0"/>
              </a:rPr>
              <a:t> </a:t>
            </a:r>
            <a:r>
              <a:rPr lang="ru-RU" sz="3200" b="1" dirty="0">
                <a:solidFill>
                  <a:schemeClr val="bg2">
                    <a:lumMod val="50000"/>
                  </a:schemeClr>
                </a:solidFill>
                <a:latin typeface="Times New Roman" pitchFamily="18" charset="0"/>
                <a:cs typeface="Times New Roman" pitchFamily="18" charset="0"/>
              </a:rPr>
              <a:t>нейтрального </a:t>
            </a:r>
            <a:r>
              <a:rPr lang="ru-RU" sz="3200" b="1" dirty="0" smtClean="0">
                <a:solidFill>
                  <a:schemeClr val="bg2">
                    <a:lumMod val="50000"/>
                  </a:schemeClr>
                </a:solidFill>
                <a:latin typeface="Times New Roman" pitchFamily="18" charset="0"/>
                <a:cs typeface="Times New Roman" pitchFamily="18" charset="0"/>
              </a:rPr>
              <a:t>текста.</a:t>
            </a:r>
          </a:p>
          <a:p>
            <a:pPr lvl="0" defTabSz="914400" fontAlgn="base">
              <a:lnSpc>
                <a:spcPts val="1475"/>
              </a:lnSpc>
              <a:spcBef>
                <a:spcPct val="0"/>
              </a:spcBef>
              <a:spcAft>
                <a:spcPct val="0"/>
              </a:spcAft>
            </a:pPr>
            <a:endParaRPr lang="ru-RU" sz="2800" dirty="0">
              <a:latin typeface="Times New Roman" pitchFamily="18" charset="0"/>
              <a:cs typeface="Times New Roman" pitchFamily="18" charset="0"/>
            </a:endParaRPr>
          </a:p>
          <a:p>
            <a:pPr lvl="0" defTabSz="914400" fontAlgn="base">
              <a:lnSpc>
                <a:spcPts val="1475"/>
              </a:lnSpc>
              <a:spcBef>
                <a:spcPct val="0"/>
              </a:spcBef>
              <a:spcAft>
                <a:spcPct val="0"/>
              </a:spcAft>
            </a:pPr>
            <a:endParaRPr lang="ru-RU" sz="2400" dirty="0">
              <a:latin typeface="Times New Roman" pitchFamily="18" charset="0"/>
              <a:cs typeface="Times New Roman" pitchFamily="18" charset="0"/>
            </a:endParaRPr>
          </a:p>
        </p:txBody>
      </p:sp>
      <p:sp>
        <p:nvSpPr>
          <p:cNvPr id="3" name="Прямоугольник 2"/>
          <p:cNvSpPr/>
          <p:nvPr/>
        </p:nvSpPr>
        <p:spPr>
          <a:xfrm>
            <a:off x="1367118" y="3871264"/>
            <a:ext cx="6096000" cy="2208297"/>
          </a:xfrm>
          <a:prstGeom prst="rect">
            <a:avLst/>
          </a:prstGeom>
        </p:spPr>
        <p:txBody>
          <a:bodyPr>
            <a:spAutoFit/>
          </a:bodyPr>
          <a:lstStyle/>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24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Уровень сложности – базовый</a:t>
            </a: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Время подготовки – 1,5 минуты</a:t>
            </a: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Время ответа – </a:t>
            </a:r>
            <a:r>
              <a:rPr lang="ru-RU" sz="3200" dirty="0" smtClean="0">
                <a:solidFill>
                  <a:srgbClr val="3E3D2D"/>
                </a:solidFill>
                <a:latin typeface="Times New Roman" panose="02020603050405020304" pitchFamily="18" charset="0"/>
                <a:cs typeface="Times New Roman" panose="02020603050405020304" pitchFamily="18" charset="0"/>
              </a:rPr>
              <a:t>1,5 минуты</a:t>
            </a:r>
            <a:endParaRPr lang="ru-RU" altLang="ru-RU" sz="3200" dirty="0">
              <a:solidFill>
                <a:srgbClr val="3E3D2D"/>
              </a:solidFill>
              <a:latin typeface="Times New Roman" panose="02020603050405020304" pitchFamily="18" charset="0"/>
              <a:cs typeface="Times New Roman" panose="02020603050405020304"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endParaRPr lang="ru-RU" sz="3200" dirty="0">
              <a:solidFill>
                <a:srgbClr val="3E3D2D"/>
              </a:solidFill>
              <a:latin typeface="Times New Roman" pitchFamily="18" charset="0"/>
              <a:cs typeface="Times New Roman" pitchFamily="18" charset="0"/>
            </a:endParaRPr>
          </a:p>
          <a:p>
            <a:pPr marL="68580" lvl="0" defTabSz="914400" fontAlgn="base">
              <a:lnSpc>
                <a:spcPts val="1475"/>
              </a:lnSpc>
              <a:spcBef>
                <a:spcPct val="0"/>
              </a:spcBef>
              <a:spcAft>
                <a:spcPct val="0"/>
              </a:spcAft>
              <a:buClr>
                <a:srgbClr val="94C600"/>
              </a:buClr>
              <a:buSzPct val="76000"/>
            </a:pPr>
            <a:endParaRPr lang="ru-RU" sz="3200" dirty="0">
              <a:solidFill>
                <a:srgbClr val="3E3D2D"/>
              </a:solidFill>
              <a:latin typeface="Times New Roman" pitchFamily="18" charset="0"/>
              <a:cs typeface="Times New Roman" pitchFamily="18" charset="0"/>
            </a:endParaRPr>
          </a:p>
          <a:p>
            <a:pPr marL="342900" lvl="0" indent="-274320" defTabSz="914400" fontAlgn="base">
              <a:lnSpc>
                <a:spcPts val="1475"/>
              </a:lnSpc>
              <a:spcBef>
                <a:spcPct val="0"/>
              </a:spcBef>
              <a:spcAft>
                <a:spcPct val="0"/>
              </a:spcAft>
              <a:buClr>
                <a:srgbClr val="94C600"/>
              </a:buClr>
              <a:buSzPct val="76000"/>
              <a:buFont typeface="Wingdings 2" pitchFamily="18" charset="2"/>
              <a:buChar char=""/>
            </a:pPr>
            <a:r>
              <a:rPr lang="ru-RU" sz="3200" dirty="0">
                <a:solidFill>
                  <a:srgbClr val="3E3D2D"/>
                </a:solidFill>
                <a:latin typeface="Times New Roman" pitchFamily="18" charset="0"/>
                <a:cs typeface="Times New Roman" pitchFamily="18" charset="0"/>
              </a:rPr>
              <a:t>Максимальный балл – </a:t>
            </a:r>
            <a:r>
              <a:rPr lang="ru-RU" sz="3200" dirty="0" smtClean="0">
                <a:solidFill>
                  <a:srgbClr val="3E3D2D"/>
                </a:solidFill>
                <a:latin typeface="Times New Roman" pitchFamily="18" charset="0"/>
                <a:cs typeface="Times New Roman" pitchFamily="18" charset="0"/>
              </a:rPr>
              <a:t>1 </a:t>
            </a:r>
            <a:endParaRPr lang="en-US" sz="3200" dirty="0">
              <a:solidFill>
                <a:srgbClr val="3E3D2D"/>
              </a:solidFill>
              <a:latin typeface="Times New Roman" pitchFamily="18" charset="0"/>
              <a:cs typeface="Times New Roman" pitchFamily="18" charset="0"/>
            </a:endParaRPr>
          </a:p>
        </p:txBody>
      </p:sp>
    </p:spTree>
    <p:extLst>
      <p:ext uri="{BB962C8B-B14F-4D97-AF65-F5344CB8AC3E}">
        <p14:creationId xmlns:p14="http://schemas.microsoft.com/office/powerpoint/2010/main" val="1784712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Проверяются </a:t>
            </a:r>
            <a:endParaRPr lang="ru-RU" dirty="0"/>
          </a:p>
        </p:txBody>
      </p:sp>
      <p:sp>
        <p:nvSpPr>
          <p:cNvPr id="4" name="Объект 3"/>
          <p:cNvSpPr>
            <a:spLocks noGrp="1"/>
          </p:cNvSpPr>
          <p:nvPr>
            <p:ph idx="1"/>
          </p:nvPr>
        </p:nvSpPr>
        <p:spPr/>
        <p:txBody>
          <a:bodyPr>
            <a:normAutofit fontScale="85000" lnSpcReduction="20000"/>
          </a:bodyPr>
          <a:lstStyle/>
          <a:p>
            <a:r>
              <a:rPr lang="ru-RU" altLang="ru-RU" sz="2800" dirty="0" smtClean="0"/>
              <a:t>фразовое </a:t>
            </a:r>
            <a:r>
              <a:rPr lang="ru-RU" altLang="ru-RU" sz="2800" dirty="0"/>
              <a:t>ударение, </a:t>
            </a:r>
          </a:p>
          <a:p>
            <a:r>
              <a:rPr lang="ru-RU" altLang="ru-RU" sz="2800" dirty="0"/>
              <a:t>паузы,</a:t>
            </a:r>
          </a:p>
          <a:p>
            <a:r>
              <a:rPr lang="ru-RU" altLang="ru-RU" sz="2800" dirty="0"/>
              <a:t>ударение в словах,</a:t>
            </a:r>
          </a:p>
          <a:p>
            <a:r>
              <a:rPr lang="ru-RU" altLang="ru-RU" sz="2800" dirty="0"/>
              <a:t>произношение звуков, </a:t>
            </a:r>
          </a:p>
          <a:p>
            <a:r>
              <a:rPr lang="ru-RU" altLang="ru-RU" sz="2800" dirty="0"/>
              <a:t>общий тон и его движение</a:t>
            </a:r>
            <a:r>
              <a:rPr lang="ru-RU" altLang="ru-RU" sz="2800" dirty="0" smtClean="0"/>
              <a:t>.</a:t>
            </a:r>
          </a:p>
          <a:p>
            <a:endParaRPr lang="ru-RU" altLang="ru-RU" sz="2800" dirty="0" smtClean="0"/>
          </a:p>
          <a:p>
            <a:pPr>
              <a:buNone/>
            </a:pPr>
            <a:r>
              <a:rPr lang="ru-RU" altLang="ru-RU" sz="2800" b="1" u="sng" dirty="0">
                <a:solidFill>
                  <a:schemeClr val="tx2"/>
                </a:solidFill>
              </a:rPr>
              <a:t>Британский и американский варианты ВОЗМОЖНЫ!</a:t>
            </a:r>
          </a:p>
          <a:p>
            <a:pPr>
              <a:buNone/>
            </a:pPr>
            <a:r>
              <a:rPr lang="ru-RU" altLang="ru-RU" sz="2800" b="1" u="sng" dirty="0" smtClean="0">
                <a:solidFill>
                  <a:schemeClr val="tx2"/>
                </a:solidFill>
              </a:rPr>
              <a:t>Если </a:t>
            </a:r>
            <a:r>
              <a:rPr lang="ru-RU" altLang="ru-RU" sz="2800" b="1" u="sng" dirty="0">
                <a:solidFill>
                  <a:schemeClr val="tx2"/>
                </a:solidFill>
              </a:rPr>
              <a:t>не успел дочитать – </a:t>
            </a:r>
            <a:r>
              <a:rPr lang="ru-RU" altLang="ru-RU" sz="3600" b="1" u="sng" dirty="0">
                <a:solidFill>
                  <a:schemeClr val="tx2"/>
                </a:solidFill>
              </a:rPr>
              <a:t>0 баллов.</a:t>
            </a:r>
            <a:r>
              <a:rPr lang="ru-RU" altLang="ru-RU" sz="3600" dirty="0">
                <a:solidFill>
                  <a:schemeClr val="tx2"/>
                </a:solidFill>
              </a:rPr>
              <a:t/>
            </a:r>
            <a:br>
              <a:rPr lang="ru-RU" altLang="ru-RU" sz="3600" dirty="0">
                <a:solidFill>
                  <a:schemeClr val="tx2"/>
                </a:solidFill>
              </a:rPr>
            </a:br>
            <a:endParaRPr lang="ru-RU" altLang="ru-RU" sz="3600" dirty="0"/>
          </a:p>
          <a:p>
            <a:endParaRPr lang="ru-RU" altLang="ru-RU" sz="2800" dirty="0"/>
          </a:p>
          <a:p>
            <a:pPr>
              <a:buNone/>
            </a:pPr>
            <a:endParaRPr lang="ru-RU" altLang="ru-RU" dirty="0"/>
          </a:p>
          <a:p>
            <a:endParaRPr lang="ru-RU" dirty="0"/>
          </a:p>
        </p:txBody>
      </p:sp>
    </p:spTree>
    <p:extLst>
      <p:ext uri="{BB962C8B-B14F-4D97-AF65-F5344CB8AC3E}">
        <p14:creationId xmlns:p14="http://schemas.microsoft.com/office/powerpoint/2010/main" val="952133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4037" y="279120"/>
            <a:ext cx="9601196" cy="1303867"/>
          </a:xfrm>
        </p:spPr>
        <p:txBody>
          <a:bodyPr>
            <a:normAutofit/>
          </a:bodyPr>
          <a:lstStyle/>
          <a:p>
            <a:pPr algn="ctr"/>
            <a:r>
              <a:rPr lang="ru-RU" sz="3200" b="1" dirty="0" smtClean="0"/>
              <a:t>Методическая подсказка </a:t>
            </a:r>
            <a:endParaRPr lang="ru-RU" sz="3200" b="1" dirty="0"/>
          </a:p>
        </p:txBody>
      </p:sp>
      <p:sp>
        <p:nvSpPr>
          <p:cNvPr id="3" name="Прямоугольник 2"/>
          <p:cNvSpPr/>
          <p:nvPr/>
        </p:nvSpPr>
        <p:spPr>
          <a:xfrm>
            <a:off x="941294" y="1727264"/>
            <a:ext cx="10433842" cy="4524315"/>
          </a:xfrm>
          <a:prstGeom prst="rect">
            <a:avLst/>
          </a:prstGeom>
        </p:spPr>
        <p:txBody>
          <a:bodyPr wrap="square">
            <a:spAutoFit/>
          </a:bodyPr>
          <a:lstStyle/>
          <a:p>
            <a:r>
              <a:rPr lang="ru-RU" sz="2400" dirty="0"/>
              <a:t>Просмотрите текст бегло, постарайтесь понять, о чем идет речь. Это важно для того, чтобы верно разделить его на смысловые группы при </a:t>
            </a:r>
            <a:r>
              <a:rPr lang="ru-RU" sz="2400" dirty="0" smtClean="0"/>
              <a:t>чтении. </a:t>
            </a:r>
            <a:r>
              <a:rPr lang="ru-RU" sz="2400" dirty="0"/>
              <a:t>Если в тексте есть цифры, несколько раз произнесите их отдельно и вместе со стоящими рядом словами. Если в тексте встретились незнакомые слова, не паникуйте, а попробуйте вспомнить правила чтения сочетаний букв слова или чтение знакомых слов, с похожими сочетаниями букв. После этого обязательно проговорите текст четко от начала до конца, обращая внимание на окончания слов (часто теряется окончание множественного числа или, наоборот, оно появляется там, где его нет) и на маленькие слова типа артиклей, союзов и предлогов (при чтении они либо выпадают, либо подменяются на другие, либо ставятся там, где их нет). </a:t>
            </a:r>
          </a:p>
        </p:txBody>
      </p:sp>
    </p:spTree>
    <p:extLst>
      <p:ext uri="{BB962C8B-B14F-4D97-AF65-F5344CB8AC3E}">
        <p14:creationId xmlns:p14="http://schemas.microsoft.com/office/powerpoint/2010/main" val="483007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48870" y="1024557"/>
            <a:ext cx="10139083" cy="4893647"/>
          </a:xfrm>
          <a:prstGeom prst="rect">
            <a:avLst/>
          </a:prstGeom>
        </p:spPr>
        <p:txBody>
          <a:bodyPr wrap="square">
            <a:spAutoFit/>
          </a:bodyPr>
          <a:lstStyle/>
          <a:p>
            <a:pPr>
              <a:defRPr/>
            </a:pPr>
            <a:r>
              <a:rPr lang="ru-RU" sz="2400" dirty="0" smtClean="0"/>
              <a:t> </a:t>
            </a:r>
            <a:r>
              <a:rPr lang="ru-RU" sz="2400" b="1" dirty="0">
                <a:latin typeface="Times New Roman" pitchFamily="18" charset="0"/>
                <a:cs typeface="Times New Roman" pitchFamily="18" charset="0"/>
              </a:rPr>
              <a:t>Во время чтения текста </a:t>
            </a:r>
            <a:r>
              <a:rPr lang="ru-RU" sz="2400" b="1" dirty="0" smtClean="0">
                <a:latin typeface="Times New Roman" pitchFamily="18" charset="0"/>
                <a:cs typeface="Times New Roman" pitchFamily="18" charset="0"/>
              </a:rPr>
              <a:t>вслух</a:t>
            </a:r>
          </a:p>
          <a:p>
            <a:pPr>
              <a:defRPr/>
            </a:pPr>
            <a:endParaRPr lang="ru-RU" sz="2400" dirty="0">
              <a:latin typeface="Times New Roman" pitchFamily="18" charset="0"/>
              <a:cs typeface="Times New Roman" pitchFamily="18" charset="0"/>
            </a:endParaRPr>
          </a:p>
          <a:p>
            <a:pPr>
              <a:buFont typeface="Arial" pitchFamily="34" charset="0"/>
              <a:buChar char="•"/>
              <a:defRPr/>
            </a:pPr>
            <a:r>
              <a:rPr lang="ru-RU" sz="2400" dirty="0">
                <a:latin typeface="Times New Roman" pitchFamily="18" charset="0"/>
                <a:cs typeface="Times New Roman" pitchFamily="18" charset="0"/>
              </a:rPr>
              <a:t>соблюдайте правила чтения и произношения;</a:t>
            </a:r>
          </a:p>
          <a:p>
            <a:pPr>
              <a:buFont typeface="Arial" pitchFamily="34" charset="0"/>
              <a:buChar char="•"/>
              <a:defRPr/>
            </a:pPr>
            <a:r>
              <a:rPr lang="ru-RU" sz="2400" dirty="0">
                <a:latin typeface="Times New Roman" pitchFamily="18" charset="0"/>
                <a:cs typeface="Times New Roman" pitchFamily="18" charset="0"/>
              </a:rPr>
              <a:t>соблюдайте фразовое ударение: выделяйте голосом ударные слова и не выделяйте голосом неударные слова;</a:t>
            </a:r>
          </a:p>
          <a:p>
            <a:pPr>
              <a:buFont typeface="Arial" pitchFamily="34" charset="0"/>
              <a:buChar char="•"/>
              <a:defRPr/>
            </a:pPr>
            <a:r>
              <a:rPr lang="ru-RU" sz="2400" dirty="0">
                <a:latin typeface="Times New Roman" pitchFamily="18" charset="0"/>
                <a:cs typeface="Times New Roman" pitchFamily="18" charset="0"/>
              </a:rPr>
              <a:t> не забывайте о логическом ударении, с помощью которого вы можете выделить любое</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даже неударное слово;</a:t>
            </a:r>
          </a:p>
          <a:p>
            <a:pPr>
              <a:buFont typeface="Arial" pitchFamily="34" charset="0"/>
              <a:buChar char="•"/>
              <a:defRPr/>
            </a:pPr>
            <a:r>
              <a:rPr lang="ru-RU" sz="2400" dirty="0">
                <a:latin typeface="Times New Roman" pitchFamily="18" charset="0"/>
                <a:cs typeface="Times New Roman" pitchFamily="18" charset="0"/>
              </a:rPr>
              <a:t>правильно расставляйте паузы в предложениях;</a:t>
            </a:r>
          </a:p>
          <a:p>
            <a:pPr>
              <a:buFont typeface="Arial" pitchFamily="34" charset="0"/>
              <a:buChar char="•"/>
              <a:defRPr/>
            </a:pPr>
            <a:r>
              <a:rPr lang="ru-RU" sz="2400" dirty="0">
                <a:latin typeface="Times New Roman" pitchFamily="18" charset="0"/>
                <a:cs typeface="Times New Roman" pitchFamily="18" charset="0"/>
              </a:rPr>
              <a:t>читайте с правильной интонацией каждую смысловую группу и предложение в соответствии с его коммуникативным типом;</a:t>
            </a:r>
          </a:p>
          <a:p>
            <a:pPr>
              <a:buFont typeface="Arial" pitchFamily="34" charset="0"/>
              <a:buChar char="•"/>
              <a:defRPr/>
            </a:pPr>
            <a:r>
              <a:rPr lang="ru-RU" sz="2400" dirty="0">
                <a:latin typeface="Times New Roman" pitchFamily="18" charset="0"/>
                <a:cs typeface="Times New Roman" pitchFamily="18" charset="0"/>
              </a:rPr>
              <a:t>не допускайте необоснованных и длинных пауз между словами внутри предложения и между предложениями (время чтения текста ограничено 1.5 минутами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выдерживайте средний темп чтения.</a:t>
            </a:r>
          </a:p>
        </p:txBody>
      </p:sp>
    </p:spTree>
    <p:extLst>
      <p:ext uri="{BB962C8B-B14F-4D97-AF65-F5344CB8AC3E}">
        <p14:creationId xmlns:p14="http://schemas.microsoft.com/office/powerpoint/2010/main" val="3786450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8215" y="2412712"/>
            <a:ext cx="9366325" cy="1143000"/>
          </a:xfrm>
        </p:spPr>
        <p:txBody>
          <a:bodyPr>
            <a:normAutofit fontScale="90000"/>
          </a:bodyPr>
          <a:lstStyle/>
          <a:p>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b="1" dirty="0" smtClean="0"/>
              <a:t/>
            </a:r>
            <a:br>
              <a:rPr lang="ru-RU" b="1" dirty="0" smtClean="0"/>
            </a:br>
            <a:r>
              <a:rPr lang="ru-RU" b="1" dirty="0" smtClean="0"/>
              <a:t>Задание </a:t>
            </a:r>
            <a:r>
              <a:rPr lang="ru-RU" b="1" dirty="0" smtClean="0"/>
              <a:t>2</a:t>
            </a:r>
            <a:br>
              <a:rPr lang="ru-RU" b="1" dirty="0" smtClean="0"/>
            </a:br>
            <a:r>
              <a:rPr lang="ru-RU" altLang="ru-RU" sz="3600" b="1" dirty="0"/>
              <a:t>условный диалог-расспрос </a:t>
            </a:r>
            <a:r>
              <a:rPr lang="ru-RU" altLang="ru-RU" sz="3600" b="1" dirty="0" smtClean="0"/>
              <a:t/>
            </a:r>
            <a:br>
              <a:rPr lang="ru-RU" altLang="ru-RU" sz="3600" b="1" dirty="0" smtClean="0"/>
            </a:br>
            <a:r>
              <a:rPr lang="ru-RU" altLang="ru-RU" sz="2700" b="1" dirty="0" smtClean="0"/>
              <a:t>с </a:t>
            </a:r>
            <a:r>
              <a:rPr lang="ru-RU" altLang="ru-RU" sz="2700" b="1" dirty="0"/>
              <a:t>вербальной и визуальной </a:t>
            </a:r>
            <a:r>
              <a:rPr lang="ru-RU" altLang="ru-RU" sz="2700" b="1" dirty="0" smtClean="0"/>
              <a:t>опорой</a:t>
            </a:r>
            <a:br>
              <a:rPr lang="ru-RU" altLang="ru-RU" sz="2700" b="1" dirty="0" smtClean="0"/>
            </a:br>
            <a:r>
              <a:rPr lang="ru-RU" altLang="ru-RU" sz="2700" b="1" dirty="0"/>
              <a:t>5 прямых вопросов по указанным пунктам </a:t>
            </a:r>
            <a:r>
              <a:rPr lang="ru-RU" altLang="ru-RU" b="1" dirty="0"/>
              <a:t/>
            </a:r>
            <a:br>
              <a:rPr lang="ru-RU" altLang="ru-RU" b="1" dirty="0"/>
            </a:br>
            <a:r>
              <a:rPr lang="ru-RU" altLang="ru-RU" dirty="0" smtClean="0"/>
              <a:t> </a:t>
            </a:r>
            <a:r>
              <a:rPr lang="ru-RU" altLang="ru-RU" b="1" dirty="0"/>
              <a:t/>
            </a:r>
            <a:br>
              <a:rPr lang="ru-RU" altLang="ru-RU" b="1" dirty="0"/>
            </a:br>
            <a:endParaRPr lang="ru-RU" b="1" dirty="0"/>
          </a:p>
        </p:txBody>
      </p:sp>
      <p:sp>
        <p:nvSpPr>
          <p:cNvPr id="3" name="Объект 2"/>
          <p:cNvSpPr>
            <a:spLocks noGrp="1"/>
          </p:cNvSpPr>
          <p:nvPr>
            <p:ph idx="4294967295"/>
          </p:nvPr>
        </p:nvSpPr>
        <p:spPr>
          <a:xfrm>
            <a:off x="1407459" y="2863477"/>
            <a:ext cx="10515600" cy="4138613"/>
          </a:xfrm>
        </p:spPr>
        <p:txBody>
          <a:bodyPr>
            <a:normAutofit/>
          </a:bodyPr>
          <a:lstStyle/>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Уровень сложности </a:t>
            </a:r>
            <a:r>
              <a:rPr lang="ru-RU" sz="3200" dirty="0" smtClean="0">
                <a:latin typeface="Times New Roman" pitchFamily="18" charset="0"/>
                <a:cs typeface="Times New Roman" pitchFamily="18" charset="0"/>
              </a:rPr>
              <a:t>– базовый</a:t>
            </a: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Время подготовки – 1,5 </a:t>
            </a:r>
            <a:r>
              <a:rPr lang="ru-RU" sz="3200" dirty="0" smtClean="0">
                <a:latin typeface="Times New Roman" pitchFamily="18" charset="0"/>
                <a:cs typeface="Times New Roman" pitchFamily="18" charset="0"/>
              </a:rPr>
              <a:t>минуты</a:t>
            </a: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Время ответа </a:t>
            </a:r>
            <a:r>
              <a:rPr lang="ru-RU" sz="2800" dirty="0" smtClean="0">
                <a:latin typeface="Times New Roman" pitchFamily="18" charset="0"/>
                <a:cs typeface="Times New Roman" pitchFamily="18" charset="0"/>
              </a:rPr>
              <a:t>– </a:t>
            </a:r>
            <a:r>
              <a:rPr lang="ru-RU" altLang="ru-RU" sz="2800" dirty="0"/>
              <a:t>по </a:t>
            </a:r>
            <a:r>
              <a:rPr lang="ru-RU" altLang="ru-RU" sz="2800" b="1" dirty="0"/>
              <a:t>20 секунд </a:t>
            </a:r>
            <a:r>
              <a:rPr lang="ru-RU" altLang="ru-RU" sz="2800" dirty="0"/>
              <a:t>на </a:t>
            </a:r>
            <a:r>
              <a:rPr lang="ru-RU" altLang="ru-RU" sz="2800" dirty="0" smtClean="0"/>
              <a:t>формулировку</a:t>
            </a:r>
          </a:p>
          <a:p>
            <a:pPr lvl="0" fontAlgn="base">
              <a:lnSpc>
                <a:spcPts val="1475"/>
              </a:lnSpc>
              <a:spcBef>
                <a:spcPct val="0"/>
              </a:spcBef>
              <a:spcAft>
                <a:spcPct val="0"/>
              </a:spcAft>
            </a:pPr>
            <a:endParaRPr lang="ru-RU" altLang="ru-RU" sz="2800" dirty="0" smtClean="0"/>
          </a:p>
          <a:p>
            <a:pPr lvl="0" fontAlgn="base">
              <a:lnSpc>
                <a:spcPts val="1475"/>
              </a:lnSpc>
              <a:spcBef>
                <a:spcPct val="0"/>
              </a:spcBef>
              <a:spcAft>
                <a:spcPct val="0"/>
              </a:spcAft>
            </a:pPr>
            <a:r>
              <a:rPr lang="ru-RU" altLang="ru-RU" sz="2800" b="1" dirty="0" smtClean="0"/>
              <a:t> </a:t>
            </a:r>
            <a:r>
              <a:rPr lang="ru-RU" altLang="ru-RU" sz="2800" dirty="0" smtClean="0"/>
              <a:t>каждого </a:t>
            </a:r>
            <a:r>
              <a:rPr lang="ru-RU" altLang="ru-RU" sz="2800" dirty="0"/>
              <a:t>вопроса</a:t>
            </a:r>
            <a:r>
              <a:rPr lang="ru-RU" altLang="ru-RU" sz="2800" dirty="0" smtClean="0"/>
              <a:t>.</a:t>
            </a:r>
          </a:p>
          <a:p>
            <a:pPr lvl="0" fontAlgn="base">
              <a:lnSpc>
                <a:spcPts val="1475"/>
              </a:lnSpc>
              <a:spcBef>
                <a:spcPct val="0"/>
              </a:spcBef>
              <a:spcAft>
                <a:spcPct val="0"/>
              </a:spcAft>
            </a:pPr>
            <a:r>
              <a:rPr lang="ru-RU" altLang="ru-RU" sz="2800" dirty="0" smtClean="0"/>
              <a:t> </a:t>
            </a:r>
            <a:endParaRPr lang="ru-RU" sz="2800" dirty="0">
              <a:latin typeface="Times New Roman" pitchFamily="18" charset="0"/>
              <a:cs typeface="Times New Roman" pitchFamily="18" charset="0"/>
            </a:endParaRPr>
          </a:p>
          <a:p>
            <a:pPr lvl="0" fontAlgn="base">
              <a:lnSpc>
                <a:spcPts val="1475"/>
              </a:lnSpc>
              <a:spcBef>
                <a:spcPct val="0"/>
              </a:spcBef>
              <a:spcAft>
                <a:spcPct val="0"/>
              </a:spcAft>
            </a:pPr>
            <a:endParaRPr lang="ru-RU" sz="3200" dirty="0">
              <a:latin typeface="Times New Roman" pitchFamily="18" charset="0"/>
              <a:cs typeface="Times New Roman" pitchFamily="18" charset="0"/>
            </a:endParaRPr>
          </a:p>
          <a:p>
            <a:pPr lvl="0" fontAlgn="base">
              <a:lnSpc>
                <a:spcPts val="1475"/>
              </a:lnSpc>
              <a:spcBef>
                <a:spcPct val="0"/>
              </a:spcBef>
              <a:spcAft>
                <a:spcPct val="0"/>
              </a:spcAft>
            </a:pPr>
            <a:r>
              <a:rPr lang="ru-RU" sz="3200" dirty="0">
                <a:latin typeface="Times New Roman" pitchFamily="18" charset="0"/>
                <a:cs typeface="Times New Roman" pitchFamily="18" charset="0"/>
              </a:rPr>
              <a:t>Максимальный балл - </a:t>
            </a:r>
            <a:r>
              <a:rPr lang="ru-RU" sz="3200" dirty="0" smtClean="0">
                <a:latin typeface="Times New Roman" pitchFamily="18" charset="0"/>
                <a:cs typeface="Times New Roman" pitchFamily="18" charset="0"/>
              </a:rPr>
              <a:t>5</a:t>
            </a:r>
            <a:endParaRPr lang="en-US" sz="3200" dirty="0">
              <a:latin typeface="Times New Roman" pitchFamily="18" charset="0"/>
              <a:cs typeface="Times New Roman" pitchFamily="18" charset="0"/>
            </a:endParaRPr>
          </a:p>
          <a:p>
            <a:endParaRPr lang="ru-RU" sz="3200" dirty="0"/>
          </a:p>
        </p:txBody>
      </p:sp>
    </p:spTree>
    <p:extLst>
      <p:ext uri="{BB962C8B-B14F-4D97-AF65-F5344CB8AC3E}">
        <p14:creationId xmlns:p14="http://schemas.microsoft.com/office/powerpoint/2010/main" val="1809287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150</TotalTime>
  <Words>2014</Words>
  <Application>Microsoft Office PowerPoint</Application>
  <PresentationFormat>Произвольный</PresentationFormat>
  <Paragraphs>146</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Остин</vt:lpstr>
      <vt:lpstr>Подготовка к ЕГЭ</vt:lpstr>
      <vt:lpstr>Презентация PowerPoint</vt:lpstr>
      <vt:lpstr>Особенности проведения устной части экзамена </vt:lpstr>
      <vt:lpstr>Некоторые общие рекомендации по выполнению задания: </vt:lpstr>
      <vt:lpstr>Задание 1</vt:lpstr>
      <vt:lpstr>Проверяются </vt:lpstr>
      <vt:lpstr>Методическая подсказка </vt:lpstr>
      <vt:lpstr>Презентация PowerPoint</vt:lpstr>
      <vt:lpstr>     Задание 2 условный диалог-расспрос  с вербальной и визуальной опорой 5 прямых вопросов по указанным пунктам    </vt:lpstr>
      <vt:lpstr>Методическая подсказка </vt:lpstr>
      <vt:lpstr>Презентация PowerPoint</vt:lpstr>
      <vt:lpstr>Презентация PowerPoint</vt:lpstr>
      <vt:lpstr>    Задание 3  Описание фотографии: В данном задании нужно описать одну из 3 предложенных фотографий в соответствии с поставленной задачей </vt:lpstr>
      <vt:lpstr>Методическая подсказка </vt:lpstr>
      <vt:lpstr>Презентация PowerPoint</vt:lpstr>
      <vt:lpstr>Презентация PowerPoint</vt:lpstr>
      <vt:lpstr>Задание 4.  Сравнение двух фотографий, выявление общего и различий.</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ЕГЭ</dc:title>
  <dc:creator>Анастасия Фокина</dc:creator>
  <cp:lastModifiedBy>Пользователь</cp:lastModifiedBy>
  <cp:revision>65</cp:revision>
  <dcterms:created xsi:type="dcterms:W3CDTF">2017-11-17T04:12:00Z</dcterms:created>
  <dcterms:modified xsi:type="dcterms:W3CDTF">2018-05-03T13:36:28Z</dcterms:modified>
</cp:coreProperties>
</file>