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3чет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Качество за 2 чет.</c:v>
                </c:pt>
                <c:pt idx="1">
                  <c:v>Качество за 3 чет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B2-4C33-AB1B-C41AA6B0DEF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4чет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Качество за 2 чет.</c:v>
                </c:pt>
                <c:pt idx="1">
                  <c:v>Качество за 3 чет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B2-4C33-AB1B-C41AA6B0DEF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Качество за 2 чет.</c:v>
                </c:pt>
                <c:pt idx="1">
                  <c:v>Качество за 3 чет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88B2-4C33-AB1B-C41AA6B0D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597632"/>
        <c:axId val="86599168"/>
      </c:barChart>
      <c:catAx>
        <c:axId val="86597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6599168"/>
        <c:crosses val="autoZero"/>
        <c:auto val="1"/>
        <c:lblAlgn val="ctr"/>
        <c:lblOffset val="100"/>
        <c:noMultiLvlLbl val="0"/>
      </c:catAx>
      <c:valAx>
        <c:axId val="86599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597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6634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680138" y="1008993"/>
            <a:ext cx="6175048" cy="29423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 w="0"/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66896" y="798786"/>
            <a:ext cx="3930869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реализации системно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в практике преподавания русского языка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Булгакова Л.И.,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 МОУ «СОШ№13»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4929" y="898634"/>
            <a:ext cx="2040552" cy="184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752" y="220717"/>
            <a:ext cx="7243597" cy="95958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 на уроках  русского языка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17916"/>
            <a:ext cx="7243597" cy="499665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данной технологии в своей практике я сформулировала так: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2938996" y="1409965"/>
            <a:ext cx="2895600" cy="2734841"/>
          </a:xfrm>
          <a:prstGeom prst="downArrowCallout">
            <a:avLst>
              <a:gd name="adj1" fmla="val 38000"/>
              <a:gd name="adj2" fmla="val 38000"/>
              <a:gd name="adj3" fmla="val 16667"/>
              <a:gd name="adj4" fmla="val 66667"/>
            </a:avLst>
          </a:prstGeom>
          <a:solidFill>
            <a:srgbClr val="FFCCFF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</a:rPr>
              <a:t>Формирование УУД </a:t>
            </a:r>
          </a:p>
          <a:p>
            <a:pPr algn="ctr" eaLnBrk="1" hangingPunct="1"/>
            <a:endParaRPr lang="ru-RU" altLang="ru-RU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</a:rPr>
              <a:t>через работу</a:t>
            </a:r>
          </a:p>
          <a:p>
            <a:pPr algn="ctr" eaLnBrk="1" hangingPunct="1"/>
            <a:r>
              <a:rPr lang="ru-RU" altLang="ru-RU" b="1" dirty="0">
                <a:solidFill>
                  <a:srgbClr val="FF0000"/>
                </a:solidFill>
              </a:rPr>
              <a:t>с текстом</a:t>
            </a:r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 rot="21132090">
            <a:off x="76610" y="2308791"/>
            <a:ext cx="2438400" cy="1295400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6600"/>
                </a:solidFill>
              </a:rPr>
              <a:t>Опорные </a:t>
            </a:r>
          </a:p>
          <a:p>
            <a:pPr algn="ctr" eaLnBrk="1" hangingPunct="1"/>
            <a:r>
              <a:rPr lang="ru-RU" altLang="ru-RU" b="1" dirty="0">
                <a:solidFill>
                  <a:srgbClr val="006600"/>
                </a:solidFill>
              </a:rPr>
              <a:t>конспекты</a:t>
            </a:r>
            <a:r>
              <a:rPr lang="ru-RU" altLang="ru-RU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 rot="20863786">
            <a:off x="820982" y="3425620"/>
            <a:ext cx="2438400" cy="1295400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6600"/>
                </a:solidFill>
              </a:rPr>
              <a:t>Алгоритмы </a:t>
            </a:r>
            <a:r>
              <a:rPr lang="ru-RU" altLang="ru-RU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20597284">
            <a:off x="1614760" y="4324576"/>
            <a:ext cx="2438400" cy="1371600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6600"/>
                </a:solidFill>
              </a:rPr>
              <a:t>Кластеры </a:t>
            </a:r>
            <a:r>
              <a:rPr lang="ru-RU" altLang="ru-RU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59704" y="5139761"/>
            <a:ext cx="2438400" cy="1334867"/>
          </a:xfrm>
          <a:prstGeom prst="ellipse">
            <a:avLst/>
          </a:prstGeom>
          <a:solidFill>
            <a:srgbClr val="CC99FF"/>
          </a:solidFill>
          <a:ln w="19050">
            <a:solidFill>
              <a:srgbClr val="CC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 err="1">
                <a:solidFill>
                  <a:srgbClr val="6600CC"/>
                </a:solidFill>
              </a:rPr>
              <a:t>Синквейны</a:t>
            </a:r>
            <a:r>
              <a:rPr lang="ru-RU" altLang="ru-RU" b="1" dirty="0">
                <a:solidFill>
                  <a:srgbClr val="6600CC"/>
                </a:solidFill>
              </a:rPr>
              <a:t> </a:t>
            </a:r>
            <a:r>
              <a:rPr lang="ru-RU" altLang="ru-RU" dirty="0">
                <a:solidFill>
                  <a:srgbClr val="CC00FF"/>
                </a:solidFill>
              </a:rPr>
              <a:t> </a:t>
            </a: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 rot="1095986">
            <a:off x="4959437" y="4340578"/>
            <a:ext cx="2565193" cy="13716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Верные -</a:t>
            </a:r>
          </a:p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неверные </a:t>
            </a:r>
          </a:p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утверждения</a:t>
            </a:r>
            <a:r>
              <a:rPr lang="ru-RU" altLang="ru-RU" dirty="0"/>
              <a:t> </a:t>
            </a: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 rot="2103601">
            <a:off x="5833386" y="3274143"/>
            <a:ext cx="2362200" cy="13716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Составление </a:t>
            </a:r>
          </a:p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вопросов</a:t>
            </a:r>
            <a:r>
              <a:rPr lang="ru-RU" altLang="ru-RU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 rot="2108422">
            <a:off x="6308626" y="2028961"/>
            <a:ext cx="2438400" cy="12954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Чтение </a:t>
            </a:r>
          </a:p>
          <a:p>
            <a:pPr algn="ctr" eaLnBrk="1" hangingPunct="1"/>
            <a:r>
              <a:rPr lang="ru-RU" altLang="ru-RU" b="1" dirty="0">
                <a:solidFill>
                  <a:srgbClr val="0000FF"/>
                </a:solidFill>
              </a:rPr>
              <a:t>с остановками</a:t>
            </a:r>
            <a:r>
              <a:rPr lang="ru-RU" alt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858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6041" y="546538"/>
            <a:ext cx="6421821" cy="63376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Кластеры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0221" y="998483"/>
            <a:ext cx="6747641" cy="5011888"/>
          </a:xfrm>
        </p:spPr>
        <p:txBody>
          <a:bodyPr/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считаю, что прием кластера на уроках универсален.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применяться на стадии вызова для систематизации имеющейся информации и выявления областей недостаточного знания. На стадии осмысления кластер позволяет фиксировать фрагменты новой информации. На стадии рефлексии понятия группируются и между ними устанавливаются логические связи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применение кластера на протяжении всего урока, в виде общей стратегии занятия, на всех его стадиях.</a:t>
            </a:r>
          </a:p>
          <a:p>
            <a:endParaRPr lang="ru-RU" dirty="0"/>
          </a:p>
        </p:txBody>
      </p:sp>
      <p:sp>
        <p:nvSpPr>
          <p:cNvPr id="4" name="Text Box 47"/>
          <p:cNvSpPr txBox="1">
            <a:spLocks noChangeArrowheads="1"/>
          </p:cNvSpPr>
          <p:nvPr/>
        </p:nvSpPr>
        <p:spPr bwMode="auto">
          <a:xfrm>
            <a:off x="2869324" y="3005959"/>
            <a:ext cx="2921876" cy="338554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 dirty="0">
                <a:solidFill>
                  <a:srgbClr val="FFFF00"/>
                </a:solidFill>
              </a:rPr>
              <a:t>Морфологический разбор</a:t>
            </a:r>
          </a:p>
        </p:txBody>
      </p:sp>
      <p:sp>
        <p:nvSpPr>
          <p:cNvPr id="5" name="Rectangle 38"/>
          <p:cNvSpPr>
            <a:spLocks noChangeArrowheads="1"/>
          </p:cNvSpPr>
          <p:nvPr/>
        </p:nvSpPr>
        <p:spPr bwMode="auto">
          <a:xfrm>
            <a:off x="5866063" y="3754257"/>
            <a:ext cx="1347537" cy="719959"/>
          </a:xfrm>
          <a:prstGeom prst="rec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FF00"/>
                </a:solidFill>
              </a:rPr>
              <a:t>Часть речи</a:t>
            </a:r>
          </a:p>
        </p:txBody>
      </p:sp>
      <p:sp>
        <p:nvSpPr>
          <p:cNvPr id="6" name="Line 43"/>
          <p:cNvSpPr>
            <a:spLocks noChangeShapeType="1"/>
          </p:cNvSpPr>
          <p:nvPr/>
        </p:nvSpPr>
        <p:spPr bwMode="auto">
          <a:xfrm flipH="1" flipV="1">
            <a:off x="5267158" y="4114236"/>
            <a:ext cx="524042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44"/>
          <p:cNvSpPr>
            <a:spLocks noChangeShapeType="1"/>
          </p:cNvSpPr>
          <p:nvPr/>
        </p:nvSpPr>
        <p:spPr bwMode="auto">
          <a:xfrm flipH="1">
            <a:off x="5717628" y="4490804"/>
            <a:ext cx="149726" cy="38100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45"/>
          <p:cNvSpPr>
            <a:spLocks noChangeShapeType="1"/>
          </p:cNvSpPr>
          <p:nvPr/>
        </p:nvSpPr>
        <p:spPr bwMode="auto">
          <a:xfrm>
            <a:off x="6602938" y="4470533"/>
            <a:ext cx="299453" cy="106680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Oval 40"/>
          <p:cNvSpPr>
            <a:spLocks noChangeArrowheads="1"/>
          </p:cNvSpPr>
          <p:nvPr/>
        </p:nvSpPr>
        <p:spPr bwMode="auto">
          <a:xfrm>
            <a:off x="2871537" y="3754257"/>
            <a:ext cx="2395621" cy="76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Общее </a:t>
            </a:r>
          </a:p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значение</a:t>
            </a:r>
          </a:p>
        </p:txBody>
      </p:sp>
      <p:sp>
        <p:nvSpPr>
          <p:cNvPr id="10" name="Oval 39"/>
          <p:cNvSpPr>
            <a:spLocks noChangeArrowheads="1"/>
          </p:cNvSpPr>
          <p:nvPr/>
        </p:nvSpPr>
        <p:spPr bwMode="auto">
          <a:xfrm>
            <a:off x="3290476" y="4622933"/>
            <a:ext cx="2470484" cy="76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Морфологические </a:t>
            </a:r>
          </a:p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признаки</a:t>
            </a:r>
          </a:p>
        </p:txBody>
      </p:sp>
      <p:sp>
        <p:nvSpPr>
          <p:cNvPr id="11" name="Oval 41"/>
          <p:cNvSpPr>
            <a:spLocks noChangeArrowheads="1"/>
          </p:cNvSpPr>
          <p:nvPr/>
        </p:nvSpPr>
        <p:spPr bwMode="auto">
          <a:xfrm>
            <a:off x="5036530" y="5484890"/>
            <a:ext cx="2470484" cy="76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Синтаксическая </a:t>
            </a:r>
          </a:p>
          <a:p>
            <a:pPr algn="ctr" eaLnBrk="1" hangingPunct="1"/>
            <a:r>
              <a:rPr lang="ru-RU" altLang="ru-RU" b="1" dirty="0">
                <a:solidFill>
                  <a:srgbClr val="990000"/>
                </a:solidFill>
              </a:rPr>
              <a:t>роль</a:t>
            </a:r>
          </a:p>
        </p:txBody>
      </p:sp>
    </p:spTree>
    <p:extLst>
      <p:ext uri="{BB962C8B-B14F-4D97-AF65-F5344CB8AC3E}">
        <p14:creationId xmlns:p14="http://schemas.microsoft.com/office/powerpoint/2010/main" val="140370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772" y="472965"/>
            <a:ext cx="6737131" cy="70733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учащихся к урокам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416239"/>
              </p:ext>
            </p:extLst>
          </p:nvPr>
        </p:nvGraphicFramePr>
        <p:xfrm>
          <a:off x="215462" y="1103586"/>
          <a:ext cx="3797738" cy="2848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Слайд" r:id="rId3" imgW="4076791" imgH="3056969" progId="PowerPoint.Slide.8">
                  <p:embed/>
                </p:oleObj>
              </mc:Choice>
              <mc:Fallback>
                <p:oleObj name="Слайд" r:id="rId3" imgW="4076791" imgH="3056969" progId="PowerPoint.Slide.8">
                  <p:embed/>
                  <p:pic>
                    <p:nvPicPr>
                      <p:cNvPr id="583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462" y="1103586"/>
                        <a:ext cx="3797738" cy="2848303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0000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865717"/>
              </p:ext>
            </p:extLst>
          </p:nvPr>
        </p:nvGraphicFramePr>
        <p:xfrm>
          <a:off x="4013200" y="3555124"/>
          <a:ext cx="3810000" cy="285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Слайд" r:id="rId5" imgW="4040106" imgH="3031062" progId="PowerPoint.Slide.8">
                  <p:embed/>
                </p:oleObj>
              </mc:Choice>
              <mc:Fallback>
                <p:oleObj name="Слайд" r:id="rId5" imgW="4040106" imgH="3031062" progId="PowerPoint.Slide.8">
                  <p:embed/>
                  <p:pic>
                    <p:nvPicPr>
                      <p:cNvPr id="5838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200" y="3555124"/>
                        <a:ext cx="3810000" cy="2857500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4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241" y="325821"/>
            <a:ext cx="7254108" cy="854484"/>
          </a:xfrm>
        </p:spPr>
        <p:txBody>
          <a:bodyPr>
            <a:norm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работы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241" y="1313793"/>
            <a:ext cx="6611007" cy="486317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altLang="ru-RU" b="1" dirty="0">
                <a:solidFill>
                  <a:srgbClr val="0000CC"/>
                </a:solidFill>
                <a:latin typeface="Times New Roman" panose="02020603050405020304" pitchFamily="18" charset="0"/>
              </a:rPr>
              <a:t>Использование </a:t>
            </a:r>
            <a:r>
              <a:rPr lang="ru-RU" altLang="ru-RU" b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технологий системно-</a:t>
            </a:r>
            <a:r>
              <a:rPr lang="ru-RU" altLang="ru-RU" b="1" dirty="0" err="1" smtClean="0">
                <a:solidFill>
                  <a:srgbClr val="0000CC"/>
                </a:solidFill>
                <a:latin typeface="Times New Roman" panose="02020603050405020304" pitchFamily="18" charset="0"/>
              </a:rPr>
              <a:t>деятельностного</a:t>
            </a:r>
            <a:r>
              <a:rPr lang="ru-RU" altLang="ru-RU" b="1" dirty="0" smtClean="0">
                <a:solidFill>
                  <a:srgbClr val="0000CC"/>
                </a:solidFill>
                <a:latin typeface="Times New Roman" panose="02020603050405020304" pitchFamily="18" charset="0"/>
              </a:rPr>
              <a:t> подхода</a:t>
            </a:r>
            <a:endParaRPr lang="ru-RU" altLang="ru-RU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altLang="ru-RU" b="1" dirty="0">
                <a:solidFill>
                  <a:srgbClr val="0000CC"/>
                </a:solidFill>
                <a:latin typeface="Times New Roman" panose="02020603050405020304" pitchFamily="18" charset="0"/>
              </a:rPr>
              <a:t> позволило мне  решить задачи:</a:t>
            </a:r>
            <a:r>
              <a:rPr lang="ru-RU" altLang="ru-RU" dirty="0">
                <a:solidFill>
                  <a:srgbClr val="0000CC"/>
                </a:solidFill>
                <a:latin typeface="Times New Roman" panose="02020603050405020304" pitchFamily="18" charset="0"/>
              </a:rPr>
              <a:t> </a:t>
            </a:r>
          </a:p>
          <a:p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образовательной мотивации</a:t>
            </a:r>
            <a:r>
              <a:rPr lang="ru-RU" altLang="ru-RU" dirty="0">
                <a:latin typeface="Times New Roman" panose="02020603050405020304" pitchFamily="18" charset="0"/>
              </a:rPr>
              <a:t> (повышение интереса к процессу обучения и активного восприятия учебного материала), </a:t>
            </a:r>
          </a:p>
          <a:p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развития культуры письменной речи</a:t>
            </a:r>
            <a:r>
              <a:rPr lang="ru-RU" altLang="ru-RU" dirty="0">
                <a:latin typeface="Times New Roman" panose="02020603050405020304" pitchFamily="18" charset="0"/>
              </a:rPr>
              <a:t> (формирование навыков написания текстов различных жанров); </a:t>
            </a:r>
          </a:p>
          <a:p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информационной грамотности</a:t>
            </a:r>
            <a:r>
              <a:rPr lang="ru-RU" altLang="ru-RU" dirty="0">
                <a:latin typeface="Times New Roman" panose="02020603050405020304" pitchFamily="18" charset="0"/>
              </a:rPr>
              <a:t> (развитие способности к самостоятельной аналитической и оценочной работе с информацией любой сложности); </a:t>
            </a:r>
          </a:p>
          <a:p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социальной компетентности</a:t>
            </a:r>
            <a:r>
              <a:rPr lang="ru-RU" altLang="ru-RU" dirty="0">
                <a:latin typeface="Times New Roman" panose="02020603050405020304" pitchFamily="18" charset="0"/>
              </a:rPr>
              <a:t> (формирование коммуникативных навыков и ответственности за знания).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604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379" y="409903"/>
            <a:ext cx="7621970" cy="770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</a:t>
            </a:r>
            <a:r>
              <a:rPr lang="ru-RU" sz="31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русскому языку</a:t>
            </a:r>
            <a:b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2020-2021 учебном году</a:t>
            </a:r>
            <a:b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(результаты 2 и 3 четвертей)</a:t>
            </a:r>
            <a:endParaRPr lang="ru-RU" sz="3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43657611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3709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128" y="273270"/>
            <a:ext cx="2213984" cy="30448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112" y="287440"/>
            <a:ext cx="2136114" cy="30165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257" y="3318150"/>
            <a:ext cx="2228318" cy="31117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4575" y="3303979"/>
            <a:ext cx="2346140" cy="3226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576" y="287440"/>
            <a:ext cx="2308123" cy="32037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678" y="3448195"/>
            <a:ext cx="2080058" cy="293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89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Использованная литература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055" y="893379"/>
            <a:ext cx="7052442" cy="5213131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А.Г. «Системно-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 к разработке стандартов нового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поколения».ФГОС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Публикации. 2010.</a:t>
            </a:r>
          </a:p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Е.С. «Новые педагогические и информационные технологии в системе образования», – М., 2000.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Сухов В.П. «Системно-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 в развивающем обучении школьников»,- Уфа,2004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Шубина Т.И.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метод в школе»,-http://festival.1september.ru//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Кудрявцева, Н.Г. «Системно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 как механизм реализации ФГОС нового поколения»/Н.Г. Кудрявцева //Справочник заместителя директора.- 2011.-№4.-С.13-26.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Хуторской А.В. «Системно-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подход в обучении : Научно-методическое пособие» ,— М. : Издательство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Эйдос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»; Издательство Института образования человека, 2012. — 63 с. : ил. (Серия «Новые стандарты»).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2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464" y="329641"/>
            <a:ext cx="6037069" cy="10472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СДП: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b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всегда обучение деятельности </a:t>
            </a:r>
            <a:r>
              <a:rPr lang="ru-RU" dirty="0" smtClean="0"/>
              <a:t>•</a:t>
            </a:r>
            <a:endParaRPr lang="en-US" dirty="0">
              <a:effectLst/>
            </a:endParaRPr>
          </a:p>
        </p:txBody>
      </p:sp>
      <p:grpSp>
        <p:nvGrpSpPr>
          <p:cNvPr id="100" name="Group 7"/>
          <p:cNvGrpSpPr>
            <a:grpSpLocks/>
          </p:cNvGrpSpPr>
          <p:nvPr/>
        </p:nvGrpSpPr>
        <p:grpSpPr bwMode="auto">
          <a:xfrm>
            <a:off x="2637805" y="1879141"/>
            <a:ext cx="5105400" cy="693588"/>
            <a:chOff x="1248" y="2030"/>
            <a:chExt cx="3216" cy="350"/>
          </a:xfrm>
        </p:grpSpPr>
        <p:sp>
          <p:nvSpPr>
            <p:cNvPr id="101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4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05" name="Group 12"/>
          <p:cNvGrpSpPr>
            <a:grpSpLocks/>
          </p:cNvGrpSpPr>
          <p:nvPr/>
        </p:nvGrpSpPr>
        <p:grpSpPr bwMode="auto">
          <a:xfrm>
            <a:off x="2608986" y="2655630"/>
            <a:ext cx="5134219" cy="522859"/>
            <a:chOff x="1248" y="2632"/>
            <a:chExt cx="6930" cy="358"/>
          </a:xfrm>
        </p:grpSpPr>
        <p:sp>
          <p:nvSpPr>
            <p:cNvPr id="106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8" name="Text Box 15"/>
            <p:cNvSpPr txBox="1">
              <a:spLocks noChangeArrowheads="1"/>
            </p:cNvSpPr>
            <p:nvPr/>
          </p:nvSpPr>
          <p:spPr bwMode="gray">
            <a:xfrm>
              <a:off x="1829" y="2632"/>
              <a:ext cx="6349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Процесс обучения – всегда </a:t>
              </a:r>
              <a:r>
                <a:rPr lang="ru-RU" sz="2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творческий</a:t>
              </a:r>
              <a:endPara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10" name="Group 17"/>
          <p:cNvGrpSpPr>
            <a:grpSpLocks/>
          </p:cNvGrpSpPr>
          <p:nvPr/>
        </p:nvGrpSpPr>
        <p:grpSpPr bwMode="auto">
          <a:xfrm>
            <a:off x="2637805" y="3420454"/>
            <a:ext cx="5105400" cy="555625"/>
            <a:chOff x="1248" y="3230"/>
            <a:chExt cx="3216" cy="350"/>
          </a:xfrm>
        </p:grpSpPr>
        <p:sp>
          <p:nvSpPr>
            <p:cNvPr id="111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14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3247071" y="3176899"/>
            <a:ext cx="449613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деятельности на первом этапе предполагает совместную учебно- познавательную  деятельность  группы  учащихся  под руководством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4054564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428" y="1134586"/>
            <a:ext cx="7064921" cy="4571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подхода  является  механизмом качественного  достижения  новых  результатов  образования  и  включает  в себя: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0124" y="2207171"/>
            <a:ext cx="6306207" cy="3969791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Мотивацию к учебной деятельности;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Актуализацию знаний;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*Проблемное объяснение нового знания;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Первичное закрепление во внешней речи;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Самостоятельную работу с самопроверкой (внутренняя речь);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*Включение нового знания в систему знаний и повторение;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Рефлексия.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55" y="4559136"/>
            <a:ext cx="2585545" cy="191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19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74703">
            <a:off x="115082" y="3704301"/>
            <a:ext cx="3612712" cy="2748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007" y="451945"/>
            <a:ext cx="449842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на уроках системно  - 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подход,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 следующие задачи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помогаю  эффективному  накоплению  каждым  учеником  собственного личного опыта;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развиваю творческие способности;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предлагаю дифференцированные учебные задания и формы работы,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поощряю к самостоятельному поиску путей решения поставленных проблем;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осуществляю личностно-ориентированную направленность;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помогаю ученику самостоятельно планировать свою деятельность;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побуждаю детей к самооценке, анализу и исправлению ошибок</a:t>
            </a:r>
          </a:p>
        </p:txBody>
      </p:sp>
    </p:spTree>
    <p:extLst>
      <p:ext uri="{BB962C8B-B14F-4D97-AF65-F5344CB8AC3E}">
        <p14:creationId xmlns:p14="http://schemas.microsoft.com/office/powerpoint/2010/main" val="427604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8414" y="977462"/>
            <a:ext cx="40780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несколько примеров такой работы: </a:t>
            </a:r>
            <a:b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начале урока дети знакомятся с темой,  записанной на доске;  урок заканчивается обсуждением вопроса о том, какие задания относятся к данной теме;  выясняется,  соответствует  ли данная тема содержанию урока, является ли тема основной для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урока.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Тема  урока  не  сообщается;  дети 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получают 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сформулировать его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тему.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Называю содержание заданий,  которые нужно выполнить на уроке;  в конце урока обсуждается их результат.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9671">
            <a:off x="689478" y="3808344"/>
            <a:ext cx="2221887" cy="218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07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4524" y="367862"/>
            <a:ext cx="5486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 уроке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просто формировать и развивать необходимые качества, но и взаимодействовать со средой, в которой растёт ребёнок. Дать учащимся возможность делать выбор, аргументировать свою точку зрения, нести ответственность за этот выбор, а не давать готовое, поэтому использую следующие приёмы и формы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Использование дифференцированных заданий.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Включение в образовательный процесс ИКТ.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Использование метода проект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84481">
            <a:off x="361677" y="3757097"/>
            <a:ext cx="2490438" cy="234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58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6372" y="336331"/>
            <a:ext cx="46560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форм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на уроках русского языка является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 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Главными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целями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введения этого метода  являются: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предмету;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исследовательского опыта;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творчески оформлять и доносить до заинтересованной аудитории необходимую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информацию;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работать  самостоятельно, в парах, в группах и т.д.;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дополнительных знаний по теме;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навыков монологической речи (по заданным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образцам)     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моей практике данная форма работы широко практикуется в старших классах. Подтверждением служит неоднократные участия моих учащихся на конкурсах исследовательских работ: «Дети и книги», «Отечество», научно –практическая конференция «</a:t>
            </a:r>
            <a:r>
              <a:rPr lang="ru-RU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Благодарненские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чтения» и др.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1079">
            <a:off x="284747" y="371862"/>
            <a:ext cx="1866878" cy="25675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90087">
            <a:off x="1464153" y="2258315"/>
            <a:ext cx="1687962" cy="23214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06886">
            <a:off x="282676" y="3436940"/>
            <a:ext cx="1702174" cy="23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05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5958" y="357352"/>
            <a:ext cx="47086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дифференцированных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дифференцированного обучения, я в своём классе использую групповую форму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группы детей формирую по способу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на основании индивидуальных особенностей, способностей, интересов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Дифференцированную работу я организую различными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 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Дифференциация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заданий по уровню трудности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способ дифференциации предполагает следующие виды усложнения заданий для наиболее подготовленных учащихся: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-для 3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группы- это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заданий по отработанному  алгоритму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-для 2 и 1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 -к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базовому заданию добавляются дополнительные – группировка слов, подбор своих примеров, задания творческого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36" y="4300340"/>
            <a:ext cx="2330406" cy="196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02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1145" y="420414"/>
            <a:ext cx="651641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образовательный процесс ИКТ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Методы, используемые непосредственно на уроках русского языка для формирования информационной компетенции (методы сгруппированы в соответствии с основными видами действий по работе с информацией, при их использовании учитываются возрастные особенности, степень умения пользоваться компьютером, гигиенические требования):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Поиск и сбор информации – работа со справочной литературой, сетью Интернет. Обработка информации – упорядочение информации, составление планов к тексту, таблиц и других форм наглядности, анализ и обобщение информации, полученной из учебных материалов, обсуждения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Ученикам предлагается структурировать учебный материал в удобной для них форме: план, тезисы, таблица, схема. Кроме того, используется следующий метод. Группа учеников на заключительном этапе урока создает небольшую презентацию (используя ноутбук), в которой представляет обобщение материала урока. Средства ИКТ позволяют осуществлять проверку и контроль (самоконтроль) знаний на уроках русского языка. Для этого применяются различные тренажеры, например, «ЕГЭ: Генератор заданий по русскому языку». Данный генератор позволяет очень быстро сформировать самостоятельную работу по любой теме курса русского языка, состоящую из заданий с выбором ответа, с кратким ответом. Использование тренажера значительно экономит время на уроке, позволяет сразу получить результат, выявить пробелы и организовать необходимую помощь учащимся в их устранении, формирует умение работать с тестом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" y="3918781"/>
            <a:ext cx="1354521" cy="16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94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669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Office Theme</vt:lpstr>
      <vt:lpstr>Слайд</vt:lpstr>
      <vt:lpstr>Презентация PowerPoint</vt:lpstr>
      <vt:lpstr>   Основные  характеристики СДП:  Процесс обучения  есть всегда обучение деятельности •</vt:lpstr>
      <vt:lpstr> Технология  системно-деятельностного  подхода  является  механизмом качественного  достижения  новых  результатов  образования  и  включает  в себя: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развития критического мышления на уроках  русского языка</vt:lpstr>
      <vt:lpstr>Кластеры</vt:lpstr>
      <vt:lpstr>Презентации учащихся к урокам</vt:lpstr>
      <vt:lpstr>Результативность работы</vt:lpstr>
      <vt:lpstr>       Качество обученности по русскому языку          в 2020-2021 учебном году             (результаты 2 и 3 четвертей)</vt:lpstr>
      <vt:lpstr>Презентация PowerPoint</vt:lpstr>
      <vt:lpstr>                   Использованная литература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admin</cp:lastModifiedBy>
  <cp:revision>110</cp:revision>
  <dcterms:created xsi:type="dcterms:W3CDTF">2016-11-18T14:12:19Z</dcterms:created>
  <dcterms:modified xsi:type="dcterms:W3CDTF">2021-06-18T08:28:49Z</dcterms:modified>
</cp:coreProperties>
</file>