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69" r:id="rId2"/>
    <p:sldId id="267" r:id="rId3"/>
    <p:sldId id="274" r:id="rId4"/>
    <p:sldId id="272" r:id="rId5"/>
    <p:sldId id="266" r:id="rId6"/>
    <p:sldId id="270" r:id="rId7"/>
    <p:sldId id="300" r:id="rId8"/>
    <p:sldId id="280" r:id="rId9"/>
    <p:sldId id="282" r:id="rId10"/>
    <p:sldId id="264" r:id="rId11"/>
    <p:sldId id="262" r:id="rId12"/>
    <p:sldId id="277" r:id="rId13"/>
    <p:sldId id="293" r:id="rId14"/>
    <p:sldId id="291" r:id="rId15"/>
    <p:sldId id="301" r:id="rId16"/>
    <p:sldId id="290" r:id="rId17"/>
    <p:sldId id="294" r:id="rId18"/>
    <p:sldId id="295" r:id="rId19"/>
    <p:sldId id="30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FFFFFF"/>
    <a:srgbClr val="66FFFF"/>
    <a:srgbClr val="0033CC"/>
    <a:srgbClr val="0066FF"/>
    <a:srgbClr val="EEFDA5"/>
    <a:srgbClr val="CCFFCC"/>
    <a:srgbClr val="CCCCFF"/>
    <a:srgbClr val="FFFF99"/>
    <a:srgbClr val="FF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84" autoAdjust="0"/>
    <p:restoredTop sz="94638" autoAdjust="0"/>
  </p:normalViewPr>
  <p:slideViewPr>
    <p:cSldViewPr>
      <p:cViewPr>
        <p:scale>
          <a:sx n="77" d="100"/>
          <a:sy n="77" d="100"/>
        </p:scale>
        <p:origin x="-1356" y="-5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7A54A8-EDAA-4F55-A53E-64B4610A9E82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15B07F-C339-4EDF-B176-D95604382C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04931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5B07F-C339-4EDF-B176-D95604382C53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F5E4C-A491-496E-9508-1907F96A67E7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47D7B-1B20-41F1-9F62-667E56FE3B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F5E4C-A491-496E-9508-1907F96A67E7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47D7B-1B20-41F1-9F62-667E56FE3B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F5E4C-A491-496E-9508-1907F96A67E7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47D7B-1B20-41F1-9F62-667E56FE3B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F5E4C-A491-496E-9508-1907F96A67E7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47D7B-1B20-41F1-9F62-667E56FE3B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F5E4C-A491-496E-9508-1907F96A67E7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47D7B-1B20-41F1-9F62-667E56FE3B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F5E4C-A491-496E-9508-1907F96A67E7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47D7B-1B20-41F1-9F62-667E56FE3B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F5E4C-A491-496E-9508-1907F96A67E7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47D7B-1B20-41F1-9F62-667E56FE3B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F5E4C-A491-496E-9508-1907F96A67E7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47D7B-1B20-41F1-9F62-667E56FE3B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F5E4C-A491-496E-9508-1907F96A67E7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47D7B-1B20-41F1-9F62-667E56FE3B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F5E4C-A491-496E-9508-1907F96A67E7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47D7B-1B20-41F1-9F62-667E56FE3B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F5E4C-A491-496E-9508-1907F96A67E7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47D7B-1B20-41F1-9F62-667E56FE3B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9F5E4C-A491-496E-9508-1907F96A67E7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447D7B-1B20-41F1-9F62-667E56FE3B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hyperlink" Target="http://turismoenba.files.wordpress.com/2010/03/matematica.gi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57258" y="4214818"/>
            <a:ext cx="7358146" cy="923330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5400" b="1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latin typeface="Times New Roman" pitchFamily="18" charset="0"/>
                <a:cs typeface="Times New Roman" pitchFamily="18" charset="0"/>
              </a:rPr>
              <a:t>Мой путь к   профессии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714744" y="5357826"/>
            <a:ext cx="4929222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rgbClr val="0000FF"/>
            </a:solidFill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Выполнил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   Фотьев Никита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9 класс  МОАУ СОШ №11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Руководитель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 Назарук Нина Алексеевна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учитель технологии</a:t>
            </a:r>
            <a:endParaRPr lang="ru-RU" dirty="0"/>
          </a:p>
        </p:txBody>
      </p:sp>
      <p:pic>
        <p:nvPicPr>
          <p:cNvPr id="7" name="Picture 2" descr="http://www.teleport2001.ru/files/teleport/images/2019/11/05/whatsapp-image-2019_11_05-at-12.10.33-_1_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642918"/>
            <a:ext cx="3529297" cy="2356957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000100" y="3214686"/>
            <a:ext cx="76091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Индивидуальный итоговый проект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571604" y="428604"/>
            <a:ext cx="6215106" cy="57150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Кто «Я»?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faq3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142984"/>
            <a:ext cx="2428892" cy="296236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4">
                <a:lumMod val="40000"/>
                <a:lumOff val="6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3857620" y="2714620"/>
            <a:ext cx="4357718" cy="57150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Флегматик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857620" y="1214422"/>
            <a:ext cx="4357718" cy="50006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Холерик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857620" y="1928802"/>
            <a:ext cx="4357718" cy="57150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Сангвиник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929058" y="3500438"/>
            <a:ext cx="4286280" cy="5000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Меланхолик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2857488" y="2071678"/>
            <a:ext cx="928694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14282" y="4286256"/>
            <a:ext cx="8643998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Профессии для сангвиника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Стабильная работоспособность позволяет сангвиникам успешно реализоваться во многих профессиях: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педагога, администратора, журналиста, продавца, официанта, 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экономиста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технолога, 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адвоката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программист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и, безусловно, ряд других. Сангвиники обычно становятся хорошими руководителями в самых разных сферах.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571868" y="1643050"/>
            <a:ext cx="2714644" cy="1571636"/>
          </a:xfrm>
          <a:prstGeom prst="round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МОИ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ЧЕРТЫ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ХАРАКТЕРА</a:t>
            </a:r>
          </a:p>
        </p:txBody>
      </p:sp>
      <p:pic>
        <p:nvPicPr>
          <p:cNvPr id="3" name="Picture 6" descr="Картинка 4 из 6095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3429000"/>
            <a:ext cx="2174890" cy="1505693"/>
          </a:xfrm>
          <a:prstGeom prst="flowChartAlternateProcess">
            <a:avLst/>
          </a:prstGeom>
          <a:noFill/>
          <a:effectLst>
            <a:softEdge rad="63500"/>
          </a:effectLst>
        </p:spPr>
      </p:pic>
      <p:sp>
        <p:nvSpPr>
          <p:cNvPr id="5" name="AutoShape 1450"/>
          <p:cNvSpPr>
            <a:spLocks noChangeArrowheads="1"/>
          </p:cNvSpPr>
          <p:nvPr/>
        </p:nvSpPr>
        <p:spPr bwMode="auto">
          <a:xfrm>
            <a:off x="6786578" y="1357298"/>
            <a:ext cx="2071702" cy="357190"/>
          </a:xfrm>
          <a:prstGeom prst="wedgeRoundRectCallout">
            <a:avLst>
              <a:gd name="adj1" fmla="val -76446"/>
              <a:gd name="adj2" fmla="val 49948"/>
              <a:gd name="adj3" fmla="val 16667"/>
            </a:avLst>
          </a:prstGeom>
          <a:solidFill>
            <a:srgbClr val="FFCC66"/>
          </a:solidFill>
          <a:ln w="9525" algn="ctr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18000" tIns="0" rIns="18000" bIns="0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b="1" dirty="0">
                <a:cs typeface="Times New Roman" pitchFamily="18" charset="0"/>
              </a:rPr>
              <a:t>Активность</a:t>
            </a:r>
            <a:endParaRPr lang="ru-RU" sz="2000" dirty="0">
              <a:cs typeface="Times New Roman" pitchFamily="18" charset="0"/>
            </a:endParaRPr>
          </a:p>
        </p:txBody>
      </p:sp>
      <p:sp>
        <p:nvSpPr>
          <p:cNvPr id="6" name="AutoShape 1450"/>
          <p:cNvSpPr>
            <a:spLocks noChangeArrowheads="1"/>
          </p:cNvSpPr>
          <p:nvPr/>
        </p:nvSpPr>
        <p:spPr bwMode="auto">
          <a:xfrm>
            <a:off x="6786578" y="1928802"/>
            <a:ext cx="2071702" cy="428628"/>
          </a:xfrm>
          <a:prstGeom prst="wedgeRoundRectCallout">
            <a:avLst>
              <a:gd name="adj1" fmla="val -73314"/>
              <a:gd name="adj2" fmla="val 47342"/>
              <a:gd name="adj3" fmla="val 16667"/>
            </a:avLst>
          </a:prstGeom>
          <a:solidFill>
            <a:srgbClr val="FFCC66"/>
          </a:solidFill>
          <a:ln w="9525" algn="ctr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18000" tIns="0" rIns="18000" bIns="0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1800" b="1" dirty="0" smtClean="0">
                <a:cs typeface="Times New Roman" pitchFamily="18" charset="0"/>
              </a:rPr>
              <a:t>Настойчивость</a:t>
            </a:r>
            <a:endParaRPr lang="ru-RU" sz="1800" b="1" dirty="0">
              <a:cs typeface="Times New Roman" pitchFamily="18" charset="0"/>
            </a:endParaRPr>
          </a:p>
        </p:txBody>
      </p:sp>
      <p:sp>
        <p:nvSpPr>
          <p:cNvPr id="7" name="AutoShape 1450"/>
          <p:cNvSpPr>
            <a:spLocks noChangeArrowheads="1"/>
          </p:cNvSpPr>
          <p:nvPr/>
        </p:nvSpPr>
        <p:spPr bwMode="auto">
          <a:xfrm>
            <a:off x="357158" y="1285860"/>
            <a:ext cx="2571768" cy="428628"/>
          </a:xfrm>
          <a:prstGeom prst="wedgeRoundRectCallout">
            <a:avLst>
              <a:gd name="adj1" fmla="val 72019"/>
              <a:gd name="adj2" fmla="val 64043"/>
              <a:gd name="adj3" fmla="val 16667"/>
            </a:avLst>
          </a:prstGeom>
          <a:solidFill>
            <a:srgbClr val="FFCC66"/>
          </a:solidFill>
          <a:ln w="9525" algn="ctr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18000" tIns="0" rIns="18000" bIns="0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b="1" dirty="0" smtClean="0">
                <a:cs typeface="Times New Roman" pitchFamily="18" charset="0"/>
              </a:rPr>
              <a:t>Целеустремленность</a:t>
            </a:r>
            <a:endParaRPr lang="ru-RU" sz="2000" b="1" dirty="0">
              <a:cs typeface="Times New Roman" pitchFamily="18" charset="0"/>
            </a:endParaRPr>
          </a:p>
        </p:txBody>
      </p:sp>
      <p:sp>
        <p:nvSpPr>
          <p:cNvPr id="8" name="AutoShape 1450"/>
          <p:cNvSpPr>
            <a:spLocks noChangeArrowheads="1"/>
          </p:cNvSpPr>
          <p:nvPr/>
        </p:nvSpPr>
        <p:spPr bwMode="auto">
          <a:xfrm>
            <a:off x="357158" y="1928802"/>
            <a:ext cx="2643206" cy="428628"/>
          </a:xfrm>
          <a:prstGeom prst="wedgeRoundRectCallout">
            <a:avLst>
              <a:gd name="adj1" fmla="val 68107"/>
              <a:gd name="adj2" fmla="val 47955"/>
              <a:gd name="adj3" fmla="val 16667"/>
            </a:avLst>
          </a:prstGeom>
          <a:solidFill>
            <a:srgbClr val="FFCC66"/>
          </a:solidFill>
          <a:ln w="9525" algn="ctr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18000" tIns="0" rIns="18000" bIns="0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b="1" dirty="0">
                <a:cs typeface="Times New Roman" pitchFamily="18" charset="0"/>
              </a:rPr>
              <a:t>Любознательность</a:t>
            </a:r>
            <a:endParaRPr lang="ru-RU" sz="2000" dirty="0"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214414" y="285728"/>
            <a:ext cx="7072362" cy="714380"/>
          </a:xfrm>
          <a:prstGeom prst="roundRect">
            <a:avLst/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Мои способности и черты характера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500430" y="5000637"/>
            <a:ext cx="2786082" cy="1000132"/>
          </a:xfrm>
          <a:prstGeom prst="roundRect">
            <a:avLst/>
          </a:prstGeom>
          <a:solidFill>
            <a:srgbClr val="0070C0"/>
          </a:solidFill>
          <a:ln>
            <a:solidFill>
              <a:schemeClr val="tx2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1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МОИ СПОСОБНОСТИ</a:t>
            </a:r>
          </a:p>
        </p:txBody>
      </p:sp>
      <p:sp>
        <p:nvSpPr>
          <p:cNvPr id="11" name="AutoShape 1450"/>
          <p:cNvSpPr>
            <a:spLocks noChangeArrowheads="1"/>
          </p:cNvSpPr>
          <p:nvPr/>
        </p:nvSpPr>
        <p:spPr bwMode="auto">
          <a:xfrm>
            <a:off x="500034" y="4500570"/>
            <a:ext cx="2286016" cy="857256"/>
          </a:xfrm>
          <a:prstGeom prst="wedgeRoundRectCallout">
            <a:avLst>
              <a:gd name="adj1" fmla="val 76681"/>
              <a:gd name="adj2" fmla="val 42858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 w="9525" algn="ctr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18000" tIns="0" rIns="18000" bIns="0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b="1" dirty="0">
                <a:cs typeface="Times New Roman" pitchFamily="18" charset="0"/>
              </a:rPr>
              <a:t>Аналитическое</a:t>
            </a:r>
          </a:p>
          <a:p>
            <a:pPr algn="ctr">
              <a:defRPr/>
            </a:pPr>
            <a:r>
              <a:rPr lang="ru-RU" sz="2000" b="1" dirty="0">
                <a:cs typeface="Times New Roman" pitchFamily="18" charset="0"/>
              </a:rPr>
              <a:t> мышление</a:t>
            </a:r>
            <a:endParaRPr lang="ru-RU" sz="2000" dirty="0">
              <a:cs typeface="Times New Roman" pitchFamily="18" charset="0"/>
            </a:endParaRPr>
          </a:p>
        </p:txBody>
      </p:sp>
      <p:sp>
        <p:nvSpPr>
          <p:cNvPr id="12" name="AutoShape 1450"/>
          <p:cNvSpPr>
            <a:spLocks noChangeArrowheads="1"/>
          </p:cNvSpPr>
          <p:nvPr/>
        </p:nvSpPr>
        <p:spPr bwMode="auto">
          <a:xfrm>
            <a:off x="500034" y="5643578"/>
            <a:ext cx="2286015" cy="857256"/>
          </a:xfrm>
          <a:prstGeom prst="wedgeRoundRectCallout">
            <a:avLst>
              <a:gd name="adj1" fmla="val 79012"/>
              <a:gd name="adj2" fmla="val -36864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 w="9525" algn="ctr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18000" tIns="0" rIns="18000" bIns="0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1800" b="1" dirty="0">
                <a:cs typeface="Times New Roman" pitchFamily="18" charset="0"/>
              </a:rPr>
              <a:t>Умение работать с программным обеспечением</a:t>
            </a:r>
            <a:endParaRPr lang="ru-RU" sz="1800" dirty="0">
              <a:cs typeface="Times New Roman" pitchFamily="18" charset="0"/>
            </a:endParaRPr>
          </a:p>
        </p:txBody>
      </p:sp>
      <p:sp>
        <p:nvSpPr>
          <p:cNvPr id="13" name="AutoShape 1450"/>
          <p:cNvSpPr>
            <a:spLocks noChangeArrowheads="1"/>
          </p:cNvSpPr>
          <p:nvPr/>
        </p:nvSpPr>
        <p:spPr bwMode="auto">
          <a:xfrm>
            <a:off x="6929454" y="4643446"/>
            <a:ext cx="1928826" cy="857256"/>
          </a:xfrm>
          <a:prstGeom prst="wedgeRoundRectCallout">
            <a:avLst>
              <a:gd name="adj1" fmla="val -81845"/>
              <a:gd name="adj2" fmla="val 30880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 w="9525" algn="ctr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18000" tIns="0" rIns="18000" bIns="0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1800" b="1" dirty="0">
                <a:cs typeface="Times New Roman" pitchFamily="18" charset="0"/>
              </a:rPr>
              <a:t>Умение работать с информацией</a:t>
            </a:r>
            <a:endParaRPr lang="ru-RU" sz="1800" dirty="0">
              <a:cs typeface="Times New Roman" pitchFamily="18" charset="0"/>
            </a:endParaRPr>
          </a:p>
        </p:txBody>
      </p:sp>
      <p:sp>
        <p:nvSpPr>
          <p:cNvPr id="14" name="AutoShape 1450"/>
          <p:cNvSpPr>
            <a:spLocks noChangeArrowheads="1"/>
          </p:cNvSpPr>
          <p:nvPr/>
        </p:nvSpPr>
        <p:spPr bwMode="auto">
          <a:xfrm>
            <a:off x="7000892" y="5786454"/>
            <a:ext cx="1857388" cy="714380"/>
          </a:xfrm>
          <a:prstGeom prst="wedgeRoundRectCallout">
            <a:avLst>
              <a:gd name="adj1" fmla="val -88050"/>
              <a:gd name="adj2" fmla="val -52642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 w="9525" algn="ctr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18000" tIns="0" rIns="18000" bIns="0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b="1" dirty="0" smtClean="0">
                <a:cs typeface="Times New Roman" pitchFamily="18" charset="0"/>
              </a:rPr>
              <a:t>Логический склад </a:t>
            </a:r>
            <a:r>
              <a:rPr lang="ru-RU" b="1" dirty="0">
                <a:cs typeface="Times New Roman" pitchFamily="18" charset="0"/>
              </a:rPr>
              <a:t>ума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19" name="AutoShape 1450"/>
          <p:cNvSpPr>
            <a:spLocks noChangeArrowheads="1"/>
          </p:cNvSpPr>
          <p:nvPr/>
        </p:nvSpPr>
        <p:spPr bwMode="auto">
          <a:xfrm>
            <a:off x="357158" y="2500306"/>
            <a:ext cx="2643206" cy="500066"/>
          </a:xfrm>
          <a:prstGeom prst="wedgeRoundRectCallout">
            <a:avLst>
              <a:gd name="adj1" fmla="val 68696"/>
              <a:gd name="adj2" fmla="val -46477"/>
              <a:gd name="adj3" fmla="val 16667"/>
            </a:avLst>
          </a:prstGeom>
          <a:solidFill>
            <a:srgbClr val="FFCC66"/>
          </a:solidFill>
          <a:ln w="9525" algn="ctr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18000" tIns="0" rIns="18000" bIns="0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b="1" dirty="0" smtClean="0">
                <a:cs typeface="Times New Roman" pitchFamily="18" charset="0"/>
              </a:rPr>
              <a:t>Трудолюбие</a:t>
            </a:r>
            <a:endParaRPr lang="ru-RU" sz="2000" b="1" dirty="0">
              <a:cs typeface="Times New Roman" pitchFamily="18" charset="0"/>
            </a:endParaRPr>
          </a:p>
        </p:txBody>
      </p:sp>
      <p:sp>
        <p:nvSpPr>
          <p:cNvPr id="20" name="AutoShape 1450"/>
          <p:cNvSpPr>
            <a:spLocks noChangeArrowheads="1"/>
          </p:cNvSpPr>
          <p:nvPr/>
        </p:nvSpPr>
        <p:spPr bwMode="auto">
          <a:xfrm>
            <a:off x="214282" y="3143248"/>
            <a:ext cx="2857520" cy="428628"/>
          </a:xfrm>
          <a:prstGeom prst="wedgeRoundRectCallout">
            <a:avLst>
              <a:gd name="adj1" fmla="val 66664"/>
              <a:gd name="adj2" fmla="val -61532"/>
              <a:gd name="adj3" fmla="val 16667"/>
            </a:avLst>
          </a:prstGeom>
          <a:solidFill>
            <a:srgbClr val="FFCC66"/>
          </a:solidFill>
          <a:ln w="9525" algn="ctr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18000" tIns="0" rIns="18000" bIns="0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b="1" dirty="0" smtClean="0">
                <a:cs typeface="Times New Roman" pitchFamily="18" charset="0"/>
              </a:rPr>
              <a:t>Дисциплинированность</a:t>
            </a:r>
            <a:endParaRPr lang="ru-RU" sz="2000" b="1" dirty="0">
              <a:cs typeface="Times New Roman" pitchFamily="18" charset="0"/>
            </a:endParaRPr>
          </a:p>
        </p:txBody>
      </p:sp>
      <p:sp>
        <p:nvSpPr>
          <p:cNvPr id="21" name="AutoShape 1450"/>
          <p:cNvSpPr>
            <a:spLocks noChangeArrowheads="1"/>
          </p:cNvSpPr>
          <p:nvPr/>
        </p:nvSpPr>
        <p:spPr bwMode="auto">
          <a:xfrm>
            <a:off x="6715140" y="2500306"/>
            <a:ext cx="2143140" cy="428628"/>
          </a:xfrm>
          <a:prstGeom prst="wedgeRoundRectCallout">
            <a:avLst>
              <a:gd name="adj1" fmla="val -69449"/>
              <a:gd name="adj2" fmla="val -47759"/>
              <a:gd name="adj3" fmla="val 16667"/>
            </a:avLst>
          </a:prstGeom>
          <a:solidFill>
            <a:srgbClr val="FFCC66"/>
          </a:solidFill>
          <a:ln w="9525" algn="ctr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18000" tIns="0" rIns="18000" bIns="0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1800" b="1" dirty="0" smtClean="0">
                <a:cs typeface="Times New Roman" pitchFamily="18" charset="0"/>
              </a:rPr>
              <a:t>Ответственность</a:t>
            </a:r>
            <a:endParaRPr lang="ru-RU" sz="1800" b="1" dirty="0">
              <a:cs typeface="Times New Roman" pitchFamily="18" charset="0"/>
            </a:endParaRPr>
          </a:p>
        </p:txBody>
      </p:sp>
      <p:sp>
        <p:nvSpPr>
          <p:cNvPr id="22" name="AutoShape 1450"/>
          <p:cNvSpPr>
            <a:spLocks noChangeArrowheads="1"/>
          </p:cNvSpPr>
          <p:nvPr/>
        </p:nvSpPr>
        <p:spPr bwMode="auto">
          <a:xfrm>
            <a:off x="6715140" y="3143248"/>
            <a:ext cx="2143140" cy="500066"/>
          </a:xfrm>
          <a:prstGeom prst="wedgeRoundRectCallout">
            <a:avLst>
              <a:gd name="adj1" fmla="val -72441"/>
              <a:gd name="adj2" fmla="val -47391"/>
              <a:gd name="adj3" fmla="val 16667"/>
            </a:avLst>
          </a:prstGeom>
          <a:solidFill>
            <a:srgbClr val="FFCC66"/>
          </a:solidFill>
          <a:ln w="9525" algn="ctr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18000" tIns="0" rIns="18000" bIns="0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1800" b="1" dirty="0" smtClean="0">
                <a:cs typeface="Times New Roman" pitchFamily="18" charset="0"/>
              </a:rPr>
              <a:t>Аккуратность</a:t>
            </a:r>
            <a:endParaRPr lang="ru-RU" sz="1800" b="1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00364" y="1142984"/>
            <a:ext cx="35719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3300"/>
                </a:solidFill>
                <a:latin typeface="Times New Roman" pitchFamily="18" charset="0"/>
              </a:rPr>
              <a:t>П</a:t>
            </a:r>
            <a:r>
              <a:rPr lang="ru-RU" b="1" dirty="0" smtClean="0">
                <a:latin typeface="Times New Roman" pitchFamily="18" charset="0"/>
              </a:rPr>
              <a:t>оддержка самостоятельности</a:t>
            </a:r>
          </a:p>
          <a:p>
            <a:r>
              <a:rPr lang="ru-RU" b="1" dirty="0" smtClean="0">
                <a:solidFill>
                  <a:srgbClr val="FF3300"/>
                </a:solidFill>
                <a:latin typeface="Times New Roman" pitchFamily="18" charset="0"/>
              </a:rPr>
              <a:t>О</a:t>
            </a:r>
            <a:r>
              <a:rPr lang="ru-RU" b="1" dirty="0" smtClean="0">
                <a:latin typeface="Times New Roman" pitchFamily="18" charset="0"/>
              </a:rPr>
              <a:t>ценка достижений</a:t>
            </a:r>
          </a:p>
          <a:p>
            <a:r>
              <a:rPr lang="ru-RU" b="1" dirty="0" smtClean="0">
                <a:solidFill>
                  <a:srgbClr val="FF3300"/>
                </a:solidFill>
                <a:latin typeface="Times New Roman" pitchFamily="18" charset="0"/>
              </a:rPr>
              <a:t>Р</a:t>
            </a:r>
            <a:r>
              <a:rPr lang="ru-RU" b="1" dirty="0" smtClean="0">
                <a:latin typeface="Times New Roman" pitchFamily="18" charset="0"/>
              </a:rPr>
              <a:t>абота над собой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</a:rPr>
              <a:t>Т</a:t>
            </a:r>
            <a:r>
              <a:rPr lang="ru-RU" b="1" dirty="0" smtClean="0">
                <a:latin typeface="Times New Roman" pitchFamily="18" charset="0"/>
              </a:rPr>
              <a:t>ехнология самоконтроля</a:t>
            </a:r>
          </a:p>
          <a:p>
            <a:r>
              <a:rPr lang="ru-RU" b="1" dirty="0" smtClean="0">
                <a:solidFill>
                  <a:srgbClr val="FF3300"/>
                </a:solidFill>
                <a:latin typeface="Times New Roman" pitchFamily="18" charset="0"/>
              </a:rPr>
              <a:t>Ф</a:t>
            </a:r>
            <a:r>
              <a:rPr lang="ru-RU" b="1" dirty="0" smtClean="0">
                <a:latin typeface="Times New Roman" pitchFamily="18" charset="0"/>
              </a:rPr>
              <a:t>иксирование результатов</a:t>
            </a:r>
          </a:p>
          <a:p>
            <a:r>
              <a:rPr lang="ru-RU" b="1" dirty="0" smtClean="0">
                <a:solidFill>
                  <a:srgbClr val="FF3300"/>
                </a:solidFill>
                <a:latin typeface="Times New Roman" pitchFamily="18" charset="0"/>
              </a:rPr>
              <a:t>О</a:t>
            </a:r>
            <a:r>
              <a:rPr lang="ru-RU" b="1" dirty="0" smtClean="0">
                <a:latin typeface="Times New Roman" pitchFamily="18" charset="0"/>
              </a:rPr>
              <a:t>бразование в течение жизни</a:t>
            </a:r>
          </a:p>
          <a:p>
            <a:r>
              <a:rPr lang="ru-RU" b="1" dirty="0" smtClean="0">
                <a:solidFill>
                  <a:srgbClr val="FF3300"/>
                </a:solidFill>
                <a:latin typeface="Times New Roman" pitchFamily="18" charset="0"/>
              </a:rPr>
              <a:t>Л</a:t>
            </a:r>
            <a:r>
              <a:rPr lang="ru-RU" b="1" dirty="0" smtClean="0">
                <a:latin typeface="Times New Roman" pitchFamily="18" charset="0"/>
              </a:rPr>
              <a:t>иния развития</a:t>
            </a:r>
          </a:p>
          <a:p>
            <a:r>
              <a:rPr lang="ru-RU" b="1" dirty="0" smtClean="0">
                <a:solidFill>
                  <a:srgbClr val="FF3300"/>
                </a:solidFill>
                <a:latin typeface="Times New Roman" pitchFamily="18" charset="0"/>
              </a:rPr>
              <a:t>И</a:t>
            </a:r>
            <a:r>
              <a:rPr lang="ru-RU" b="1" dirty="0" smtClean="0">
                <a:latin typeface="Times New Roman" pitchFamily="18" charset="0"/>
              </a:rPr>
              <a:t>мпульс активности</a:t>
            </a:r>
          </a:p>
          <a:p>
            <a:r>
              <a:rPr lang="ru-RU" b="1" dirty="0" smtClean="0">
                <a:solidFill>
                  <a:srgbClr val="FF3300"/>
                </a:solidFill>
                <a:latin typeface="Times New Roman" pitchFamily="18" charset="0"/>
              </a:rPr>
              <a:t>О</a:t>
            </a:r>
            <a:r>
              <a:rPr lang="ru-RU" b="1" dirty="0" smtClean="0">
                <a:latin typeface="Times New Roman" pitchFamily="18" charset="0"/>
              </a:rPr>
              <a:t>бъективный взгляд на себя</a:t>
            </a:r>
            <a:endParaRPr lang="ru-RU" b="1" dirty="0">
              <a:latin typeface="Times New Roman" pitchFamily="18" charset="0"/>
            </a:endParaRPr>
          </a:p>
        </p:txBody>
      </p:sp>
      <p:pic>
        <p:nvPicPr>
          <p:cNvPr id="4" name="Picture 6" descr="Potrfolio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8" y="993589"/>
            <a:ext cx="2571768" cy="1863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500298" y="142852"/>
            <a:ext cx="64294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Портфолио – путь к профессиональному самоопределению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Безимени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4429131"/>
            <a:ext cx="1773926" cy="1362483"/>
          </a:xfrm>
          <a:prstGeom prst="rect">
            <a:avLst/>
          </a:prstGeom>
          <a:noFill/>
          <a:ln w="19050">
            <a:solidFill>
              <a:srgbClr val="0000FF"/>
            </a:solidFill>
          </a:ln>
        </p:spPr>
      </p:pic>
      <p:pic>
        <p:nvPicPr>
          <p:cNvPr id="6" name="Picture 2" descr="Безимени-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71670" y="4500570"/>
            <a:ext cx="2533200" cy="1285884"/>
          </a:xfrm>
          <a:prstGeom prst="rect">
            <a:avLst/>
          </a:prstGeom>
          <a:noFill/>
          <a:ln w="19050">
            <a:solidFill>
              <a:srgbClr val="0000FF"/>
            </a:solidFill>
          </a:ln>
        </p:spPr>
      </p:pic>
      <p:pic>
        <p:nvPicPr>
          <p:cNvPr id="7" name="Picture 2" descr="FreeWallpapers_RU_prikol_2009_06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6" y="4429132"/>
            <a:ext cx="2038346" cy="1428760"/>
          </a:xfrm>
          <a:prstGeom prst="rect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8" name="Picture 2" descr="Безимени-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02740" y="4429132"/>
            <a:ext cx="2098416" cy="1428760"/>
          </a:xfrm>
          <a:prstGeom prst="rect">
            <a:avLst/>
          </a:prstGeom>
          <a:noFill/>
          <a:ln w="19050">
            <a:solidFill>
              <a:srgbClr val="0000FF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357158" y="3857629"/>
            <a:ext cx="83582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 основу </a:t>
            </a:r>
            <a:r>
              <a:rPr lang="ru-RU" sz="2400" b="1" u="sng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sz="2400" b="1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заложено 4 главных </a:t>
            </a:r>
            <a:r>
              <a:rPr lang="ru-RU" sz="2400" b="1" u="sng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принцыпа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24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2844" y="6072206"/>
            <a:ext cx="19288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Раскрой себя!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28794" y="5857892"/>
            <a:ext cx="36433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Найди себя!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Твой выбор –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твои возможности!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00562" y="6000768"/>
            <a:ext cx="2357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Пробуй, планируй!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побеждай!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29454" y="6072206"/>
            <a:ext cx="2071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Реализуй себя!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57158" y="357166"/>
            <a:ext cx="2143140" cy="32861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ome\Desktop\10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28662" y="500042"/>
            <a:ext cx="7572428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Профессиограмма</a:t>
            </a:r>
            <a:endParaRPr lang="ru-RU" sz="6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</a:p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профессии</a:t>
            </a:r>
          </a:p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ПРОГРАММИСТ</a:t>
            </a:r>
            <a:endParaRPr lang="ru-RU" sz="5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Прямоугольник 10"/>
          <p:cNvSpPr/>
          <p:nvPr/>
        </p:nvSpPr>
        <p:spPr>
          <a:xfrm>
            <a:off x="142844" y="2000240"/>
            <a:ext cx="8858312" cy="128588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u="sng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Условия труда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Программист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может работать как самостоятельно, так и в коллективе, который может состоять из нескольких специалистов. Чаще всего представители данной профессии работают в помещениях. Это могут быть офисы компаний и организаций, компьютерные фирмы и т.п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7504" y="142852"/>
            <a:ext cx="8786874" cy="17145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u="sng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Предмет труда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знаковые системы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(схемы, цифры, таблицы, тексты); сопутствующие –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(электронные системы).</a:t>
            </a:r>
            <a:endParaRPr lang="ru-RU" sz="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42844" y="3429000"/>
            <a:ext cx="8858312" cy="121444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u="sng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Средства труда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Основными средствами труда программиста являются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электронно-вычислительные машины, языки программирования, алгоритмы преобразования информации и специфические методы мышления (математическая логика)</a:t>
            </a:r>
            <a:endParaRPr lang="ru-RU" sz="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42844" y="4786322"/>
            <a:ext cx="8858312" cy="192882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u="sng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Цели труда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ПО, создание сайтов и мобильных приложений, автоматизация производства, разработка ОС и интерфейсов и т.д</a:t>
            </a:r>
            <a:r>
              <a:rPr lang="ru-RU" dirty="0"/>
              <a:t>.</a:t>
            </a:r>
            <a:endParaRPr lang="ru-RU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1833 год – появление первой модели механической </a:t>
            </a:r>
            <a:r>
              <a:rPr lang="en-US" dirty="0">
                <a:latin typeface="Times New Roman" pitchFamily="18" charset="0"/>
                <a:cs typeface="Times New Roman" panose="02020603050405020304" pitchFamily="18" charset="0"/>
              </a:rPr>
              <a:t>"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аналитической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машины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656184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профессии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9" name="Picture 5" descr="C:\Users\Home\Desktop\игры\нужно 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163768"/>
            <a:ext cx="4325634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65568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28860" y="357166"/>
            <a:ext cx="4857784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Виды программистов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36216" y="2497680"/>
            <a:ext cx="2428892" cy="932114"/>
          </a:xfrm>
          <a:prstGeom prst="roundRect">
            <a:avLst/>
          </a:prstGeom>
          <a:ln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Разработчик приложений под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Android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42910" y="4066154"/>
            <a:ext cx="2357454" cy="571504"/>
          </a:xfrm>
          <a:prstGeom prst="roundRect">
            <a:avLst/>
          </a:prstGeom>
          <a:ln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Программист 1C 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354004" y="2497680"/>
            <a:ext cx="2286016" cy="932114"/>
          </a:xfrm>
          <a:prstGeom prst="roundRect">
            <a:avLst/>
          </a:prstGeom>
          <a:ln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Разработчик приложений под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iOS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318285" y="4066154"/>
            <a:ext cx="2357454" cy="571504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Инженер-программист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928794" y="1285860"/>
            <a:ext cx="2286016" cy="500066"/>
          </a:xfrm>
          <a:prstGeom prst="roundRect">
            <a:avLst/>
          </a:prstGeom>
          <a:ln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Web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-разработчик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928794" y="5643578"/>
            <a:ext cx="2143140" cy="571504"/>
          </a:xfrm>
          <a:prstGeom prst="roundRect">
            <a:avLst/>
          </a:prstGeom>
          <a:ln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Full-stack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веб-разработчик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643438" y="5643578"/>
            <a:ext cx="2786082" cy="57150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Разработчик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929190" y="1357298"/>
            <a:ext cx="2643206" cy="559534"/>
          </a:xfrm>
          <a:prstGeom prst="roundRect">
            <a:avLst/>
          </a:prstGeom>
          <a:ln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Back-end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разработчик </a:t>
            </a:r>
          </a:p>
        </p:txBody>
      </p:sp>
      <p:pic>
        <p:nvPicPr>
          <p:cNvPr id="2050" name="Picture 2" descr="C:\Users\Home\Desktop\программист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52137" y="2307643"/>
            <a:ext cx="2982601" cy="260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142844" y="1244776"/>
            <a:ext cx="9001156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u="sng" dirty="0" smtClean="0">
              <a:solidFill>
                <a:srgbClr val="C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Способности: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Логическое</a:t>
            </a:r>
            <a:r>
              <a:rPr kumimoji="0" lang="en-US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мышление;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Гибкость и динамичность мышления;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 анализировать ситуацию (аналитические способности);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Хороший уровень развития памяти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особенности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словеснологической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Высокий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кровень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развития концентрации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объема, распределения и переключения внимания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Способность грамотно выражать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свои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мысли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Высокий уровень развития технических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способностей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Математические способности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Развитое воображение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214414" y="1835624"/>
            <a:ext cx="7215238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Личностные качества, интересы и склонности: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Внимательность;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Аккуратность;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Терпеливость;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Настойчивость;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Целеустремленность;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Ответственность;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Склонность к интеллектуальным видам деятельности;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Умение самостоятельно принимать решения;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Независимость (наличие собственного мнения)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9001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214422"/>
            <a:ext cx="3397847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1142984"/>
            <a:ext cx="4679950" cy="306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4214818"/>
            <a:ext cx="3449638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285852" y="285728"/>
            <a:ext cx="6858048" cy="584775"/>
          </a:xfrm>
          <a:prstGeom prst="rect">
            <a:avLst/>
          </a:prstGeom>
          <a:solidFill>
            <a:srgbClr val="CCFFCC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Выбор профессии – дело серьезное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87"/>
            <a:ext cx="9146116" cy="685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кругленный прямоугольник 2"/>
          <p:cNvSpPr/>
          <p:nvPr/>
        </p:nvSpPr>
        <p:spPr>
          <a:xfrm>
            <a:off x="285720" y="1357298"/>
            <a:ext cx="5929354" cy="107157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Объект исследования: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профессиональное самоопределение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00100" y="2571744"/>
            <a:ext cx="6786610" cy="1071570"/>
          </a:xfrm>
          <a:prstGeom prst="roundRect">
            <a:avLst/>
          </a:prstGeom>
          <a:solidFill>
            <a:srgbClr val="CCFFCC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Предмет исследования: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процесс профессионального самоопределения</a:t>
            </a:r>
          </a:p>
          <a:p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714480" y="3857628"/>
            <a:ext cx="5500726" cy="2286016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571604" y="4000504"/>
            <a:ext cx="571504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33178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u="sng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Методы исследования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33178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социологический опрос;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33178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-интервью;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33178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социологическое исследование;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33178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сравнение и сопоставление;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33178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сбор и обработка полученных результатов.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643174" y="3000372"/>
            <a:ext cx="6000792" cy="328614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проекта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определить свои жизненные планы в области профессионального самоопределения и наметить пути развития профессиональной карьеры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 descr="j00786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571480"/>
            <a:ext cx="2643206" cy="5895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хема 2"/>
          <p:cNvPicPr/>
          <p:nvPr/>
        </p:nvPicPr>
        <p:blipFill>
          <a:blip r:embed="rId3"/>
          <a:srcRect l="-31772" t="-2753" r="-26140" b="-2213"/>
          <a:stretch>
            <a:fillRect/>
          </a:stretch>
        </p:blipFill>
        <p:spPr bwMode="auto">
          <a:xfrm>
            <a:off x="4357686" y="0"/>
            <a:ext cx="5000660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0"/>
            <a:ext cx="9001156" cy="677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 rot="21031076">
            <a:off x="1473808" y="1437408"/>
            <a:ext cx="6447643" cy="384720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Гипотеза: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озможно, профессиональное самоопределение будет  более успешным, если использовать  различные формы и методы работы:</a:t>
            </a:r>
          </a:p>
          <a:p>
            <a:pPr marL="0" marR="0" lvl="0" indent="28892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элективные курсы; </a:t>
            </a:r>
          </a:p>
          <a:p>
            <a:pPr marL="0" marR="0" lvl="0" indent="28892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профессиональные пробы; </a:t>
            </a:r>
          </a:p>
          <a:p>
            <a:pPr marL="0" marR="0" lvl="0" indent="28892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выполнение проектов;</a:t>
            </a:r>
          </a:p>
          <a:p>
            <a:pPr marL="0" marR="0" lvl="0" indent="28892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портфолио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успешной личности; </a:t>
            </a:r>
          </a:p>
          <a:p>
            <a:pPr marL="0" marR="0" lvl="0" indent="28892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тесты, консультации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C:\Documents and Settings\User\Мои документы\Мои рисунки\малыщ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971677">
            <a:off x="6858016" y="2714620"/>
            <a:ext cx="1490548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357158" y="0"/>
            <a:ext cx="8501122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3700" algn="l"/>
              </a:tabLst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393700" algn="l"/>
              </a:tabLst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познакомиться с классификацией профессий;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937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937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выявить свои интересы, склонности и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93700" algn="l"/>
              </a:tabLst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способности, найти оптимальное  сочетание их в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93700" algn="l"/>
              </a:tabLst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своей будущей профессии;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93700" algn="l"/>
              </a:tabLst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937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собрать информацию о будущей профессии;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93700" algn="l"/>
              </a:tabLst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3937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сопоставить особенности своей личности с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93700" algn="l"/>
              </a:tabLst>
            </a:pP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требованиями профессии;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93700" algn="l"/>
              </a:tabLst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3937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провести  тестирование на выявление своих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93700" algn="l"/>
              </a:tabLst>
            </a:pP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возможностей и способностей.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7358114" cy="6500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 l="62500" t="30555" r="12500" b="22222"/>
          <a:stretch>
            <a:fillRect/>
          </a:stretch>
        </p:blipFill>
        <p:spPr bwMode="auto">
          <a:xfrm>
            <a:off x="7072330" y="571480"/>
            <a:ext cx="171451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1928794" y="664942"/>
            <a:ext cx="7072362" cy="317009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Успешно сдать ОГЭ;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достойно, только на «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4» и 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окончить школу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и поступить в высшее учебное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заведение;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устроиться  на работу по специальности;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получить практический опыт от  ведущих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специалистов и накопить знания для  самост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оятельного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высококвалифицирован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ного  труда;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получать высокую зарплату за  квалифицированный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труд;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занять достойное место в обществе;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285728"/>
            <a:ext cx="785818" cy="39290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</a:p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</a:t>
            </a:r>
          </a:p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6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1214414" y="2071678"/>
            <a:ext cx="714380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http://metodkabi.net.ru/img/2430_2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4429132"/>
            <a:ext cx="255031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" name="Рисунок 56" descr="pe02664_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4429132"/>
            <a:ext cx="3143272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14414" y="428604"/>
            <a:ext cx="2714644" cy="14287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Aharoni" pitchFamily="2" charset="-79"/>
              </a:rPr>
              <a:t>МОГУ</a:t>
            </a:r>
          </a:p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Aharoni" pitchFamily="2" charset="-79"/>
              </a:rPr>
              <a:t>(мои склонности)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Aharoni" pitchFamily="2" charset="-79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86380" y="428604"/>
            <a:ext cx="2928958" cy="14287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НАДО</a:t>
            </a:r>
          </a:p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(рынок труда)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357158" y="2357430"/>
            <a:ext cx="4214842" cy="406265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Легко находить с людьми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общий язык;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аналитически мыслить;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сосредотачивать внимание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 одном</a:t>
            </a: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занятии   или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предмете;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сдерживать свои эмоции;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ставить цели и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самостоятельно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реализовывать их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5072066" y="2428868"/>
            <a:ext cx="3571900" cy="120032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Упорно идти к намеченной цели и никогда не сдаваться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трелка вниз 7"/>
          <p:cNvSpPr/>
          <p:nvPr/>
        </p:nvSpPr>
        <p:spPr>
          <a:xfrm flipH="1">
            <a:off x="2571736" y="1857364"/>
            <a:ext cx="142876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6715140" y="1857364"/>
            <a:ext cx="142876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Group 68"/>
          <p:cNvGrpSpPr>
            <a:grpSpLocks/>
          </p:cNvGrpSpPr>
          <p:nvPr/>
        </p:nvGrpSpPr>
        <p:grpSpPr bwMode="auto">
          <a:xfrm flipH="1">
            <a:off x="6500826" y="3714752"/>
            <a:ext cx="1785950" cy="2992442"/>
            <a:chOff x="4421" y="292"/>
            <a:chExt cx="961" cy="1570"/>
          </a:xfrm>
        </p:grpSpPr>
        <p:grpSp>
          <p:nvGrpSpPr>
            <p:cNvPr id="12" name="Group 69"/>
            <p:cNvGrpSpPr>
              <a:grpSpLocks/>
            </p:cNvGrpSpPr>
            <p:nvPr/>
          </p:nvGrpSpPr>
          <p:grpSpPr bwMode="auto">
            <a:xfrm>
              <a:off x="4884" y="573"/>
              <a:ext cx="73" cy="124"/>
              <a:chOff x="4884" y="573"/>
              <a:chExt cx="73" cy="124"/>
            </a:xfrm>
          </p:grpSpPr>
          <p:sp>
            <p:nvSpPr>
              <p:cNvPr id="60" name="Freeform 70"/>
              <p:cNvSpPr>
                <a:spLocks/>
              </p:cNvSpPr>
              <p:nvPr/>
            </p:nvSpPr>
            <p:spPr bwMode="auto">
              <a:xfrm>
                <a:off x="4884" y="573"/>
                <a:ext cx="61" cy="122"/>
              </a:xfrm>
              <a:custGeom>
                <a:avLst/>
                <a:gdLst>
                  <a:gd name="T0" fmla="*/ 9 w 183"/>
                  <a:gd name="T1" fmla="*/ 41 h 366"/>
                  <a:gd name="T2" fmla="*/ 8 w 183"/>
                  <a:gd name="T3" fmla="*/ 33 h 366"/>
                  <a:gd name="T4" fmla="*/ 5 w 183"/>
                  <a:gd name="T5" fmla="*/ 27 h 366"/>
                  <a:gd name="T6" fmla="*/ 3 w 183"/>
                  <a:gd name="T7" fmla="*/ 21 h 366"/>
                  <a:gd name="T8" fmla="*/ 4 w 183"/>
                  <a:gd name="T9" fmla="*/ 16 h 366"/>
                  <a:gd name="T10" fmla="*/ 4 w 183"/>
                  <a:gd name="T11" fmla="*/ 12 h 366"/>
                  <a:gd name="T12" fmla="*/ 3 w 183"/>
                  <a:gd name="T13" fmla="*/ 7 h 366"/>
                  <a:gd name="T14" fmla="*/ 0 w 183"/>
                  <a:gd name="T15" fmla="*/ 3 h 366"/>
                  <a:gd name="T16" fmla="*/ 2 w 183"/>
                  <a:gd name="T17" fmla="*/ 1 h 366"/>
                  <a:gd name="T18" fmla="*/ 5 w 183"/>
                  <a:gd name="T19" fmla="*/ 0 h 366"/>
                  <a:gd name="T20" fmla="*/ 8 w 183"/>
                  <a:gd name="T21" fmla="*/ 1 h 366"/>
                  <a:gd name="T22" fmla="*/ 9 w 183"/>
                  <a:gd name="T23" fmla="*/ 3 h 366"/>
                  <a:gd name="T24" fmla="*/ 11 w 183"/>
                  <a:gd name="T25" fmla="*/ 5 h 366"/>
                  <a:gd name="T26" fmla="*/ 16 w 183"/>
                  <a:gd name="T27" fmla="*/ 12 h 366"/>
                  <a:gd name="T28" fmla="*/ 20 w 183"/>
                  <a:gd name="T29" fmla="*/ 19 h 366"/>
                  <a:gd name="T30" fmla="*/ 19 w 183"/>
                  <a:gd name="T31" fmla="*/ 29 h 366"/>
                  <a:gd name="T32" fmla="*/ 17 w 183"/>
                  <a:gd name="T33" fmla="*/ 41 h 366"/>
                  <a:gd name="T34" fmla="*/ 9 w 183"/>
                  <a:gd name="T35" fmla="*/ 41 h 36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83"/>
                  <a:gd name="T55" fmla="*/ 0 h 366"/>
                  <a:gd name="T56" fmla="*/ 183 w 183"/>
                  <a:gd name="T57" fmla="*/ 366 h 36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83" h="366">
                    <a:moveTo>
                      <a:pt x="83" y="366"/>
                    </a:moveTo>
                    <a:lnTo>
                      <a:pt x="71" y="293"/>
                    </a:lnTo>
                    <a:lnTo>
                      <a:pt x="41" y="246"/>
                    </a:lnTo>
                    <a:lnTo>
                      <a:pt x="25" y="190"/>
                    </a:lnTo>
                    <a:lnTo>
                      <a:pt x="33" y="141"/>
                    </a:lnTo>
                    <a:lnTo>
                      <a:pt x="38" y="112"/>
                    </a:lnTo>
                    <a:lnTo>
                      <a:pt x="25" y="66"/>
                    </a:lnTo>
                    <a:lnTo>
                      <a:pt x="0" y="30"/>
                    </a:lnTo>
                    <a:lnTo>
                      <a:pt x="14" y="5"/>
                    </a:lnTo>
                    <a:lnTo>
                      <a:pt x="41" y="0"/>
                    </a:lnTo>
                    <a:lnTo>
                      <a:pt x="69" y="5"/>
                    </a:lnTo>
                    <a:lnTo>
                      <a:pt x="84" y="25"/>
                    </a:lnTo>
                    <a:lnTo>
                      <a:pt x="97" y="41"/>
                    </a:lnTo>
                    <a:lnTo>
                      <a:pt x="147" y="109"/>
                    </a:lnTo>
                    <a:lnTo>
                      <a:pt x="183" y="175"/>
                    </a:lnTo>
                    <a:lnTo>
                      <a:pt x="170" y="261"/>
                    </a:lnTo>
                    <a:lnTo>
                      <a:pt x="150" y="366"/>
                    </a:lnTo>
                    <a:lnTo>
                      <a:pt x="83" y="366"/>
                    </a:lnTo>
                    <a:close/>
                  </a:path>
                </a:pathLst>
              </a:custGeom>
              <a:solidFill>
                <a:srgbClr val="FFE0C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 b="1"/>
              </a:p>
            </p:txBody>
          </p:sp>
          <p:sp>
            <p:nvSpPr>
              <p:cNvPr id="61" name="Freeform 71"/>
              <p:cNvSpPr>
                <a:spLocks/>
              </p:cNvSpPr>
              <p:nvPr/>
            </p:nvSpPr>
            <p:spPr bwMode="auto">
              <a:xfrm>
                <a:off x="4895" y="670"/>
                <a:ext cx="62" cy="27"/>
              </a:xfrm>
              <a:custGeom>
                <a:avLst/>
                <a:gdLst>
                  <a:gd name="T0" fmla="*/ 0 w 186"/>
                  <a:gd name="T1" fmla="*/ 0 h 81"/>
                  <a:gd name="T2" fmla="*/ 1 w 186"/>
                  <a:gd name="T3" fmla="*/ 9 h 81"/>
                  <a:gd name="T4" fmla="*/ 21 w 186"/>
                  <a:gd name="T5" fmla="*/ 9 h 81"/>
                  <a:gd name="T6" fmla="*/ 20 w 186"/>
                  <a:gd name="T7" fmla="*/ 0 h 81"/>
                  <a:gd name="T8" fmla="*/ 12 w 186"/>
                  <a:gd name="T9" fmla="*/ 1 h 81"/>
                  <a:gd name="T10" fmla="*/ 0 w 186"/>
                  <a:gd name="T11" fmla="*/ 0 h 8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6"/>
                  <a:gd name="T19" fmla="*/ 0 h 81"/>
                  <a:gd name="T20" fmla="*/ 186 w 186"/>
                  <a:gd name="T21" fmla="*/ 81 h 8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6" h="81">
                    <a:moveTo>
                      <a:pt x="0" y="0"/>
                    </a:moveTo>
                    <a:lnTo>
                      <a:pt x="9" y="81"/>
                    </a:lnTo>
                    <a:lnTo>
                      <a:pt x="186" y="81"/>
                    </a:lnTo>
                    <a:lnTo>
                      <a:pt x="177" y="0"/>
                    </a:lnTo>
                    <a:lnTo>
                      <a:pt x="110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 b="1"/>
              </a:p>
            </p:txBody>
          </p:sp>
        </p:grpSp>
        <p:sp>
          <p:nvSpPr>
            <p:cNvPr id="13" name="Freeform 72"/>
            <p:cNvSpPr>
              <a:spLocks/>
            </p:cNvSpPr>
            <p:nvPr/>
          </p:nvSpPr>
          <p:spPr bwMode="auto">
            <a:xfrm>
              <a:off x="4528" y="668"/>
              <a:ext cx="289" cy="383"/>
            </a:xfrm>
            <a:custGeom>
              <a:avLst/>
              <a:gdLst>
                <a:gd name="T0" fmla="*/ 6 w 868"/>
                <a:gd name="T1" fmla="*/ 22 h 1149"/>
                <a:gd name="T2" fmla="*/ 13 w 868"/>
                <a:gd name="T3" fmla="*/ 15 h 1149"/>
                <a:gd name="T4" fmla="*/ 43 w 868"/>
                <a:gd name="T5" fmla="*/ 6 h 1149"/>
                <a:gd name="T6" fmla="*/ 62 w 868"/>
                <a:gd name="T7" fmla="*/ 1 h 1149"/>
                <a:gd name="T8" fmla="*/ 69 w 868"/>
                <a:gd name="T9" fmla="*/ 0 h 1149"/>
                <a:gd name="T10" fmla="*/ 78 w 868"/>
                <a:gd name="T11" fmla="*/ 14 h 1149"/>
                <a:gd name="T12" fmla="*/ 83 w 868"/>
                <a:gd name="T13" fmla="*/ 31 h 1149"/>
                <a:gd name="T14" fmla="*/ 86 w 868"/>
                <a:gd name="T15" fmla="*/ 46 h 1149"/>
                <a:gd name="T16" fmla="*/ 86 w 868"/>
                <a:gd name="T17" fmla="*/ 74 h 1149"/>
                <a:gd name="T18" fmla="*/ 96 w 868"/>
                <a:gd name="T19" fmla="*/ 101 h 1149"/>
                <a:gd name="T20" fmla="*/ 95 w 868"/>
                <a:gd name="T21" fmla="*/ 114 h 1149"/>
                <a:gd name="T22" fmla="*/ 81 w 868"/>
                <a:gd name="T23" fmla="*/ 121 h 1149"/>
                <a:gd name="T24" fmla="*/ 45 w 868"/>
                <a:gd name="T25" fmla="*/ 128 h 1149"/>
                <a:gd name="T26" fmla="*/ 31 w 868"/>
                <a:gd name="T27" fmla="*/ 120 h 1149"/>
                <a:gd name="T28" fmla="*/ 23 w 868"/>
                <a:gd name="T29" fmla="*/ 98 h 1149"/>
                <a:gd name="T30" fmla="*/ 16 w 868"/>
                <a:gd name="T31" fmla="*/ 74 h 1149"/>
                <a:gd name="T32" fmla="*/ 4 w 868"/>
                <a:gd name="T33" fmla="*/ 62 h 1149"/>
                <a:gd name="T34" fmla="*/ 1 w 868"/>
                <a:gd name="T35" fmla="*/ 49 h 1149"/>
                <a:gd name="T36" fmla="*/ 0 w 868"/>
                <a:gd name="T37" fmla="*/ 33 h 1149"/>
                <a:gd name="T38" fmla="*/ 6 w 868"/>
                <a:gd name="T39" fmla="*/ 22 h 114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868"/>
                <a:gd name="T61" fmla="*/ 0 h 1149"/>
                <a:gd name="T62" fmla="*/ 868 w 868"/>
                <a:gd name="T63" fmla="*/ 1149 h 114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868" h="1149">
                  <a:moveTo>
                    <a:pt x="51" y="198"/>
                  </a:moveTo>
                  <a:lnTo>
                    <a:pt x="119" y="138"/>
                  </a:lnTo>
                  <a:lnTo>
                    <a:pt x="391" y="53"/>
                  </a:lnTo>
                  <a:lnTo>
                    <a:pt x="560" y="9"/>
                  </a:lnTo>
                  <a:lnTo>
                    <a:pt x="620" y="0"/>
                  </a:lnTo>
                  <a:lnTo>
                    <a:pt x="705" y="130"/>
                  </a:lnTo>
                  <a:lnTo>
                    <a:pt x="749" y="276"/>
                  </a:lnTo>
                  <a:lnTo>
                    <a:pt x="773" y="414"/>
                  </a:lnTo>
                  <a:lnTo>
                    <a:pt x="773" y="663"/>
                  </a:lnTo>
                  <a:lnTo>
                    <a:pt x="868" y="908"/>
                  </a:lnTo>
                  <a:lnTo>
                    <a:pt x="857" y="1022"/>
                  </a:lnTo>
                  <a:lnTo>
                    <a:pt x="730" y="1089"/>
                  </a:lnTo>
                  <a:lnTo>
                    <a:pt x="401" y="1149"/>
                  </a:lnTo>
                  <a:lnTo>
                    <a:pt x="281" y="1081"/>
                  </a:lnTo>
                  <a:lnTo>
                    <a:pt x="205" y="884"/>
                  </a:lnTo>
                  <a:lnTo>
                    <a:pt x="145" y="668"/>
                  </a:lnTo>
                  <a:lnTo>
                    <a:pt x="34" y="557"/>
                  </a:lnTo>
                  <a:lnTo>
                    <a:pt x="8" y="439"/>
                  </a:lnTo>
                  <a:lnTo>
                    <a:pt x="0" y="293"/>
                  </a:lnTo>
                  <a:lnTo>
                    <a:pt x="51" y="198"/>
                  </a:lnTo>
                  <a:close/>
                </a:path>
              </a:pathLst>
            </a:custGeom>
            <a:solidFill>
              <a:srgbClr val="FFFFFF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 b="1"/>
            </a:p>
          </p:txBody>
        </p:sp>
        <p:grpSp>
          <p:nvGrpSpPr>
            <p:cNvPr id="14" name="Group 73"/>
            <p:cNvGrpSpPr>
              <a:grpSpLocks/>
            </p:cNvGrpSpPr>
            <p:nvPr/>
          </p:nvGrpSpPr>
          <p:grpSpPr bwMode="auto">
            <a:xfrm>
              <a:off x="4648" y="654"/>
              <a:ext cx="317" cy="420"/>
              <a:chOff x="4648" y="654"/>
              <a:chExt cx="317" cy="420"/>
            </a:xfrm>
          </p:grpSpPr>
          <p:sp>
            <p:nvSpPr>
              <p:cNvPr id="58" name="Freeform 74"/>
              <p:cNvSpPr>
                <a:spLocks/>
              </p:cNvSpPr>
              <p:nvPr/>
            </p:nvSpPr>
            <p:spPr bwMode="auto">
              <a:xfrm>
                <a:off x="4648" y="654"/>
                <a:ext cx="317" cy="420"/>
              </a:xfrm>
              <a:custGeom>
                <a:avLst/>
                <a:gdLst>
                  <a:gd name="T0" fmla="*/ 0 w 951"/>
                  <a:gd name="T1" fmla="*/ 9 h 1259"/>
                  <a:gd name="T2" fmla="*/ 6 w 951"/>
                  <a:gd name="T3" fmla="*/ 17 h 1259"/>
                  <a:gd name="T4" fmla="*/ 13 w 951"/>
                  <a:gd name="T5" fmla="*/ 29 h 1259"/>
                  <a:gd name="T6" fmla="*/ 21 w 951"/>
                  <a:gd name="T7" fmla="*/ 46 h 1259"/>
                  <a:gd name="T8" fmla="*/ 27 w 951"/>
                  <a:gd name="T9" fmla="*/ 62 h 1259"/>
                  <a:gd name="T10" fmla="*/ 31 w 951"/>
                  <a:gd name="T11" fmla="*/ 75 h 1259"/>
                  <a:gd name="T12" fmla="*/ 39 w 951"/>
                  <a:gd name="T13" fmla="*/ 102 h 1259"/>
                  <a:gd name="T14" fmla="*/ 41 w 951"/>
                  <a:gd name="T15" fmla="*/ 110 h 1259"/>
                  <a:gd name="T16" fmla="*/ 44 w 951"/>
                  <a:gd name="T17" fmla="*/ 116 h 1259"/>
                  <a:gd name="T18" fmla="*/ 47 w 951"/>
                  <a:gd name="T19" fmla="*/ 120 h 1259"/>
                  <a:gd name="T20" fmla="*/ 68 w 951"/>
                  <a:gd name="T21" fmla="*/ 134 h 1259"/>
                  <a:gd name="T22" fmla="*/ 75 w 951"/>
                  <a:gd name="T23" fmla="*/ 140 h 1259"/>
                  <a:gd name="T24" fmla="*/ 74 w 951"/>
                  <a:gd name="T25" fmla="*/ 126 h 1259"/>
                  <a:gd name="T26" fmla="*/ 71 w 951"/>
                  <a:gd name="T27" fmla="*/ 114 h 1259"/>
                  <a:gd name="T28" fmla="*/ 67 w 951"/>
                  <a:gd name="T29" fmla="*/ 102 h 1259"/>
                  <a:gd name="T30" fmla="*/ 58 w 951"/>
                  <a:gd name="T31" fmla="*/ 87 h 1259"/>
                  <a:gd name="T32" fmla="*/ 52 w 951"/>
                  <a:gd name="T33" fmla="*/ 70 h 1259"/>
                  <a:gd name="T34" fmla="*/ 49 w 951"/>
                  <a:gd name="T35" fmla="*/ 46 h 1259"/>
                  <a:gd name="T36" fmla="*/ 61 w 951"/>
                  <a:gd name="T37" fmla="*/ 55 h 1259"/>
                  <a:gd name="T38" fmla="*/ 73 w 951"/>
                  <a:gd name="T39" fmla="*/ 63 h 1259"/>
                  <a:gd name="T40" fmla="*/ 84 w 951"/>
                  <a:gd name="T41" fmla="*/ 67 h 1259"/>
                  <a:gd name="T42" fmla="*/ 91 w 951"/>
                  <a:gd name="T43" fmla="*/ 68 h 1259"/>
                  <a:gd name="T44" fmla="*/ 97 w 951"/>
                  <a:gd name="T45" fmla="*/ 68 h 1259"/>
                  <a:gd name="T46" fmla="*/ 101 w 951"/>
                  <a:gd name="T47" fmla="*/ 63 h 1259"/>
                  <a:gd name="T48" fmla="*/ 105 w 951"/>
                  <a:gd name="T49" fmla="*/ 50 h 1259"/>
                  <a:gd name="T50" fmla="*/ 106 w 951"/>
                  <a:gd name="T51" fmla="*/ 40 h 1259"/>
                  <a:gd name="T52" fmla="*/ 106 w 951"/>
                  <a:gd name="T53" fmla="*/ 24 h 1259"/>
                  <a:gd name="T54" fmla="*/ 106 w 951"/>
                  <a:gd name="T55" fmla="*/ 11 h 1259"/>
                  <a:gd name="T56" fmla="*/ 89 w 951"/>
                  <a:gd name="T57" fmla="*/ 11 h 1259"/>
                  <a:gd name="T58" fmla="*/ 81 w 951"/>
                  <a:gd name="T59" fmla="*/ 10 h 1259"/>
                  <a:gd name="T60" fmla="*/ 80 w 951"/>
                  <a:gd name="T61" fmla="*/ 25 h 1259"/>
                  <a:gd name="T62" fmla="*/ 78 w 951"/>
                  <a:gd name="T63" fmla="*/ 29 h 1259"/>
                  <a:gd name="T64" fmla="*/ 67 w 951"/>
                  <a:gd name="T65" fmla="*/ 24 h 1259"/>
                  <a:gd name="T66" fmla="*/ 59 w 951"/>
                  <a:gd name="T67" fmla="*/ 17 h 1259"/>
                  <a:gd name="T68" fmla="*/ 45 w 951"/>
                  <a:gd name="T69" fmla="*/ 10 h 1259"/>
                  <a:gd name="T70" fmla="*/ 35 w 951"/>
                  <a:gd name="T71" fmla="*/ 3 h 1259"/>
                  <a:gd name="T72" fmla="*/ 25 w 951"/>
                  <a:gd name="T73" fmla="*/ 0 h 1259"/>
                  <a:gd name="T74" fmla="*/ 14 w 951"/>
                  <a:gd name="T75" fmla="*/ 5 h 1259"/>
                  <a:gd name="T76" fmla="*/ 0 w 951"/>
                  <a:gd name="T77" fmla="*/ 9 h 1259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951"/>
                  <a:gd name="T118" fmla="*/ 0 h 1259"/>
                  <a:gd name="T119" fmla="*/ 951 w 951"/>
                  <a:gd name="T120" fmla="*/ 1259 h 1259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951" h="1259">
                    <a:moveTo>
                      <a:pt x="0" y="78"/>
                    </a:moveTo>
                    <a:lnTo>
                      <a:pt x="53" y="152"/>
                    </a:lnTo>
                    <a:lnTo>
                      <a:pt x="121" y="264"/>
                    </a:lnTo>
                    <a:lnTo>
                      <a:pt x="189" y="411"/>
                    </a:lnTo>
                    <a:lnTo>
                      <a:pt x="244" y="556"/>
                    </a:lnTo>
                    <a:lnTo>
                      <a:pt x="283" y="674"/>
                    </a:lnTo>
                    <a:lnTo>
                      <a:pt x="350" y="918"/>
                    </a:lnTo>
                    <a:lnTo>
                      <a:pt x="370" y="993"/>
                    </a:lnTo>
                    <a:lnTo>
                      <a:pt x="398" y="1041"/>
                    </a:lnTo>
                    <a:lnTo>
                      <a:pt x="422" y="1081"/>
                    </a:lnTo>
                    <a:lnTo>
                      <a:pt x="610" y="1207"/>
                    </a:lnTo>
                    <a:lnTo>
                      <a:pt x="679" y="1259"/>
                    </a:lnTo>
                    <a:lnTo>
                      <a:pt x="670" y="1131"/>
                    </a:lnTo>
                    <a:lnTo>
                      <a:pt x="639" y="1026"/>
                    </a:lnTo>
                    <a:lnTo>
                      <a:pt x="603" y="916"/>
                    </a:lnTo>
                    <a:lnTo>
                      <a:pt x="519" y="781"/>
                    </a:lnTo>
                    <a:lnTo>
                      <a:pt x="465" y="632"/>
                    </a:lnTo>
                    <a:lnTo>
                      <a:pt x="440" y="411"/>
                    </a:lnTo>
                    <a:lnTo>
                      <a:pt x="551" y="497"/>
                    </a:lnTo>
                    <a:lnTo>
                      <a:pt x="654" y="567"/>
                    </a:lnTo>
                    <a:lnTo>
                      <a:pt x="756" y="600"/>
                    </a:lnTo>
                    <a:lnTo>
                      <a:pt x="823" y="616"/>
                    </a:lnTo>
                    <a:lnTo>
                      <a:pt x="875" y="608"/>
                    </a:lnTo>
                    <a:lnTo>
                      <a:pt x="908" y="567"/>
                    </a:lnTo>
                    <a:lnTo>
                      <a:pt x="943" y="449"/>
                    </a:lnTo>
                    <a:lnTo>
                      <a:pt x="951" y="363"/>
                    </a:lnTo>
                    <a:lnTo>
                      <a:pt x="951" y="219"/>
                    </a:lnTo>
                    <a:lnTo>
                      <a:pt x="951" y="98"/>
                    </a:lnTo>
                    <a:lnTo>
                      <a:pt x="797" y="102"/>
                    </a:lnTo>
                    <a:lnTo>
                      <a:pt x="730" y="86"/>
                    </a:lnTo>
                    <a:lnTo>
                      <a:pt x="721" y="223"/>
                    </a:lnTo>
                    <a:lnTo>
                      <a:pt x="705" y="265"/>
                    </a:lnTo>
                    <a:lnTo>
                      <a:pt x="603" y="215"/>
                    </a:lnTo>
                    <a:lnTo>
                      <a:pt x="533" y="156"/>
                    </a:lnTo>
                    <a:lnTo>
                      <a:pt x="405" y="86"/>
                    </a:lnTo>
                    <a:lnTo>
                      <a:pt x="312" y="26"/>
                    </a:lnTo>
                    <a:lnTo>
                      <a:pt x="229" y="0"/>
                    </a:lnTo>
                    <a:lnTo>
                      <a:pt x="126" y="42"/>
                    </a:lnTo>
                    <a:lnTo>
                      <a:pt x="0" y="78"/>
                    </a:lnTo>
                    <a:close/>
                  </a:path>
                </a:pathLst>
              </a:custGeom>
              <a:solidFill>
                <a:srgbClr val="0000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 b="1"/>
              </a:p>
            </p:txBody>
          </p:sp>
          <p:sp>
            <p:nvSpPr>
              <p:cNvPr id="59" name="Freeform 75"/>
              <p:cNvSpPr>
                <a:spLocks/>
              </p:cNvSpPr>
              <p:nvPr/>
            </p:nvSpPr>
            <p:spPr bwMode="auto">
              <a:xfrm>
                <a:off x="4669" y="675"/>
                <a:ext cx="89" cy="254"/>
              </a:xfrm>
              <a:custGeom>
                <a:avLst/>
                <a:gdLst>
                  <a:gd name="T0" fmla="*/ 0 w 267"/>
                  <a:gd name="T1" fmla="*/ 0 h 762"/>
                  <a:gd name="T2" fmla="*/ 13 w 267"/>
                  <a:gd name="T3" fmla="*/ 6 h 762"/>
                  <a:gd name="T4" fmla="*/ 12 w 267"/>
                  <a:gd name="T5" fmla="*/ 16 h 762"/>
                  <a:gd name="T6" fmla="*/ 20 w 267"/>
                  <a:gd name="T7" fmla="*/ 16 h 762"/>
                  <a:gd name="T8" fmla="*/ 25 w 267"/>
                  <a:gd name="T9" fmla="*/ 35 h 762"/>
                  <a:gd name="T10" fmla="*/ 28 w 267"/>
                  <a:gd name="T11" fmla="*/ 54 h 762"/>
                  <a:gd name="T12" fmla="*/ 29 w 267"/>
                  <a:gd name="T13" fmla="*/ 73 h 762"/>
                  <a:gd name="T14" fmla="*/ 30 w 267"/>
                  <a:gd name="T15" fmla="*/ 85 h 76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67"/>
                  <a:gd name="T25" fmla="*/ 0 h 762"/>
                  <a:gd name="T26" fmla="*/ 267 w 267"/>
                  <a:gd name="T27" fmla="*/ 762 h 76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67" h="762">
                    <a:moveTo>
                      <a:pt x="0" y="0"/>
                    </a:moveTo>
                    <a:lnTo>
                      <a:pt x="117" y="52"/>
                    </a:lnTo>
                    <a:lnTo>
                      <a:pt x="106" y="143"/>
                    </a:lnTo>
                    <a:lnTo>
                      <a:pt x="180" y="147"/>
                    </a:lnTo>
                    <a:lnTo>
                      <a:pt x="227" y="312"/>
                    </a:lnTo>
                    <a:lnTo>
                      <a:pt x="254" y="490"/>
                    </a:lnTo>
                    <a:lnTo>
                      <a:pt x="264" y="659"/>
                    </a:lnTo>
                    <a:lnTo>
                      <a:pt x="267" y="762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 b="1"/>
              </a:p>
            </p:txBody>
          </p:sp>
        </p:grpSp>
        <p:sp>
          <p:nvSpPr>
            <p:cNvPr id="15" name="Freeform 76"/>
            <p:cNvSpPr>
              <a:spLocks/>
            </p:cNvSpPr>
            <p:nvPr/>
          </p:nvSpPr>
          <p:spPr bwMode="auto">
            <a:xfrm>
              <a:off x="4572" y="675"/>
              <a:ext cx="95" cy="78"/>
            </a:xfrm>
            <a:custGeom>
              <a:avLst/>
              <a:gdLst>
                <a:gd name="T0" fmla="*/ 3 w 286"/>
                <a:gd name="T1" fmla="*/ 8 h 236"/>
                <a:gd name="T2" fmla="*/ 0 w 286"/>
                <a:gd name="T3" fmla="*/ 13 h 236"/>
                <a:gd name="T4" fmla="*/ 14 w 286"/>
                <a:gd name="T5" fmla="*/ 26 h 236"/>
                <a:gd name="T6" fmla="*/ 18 w 286"/>
                <a:gd name="T7" fmla="*/ 10 h 236"/>
                <a:gd name="T8" fmla="*/ 32 w 286"/>
                <a:gd name="T9" fmla="*/ 18 h 236"/>
                <a:gd name="T10" fmla="*/ 31 w 286"/>
                <a:gd name="T11" fmla="*/ 4 h 236"/>
                <a:gd name="T12" fmla="*/ 23 w 286"/>
                <a:gd name="T13" fmla="*/ 0 h 236"/>
                <a:gd name="T14" fmla="*/ 3 w 286"/>
                <a:gd name="T15" fmla="*/ 8 h 2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86"/>
                <a:gd name="T25" fmla="*/ 0 h 236"/>
                <a:gd name="T26" fmla="*/ 286 w 286"/>
                <a:gd name="T27" fmla="*/ 236 h 2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86" h="236">
                  <a:moveTo>
                    <a:pt x="26" y="75"/>
                  </a:moveTo>
                  <a:lnTo>
                    <a:pt x="0" y="114"/>
                  </a:lnTo>
                  <a:lnTo>
                    <a:pt x="124" y="236"/>
                  </a:lnTo>
                  <a:lnTo>
                    <a:pt x="164" y="92"/>
                  </a:lnTo>
                  <a:lnTo>
                    <a:pt x="286" y="163"/>
                  </a:lnTo>
                  <a:lnTo>
                    <a:pt x="280" y="40"/>
                  </a:lnTo>
                  <a:lnTo>
                    <a:pt x="205" y="0"/>
                  </a:lnTo>
                  <a:lnTo>
                    <a:pt x="26" y="75"/>
                  </a:lnTo>
                  <a:close/>
                </a:path>
              </a:pathLst>
            </a:custGeom>
            <a:solidFill>
              <a:srgbClr val="FFFFFF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 b="1"/>
            </a:p>
          </p:txBody>
        </p:sp>
        <p:grpSp>
          <p:nvGrpSpPr>
            <p:cNvPr id="16" name="Group 77"/>
            <p:cNvGrpSpPr>
              <a:grpSpLocks/>
            </p:cNvGrpSpPr>
            <p:nvPr/>
          </p:nvGrpSpPr>
          <p:grpSpPr bwMode="auto">
            <a:xfrm>
              <a:off x="4901" y="292"/>
              <a:ext cx="443" cy="1116"/>
              <a:chOff x="4901" y="292"/>
              <a:chExt cx="443" cy="1116"/>
            </a:xfrm>
          </p:grpSpPr>
          <p:grpSp>
            <p:nvGrpSpPr>
              <p:cNvPr id="54" name="Group 78"/>
              <p:cNvGrpSpPr>
                <a:grpSpLocks/>
              </p:cNvGrpSpPr>
              <p:nvPr/>
            </p:nvGrpSpPr>
            <p:grpSpPr bwMode="auto">
              <a:xfrm>
                <a:off x="4911" y="292"/>
                <a:ext cx="433" cy="1116"/>
                <a:chOff x="4911" y="292"/>
                <a:chExt cx="433" cy="1116"/>
              </a:xfrm>
            </p:grpSpPr>
            <p:sp>
              <p:nvSpPr>
                <p:cNvPr id="56" name="Freeform 79"/>
                <p:cNvSpPr>
                  <a:spLocks/>
                </p:cNvSpPr>
                <p:nvPr/>
              </p:nvSpPr>
              <p:spPr bwMode="auto">
                <a:xfrm>
                  <a:off x="4911" y="299"/>
                  <a:ext cx="43" cy="1109"/>
                </a:xfrm>
                <a:custGeom>
                  <a:avLst/>
                  <a:gdLst>
                    <a:gd name="T0" fmla="*/ 0 w 128"/>
                    <a:gd name="T1" fmla="*/ 1 h 3328"/>
                    <a:gd name="T2" fmla="*/ 7 w 128"/>
                    <a:gd name="T3" fmla="*/ 370 h 3328"/>
                    <a:gd name="T4" fmla="*/ 14 w 128"/>
                    <a:gd name="T5" fmla="*/ 370 h 3328"/>
                    <a:gd name="T6" fmla="*/ 7 w 128"/>
                    <a:gd name="T7" fmla="*/ 0 h 3328"/>
                    <a:gd name="T8" fmla="*/ 0 w 128"/>
                    <a:gd name="T9" fmla="*/ 1 h 33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8"/>
                    <a:gd name="T16" fmla="*/ 0 h 3328"/>
                    <a:gd name="T17" fmla="*/ 128 w 128"/>
                    <a:gd name="T18" fmla="*/ 3328 h 33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8" h="3328">
                      <a:moveTo>
                        <a:pt x="0" y="7"/>
                      </a:moveTo>
                      <a:lnTo>
                        <a:pt x="63" y="3328"/>
                      </a:lnTo>
                      <a:lnTo>
                        <a:pt x="128" y="3328"/>
                      </a:lnTo>
                      <a:lnTo>
                        <a:pt x="63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A05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endParaRPr lang="ru-RU" b="1"/>
                </a:p>
              </p:txBody>
            </p:sp>
            <p:sp>
              <p:nvSpPr>
                <p:cNvPr id="57" name="Freeform 80"/>
                <p:cNvSpPr>
                  <a:spLocks/>
                </p:cNvSpPr>
                <p:nvPr/>
              </p:nvSpPr>
              <p:spPr bwMode="auto">
                <a:xfrm>
                  <a:off x="4932" y="292"/>
                  <a:ext cx="412" cy="146"/>
                </a:xfrm>
                <a:custGeom>
                  <a:avLst/>
                  <a:gdLst>
                    <a:gd name="T0" fmla="*/ 0 w 1235"/>
                    <a:gd name="T1" fmla="*/ 4 h 439"/>
                    <a:gd name="T2" fmla="*/ 11 w 1235"/>
                    <a:gd name="T3" fmla="*/ 1 h 439"/>
                    <a:gd name="T4" fmla="*/ 18 w 1235"/>
                    <a:gd name="T5" fmla="*/ 1 h 439"/>
                    <a:gd name="T6" fmla="*/ 26 w 1235"/>
                    <a:gd name="T7" fmla="*/ 0 h 439"/>
                    <a:gd name="T8" fmla="*/ 34 w 1235"/>
                    <a:gd name="T9" fmla="*/ 0 h 439"/>
                    <a:gd name="T10" fmla="*/ 42 w 1235"/>
                    <a:gd name="T11" fmla="*/ 0 h 439"/>
                    <a:gd name="T12" fmla="*/ 48 w 1235"/>
                    <a:gd name="T13" fmla="*/ 2 h 439"/>
                    <a:gd name="T14" fmla="*/ 54 w 1235"/>
                    <a:gd name="T15" fmla="*/ 3 h 439"/>
                    <a:gd name="T16" fmla="*/ 58 w 1235"/>
                    <a:gd name="T17" fmla="*/ 4 h 439"/>
                    <a:gd name="T18" fmla="*/ 63 w 1235"/>
                    <a:gd name="T19" fmla="*/ 7 h 439"/>
                    <a:gd name="T20" fmla="*/ 70 w 1235"/>
                    <a:gd name="T21" fmla="*/ 11 h 439"/>
                    <a:gd name="T22" fmla="*/ 76 w 1235"/>
                    <a:gd name="T23" fmla="*/ 12 h 439"/>
                    <a:gd name="T24" fmla="*/ 79 w 1235"/>
                    <a:gd name="T25" fmla="*/ 12 h 439"/>
                    <a:gd name="T26" fmla="*/ 86 w 1235"/>
                    <a:gd name="T27" fmla="*/ 11 h 439"/>
                    <a:gd name="T28" fmla="*/ 91 w 1235"/>
                    <a:gd name="T29" fmla="*/ 9 h 439"/>
                    <a:gd name="T30" fmla="*/ 97 w 1235"/>
                    <a:gd name="T31" fmla="*/ 7 h 439"/>
                    <a:gd name="T32" fmla="*/ 106 w 1235"/>
                    <a:gd name="T33" fmla="*/ 6 h 439"/>
                    <a:gd name="T34" fmla="*/ 116 w 1235"/>
                    <a:gd name="T35" fmla="*/ 6 h 439"/>
                    <a:gd name="T36" fmla="*/ 127 w 1235"/>
                    <a:gd name="T37" fmla="*/ 10 h 439"/>
                    <a:gd name="T38" fmla="*/ 137 w 1235"/>
                    <a:gd name="T39" fmla="*/ 15 h 439"/>
                    <a:gd name="T40" fmla="*/ 127 w 1235"/>
                    <a:gd name="T41" fmla="*/ 22 h 439"/>
                    <a:gd name="T42" fmla="*/ 119 w 1235"/>
                    <a:gd name="T43" fmla="*/ 27 h 439"/>
                    <a:gd name="T44" fmla="*/ 126 w 1235"/>
                    <a:gd name="T45" fmla="*/ 34 h 439"/>
                    <a:gd name="T46" fmla="*/ 136 w 1235"/>
                    <a:gd name="T47" fmla="*/ 42 h 439"/>
                    <a:gd name="T48" fmla="*/ 128 w 1235"/>
                    <a:gd name="T49" fmla="*/ 45 h 439"/>
                    <a:gd name="T50" fmla="*/ 115 w 1235"/>
                    <a:gd name="T51" fmla="*/ 47 h 439"/>
                    <a:gd name="T52" fmla="*/ 101 w 1235"/>
                    <a:gd name="T53" fmla="*/ 48 h 439"/>
                    <a:gd name="T54" fmla="*/ 86 w 1235"/>
                    <a:gd name="T55" fmla="*/ 49 h 439"/>
                    <a:gd name="T56" fmla="*/ 75 w 1235"/>
                    <a:gd name="T57" fmla="*/ 48 h 439"/>
                    <a:gd name="T58" fmla="*/ 64 w 1235"/>
                    <a:gd name="T59" fmla="*/ 46 h 439"/>
                    <a:gd name="T60" fmla="*/ 58 w 1235"/>
                    <a:gd name="T61" fmla="*/ 44 h 439"/>
                    <a:gd name="T62" fmla="*/ 49 w 1235"/>
                    <a:gd name="T63" fmla="*/ 37 h 439"/>
                    <a:gd name="T64" fmla="*/ 43 w 1235"/>
                    <a:gd name="T65" fmla="*/ 35 h 439"/>
                    <a:gd name="T66" fmla="*/ 35 w 1235"/>
                    <a:gd name="T67" fmla="*/ 35 h 439"/>
                    <a:gd name="T68" fmla="*/ 30 w 1235"/>
                    <a:gd name="T69" fmla="*/ 36 h 439"/>
                    <a:gd name="T70" fmla="*/ 23 w 1235"/>
                    <a:gd name="T71" fmla="*/ 37 h 439"/>
                    <a:gd name="T72" fmla="*/ 16 w 1235"/>
                    <a:gd name="T73" fmla="*/ 39 h 439"/>
                    <a:gd name="T74" fmla="*/ 10 w 1235"/>
                    <a:gd name="T75" fmla="*/ 41 h 439"/>
                    <a:gd name="T76" fmla="*/ 0 w 1235"/>
                    <a:gd name="T77" fmla="*/ 46 h 439"/>
                    <a:gd name="T78" fmla="*/ 4 w 1235"/>
                    <a:gd name="T79" fmla="*/ 40 h 439"/>
                    <a:gd name="T80" fmla="*/ 6 w 1235"/>
                    <a:gd name="T81" fmla="*/ 34 h 439"/>
                    <a:gd name="T82" fmla="*/ 7 w 1235"/>
                    <a:gd name="T83" fmla="*/ 27 h 439"/>
                    <a:gd name="T84" fmla="*/ 6 w 1235"/>
                    <a:gd name="T85" fmla="*/ 19 h 439"/>
                    <a:gd name="T86" fmla="*/ 4 w 1235"/>
                    <a:gd name="T87" fmla="*/ 12 h 439"/>
                    <a:gd name="T88" fmla="*/ 0 w 1235"/>
                    <a:gd name="T89" fmla="*/ 4 h 439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w 1235"/>
                    <a:gd name="T136" fmla="*/ 0 h 439"/>
                    <a:gd name="T137" fmla="*/ 1235 w 1235"/>
                    <a:gd name="T138" fmla="*/ 439 h 439"/>
                  </a:gdLst>
                  <a:ahLst/>
                  <a:cxnLst>
                    <a:cxn ang="T90">
                      <a:pos x="T0" y="T1"/>
                    </a:cxn>
                    <a:cxn ang="T91">
                      <a:pos x="T2" y="T3"/>
                    </a:cxn>
                    <a:cxn ang="T92">
                      <a:pos x="T4" y="T5"/>
                    </a:cxn>
                    <a:cxn ang="T93">
                      <a:pos x="T6" y="T7"/>
                    </a:cxn>
                    <a:cxn ang="T94">
                      <a:pos x="T8" y="T9"/>
                    </a:cxn>
                    <a:cxn ang="T95">
                      <a:pos x="T10" y="T11"/>
                    </a:cxn>
                    <a:cxn ang="T96">
                      <a:pos x="T12" y="T13"/>
                    </a:cxn>
                    <a:cxn ang="T97">
                      <a:pos x="T14" y="T15"/>
                    </a:cxn>
                    <a:cxn ang="T98">
                      <a:pos x="T16" y="T17"/>
                    </a:cxn>
                    <a:cxn ang="T99">
                      <a:pos x="T18" y="T19"/>
                    </a:cxn>
                    <a:cxn ang="T100">
                      <a:pos x="T20" y="T21"/>
                    </a:cxn>
                    <a:cxn ang="T101">
                      <a:pos x="T22" y="T23"/>
                    </a:cxn>
                    <a:cxn ang="T102">
                      <a:pos x="T24" y="T25"/>
                    </a:cxn>
                    <a:cxn ang="T103">
                      <a:pos x="T26" y="T27"/>
                    </a:cxn>
                    <a:cxn ang="T104">
                      <a:pos x="T28" y="T29"/>
                    </a:cxn>
                    <a:cxn ang="T105">
                      <a:pos x="T30" y="T31"/>
                    </a:cxn>
                    <a:cxn ang="T106">
                      <a:pos x="T32" y="T33"/>
                    </a:cxn>
                    <a:cxn ang="T107">
                      <a:pos x="T34" y="T35"/>
                    </a:cxn>
                    <a:cxn ang="T108">
                      <a:pos x="T36" y="T37"/>
                    </a:cxn>
                    <a:cxn ang="T109">
                      <a:pos x="T38" y="T39"/>
                    </a:cxn>
                    <a:cxn ang="T110">
                      <a:pos x="T40" y="T41"/>
                    </a:cxn>
                    <a:cxn ang="T111">
                      <a:pos x="T42" y="T43"/>
                    </a:cxn>
                    <a:cxn ang="T112">
                      <a:pos x="T44" y="T45"/>
                    </a:cxn>
                    <a:cxn ang="T113">
                      <a:pos x="T46" y="T47"/>
                    </a:cxn>
                    <a:cxn ang="T114">
                      <a:pos x="T48" y="T49"/>
                    </a:cxn>
                    <a:cxn ang="T115">
                      <a:pos x="T50" y="T51"/>
                    </a:cxn>
                    <a:cxn ang="T116">
                      <a:pos x="T52" y="T53"/>
                    </a:cxn>
                    <a:cxn ang="T117">
                      <a:pos x="T54" y="T55"/>
                    </a:cxn>
                    <a:cxn ang="T118">
                      <a:pos x="T56" y="T57"/>
                    </a:cxn>
                    <a:cxn ang="T119">
                      <a:pos x="T58" y="T59"/>
                    </a:cxn>
                    <a:cxn ang="T120">
                      <a:pos x="T60" y="T61"/>
                    </a:cxn>
                    <a:cxn ang="T121">
                      <a:pos x="T62" y="T63"/>
                    </a:cxn>
                    <a:cxn ang="T122">
                      <a:pos x="T64" y="T65"/>
                    </a:cxn>
                    <a:cxn ang="T123">
                      <a:pos x="T66" y="T67"/>
                    </a:cxn>
                    <a:cxn ang="T124">
                      <a:pos x="T68" y="T69"/>
                    </a:cxn>
                    <a:cxn ang="T125">
                      <a:pos x="T70" y="T71"/>
                    </a:cxn>
                    <a:cxn ang="T126">
                      <a:pos x="T72" y="T73"/>
                    </a:cxn>
                    <a:cxn ang="T127">
                      <a:pos x="T74" y="T75"/>
                    </a:cxn>
                    <a:cxn ang="T128">
                      <a:pos x="T76" y="T77"/>
                    </a:cxn>
                    <a:cxn ang="T129">
                      <a:pos x="T78" y="T79"/>
                    </a:cxn>
                    <a:cxn ang="T130">
                      <a:pos x="T80" y="T81"/>
                    </a:cxn>
                    <a:cxn ang="T131">
                      <a:pos x="T82" y="T83"/>
                    </a:cxn>
                    <a:cxn ang="T132">
                      <a:pos x="T84" y="T85"/>
                    </a:cxn>
                    <a:cxn ang="T133">
                      <a:pos x="T86" y="T87"/>
                    </a:cxn>
                    <a:cxn ang="T134">
                      <a:pos x="T88" y="T89"/>
                    </a:cxn>
                  </a:cxnLst>
                  <a:rect l="T135" t="T136" r="T137" b="T138"/>
                  <a:pathLst>
                    <a:path w="1235" h="439">
                      <a:moveTo>
                        <a:pt x="0" y="40"/>
                      </a:moveTo>
                      <a:lnTo>
                        <a:pt x="95" y="12"/>
                      </a:lnTo>
                      <a:lnTo>
                        <a:pt x="161" y="7"/>
                      </a:lnTo>
                      <a:lnTo>
                        <a:pt x="232" y="1"/>
                      </a:lnTo>
                      <a:lnTo>
                        <a:pt x="302" y="0"/>
                      </a:lnTo>
                      <a:lnTo>
                        <a:pt x="382" y="4"/>
                      </a:lnTo>
                      <a:lnTo>
                        <a:pt x="434" y="15"/>
                      </a:lnTo>
                      <a:lnTo>
                        <a:pt x="488" y="30"/>
                      </a:lnTo>
                      <a:lnTo>
                        <a:pt x="519" y="40"/>
                      </a:lnTo>
                      <a:lnTo>
                        <a:pt x="564" y="62"/>
                      </a:lnTo>
                      <a:lnTo>
                        <a:pt x="626" y="96"/>
                      </a:lnTo>
                      <a:lnTo>
                        <a:pt x="682" y="106"/>
                      </a:lnTo>
                      <a:lnTo>
                        <a:pt x="713" y="106"/>
                      </a:lnTo>
                      <a:lnTo>
                        <a:pt x="769" y="99"/>
                      </a:lnTo>
                      <a:lnTo>
                        <a:pt x="821" y="82"/>
                      </a:lnTo>
                      <a:lnTo>
                        <a:pt x="875" y="67"/>
                      </a:lnTo>
                      <a:lnTo>
                        <a:pt x="952" y="56"/>
                      </a:lnTo>
                      <a:lnTo>
                        <a:pt x="1044" y="56"/>
                      </a:lnTo>
                      <a:lnTo>
                        <a:pt x="1141" y="88"/>
                      </a:lnTo>
                      <a:lnTo>
                        <a:pt x="1235" y="133"/>
                      </a:lnTo>
                      <a:lnTo>
                        <a:pt x="1141" y="194"/>
                      </a:lnTo>
                      <a:lnTo>
                        <a:pt x="1069" y="246"/>
                      </a:lnTo>
                      <a:lnTo>
                        <a:pt x="1131" y="311"/>
                      </a:lnTo>
                      <a:lnTo>
                        <a:pt x="1224" y="382"/>
                      </a:lnTo>
                      <a:lnTo>
                        <a:pt x="1152" y="403"/>
                      </a:lnTo>
                      <a:lnTo>
                        <a:pt x="1037" y="425"/>
                      </a:lnTo>
                      <a:lnTo>
                        <a:pt x="910" y="437"/>
                      </a:lnTo>
                      <a:lnTo>
                        <a:pt x="772" y="439"/>
                      </a:lnTo>
                      <a:lnTo>
                        <a:pt x="675" y="433"/>
                      </a:lnTo>
                      <a:lnTo>
                        <a:pt x="580" y="418"/>
                      </a:lnTo>
                      <a:lnTo>
                        <a:pt x="521" y="398"/>
                      </a:lnTo>
                      <a:lnTo>
                        <a:pt x="442" y="334"/>
                      </a:lnTo>
                      <a:lnTo>
                        <a:pt x="385" y="320"/>
                      </a:lnTo>
                      <a:lnTo>
                        <a:pt x="318" y="320"/>
                      </a:lnTo>
                      <a:lnTo>
                        <a:pt x="267" y="327"/>
                      </a:lnTo>
                      <a:lnTo>
                        <a:pt x="206" y="334"/>
                      </a:lnTo>
                      <a:lnTo>
                        <a:pt x="142" y="355"/>
                      </a:lnTo>
                      <a:lnTo>
                        <a:pt x="93" y="368"/>
                      </a:lnTo>
                      <a:lnTo>
                        <a:pt x="0" y="418"/>
                      </a:lnTo>
                      <a:lnTo>
                        <a:pt x="32" y="364"/>
                      </a:lnTo>
                      <a:lnTo>
                        <a:pt x="50" y="311"/>
                      </a:lnTo>
                      <a:lnTo>
                        <a:pt x="60" y="241"/>
                      </a:lnTo>
                      <a:lnTo>
                        <a:pt x="58" y="171"/>
                      </a:lnTo>
                      <a:lnTo>
                        <a:pt x="35" y="106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endParaRPr lang="ru-RU" b="1"/>
                </a:p>
              </p:txBody>
            </p:sp>
          </p:grpSp>
          <p:sp>
            <p:nvSpPr>
              <p:cNvPr id="55" name="Freeform 81"/>
              <p:cNvSpPr>
                <a:spLocks/>
              </p:cNvSpPr>
              <p:nvPr/>
            </p:nvSpPr>
            <p:spPr bwMode="auto">
              <a:xfrm>
                <a:off x="4901" y="580"/>
                <a:ext cx="66" cy="94"/>
              </a:xfrm>
              <a:custGeom>
                <a:avLst/>
                <a:gdLst>
                  <a:gd name="T0" fmla="*/ 10 w 200"/>
                  <a:gd name="T1" fmla="*/ 0 h 281"/>
                  <a:gd name="T2" fmla="*/ 6 w 200"/>
                  <a:gd name="T3" fmla="*/ 3 h 281"/>
                  <a:gd name="T4" fmla="*/ 2 w 200"/>
                  <a:gd name="T5" fmla="*/ 6 h 281"/>
                  <a:gd name="T6" fmla="*/ 0 w 200"/>
                  <a:gd name="T7" fmla="*/ 8 h 281"/>
                  <a:gd name="T8" fmla="*/ 1 w 200"/>
                  <a:gd name="T9" fmla="*/ 11 h 281"/>
                  <a:gd name="T10" fmla="*/ 3 w 200"/>
                  <a:gd name="T11" fmla="*/ 12 h 281"/>
                  <a:gd name="T12" fmla="*/ 6 w 200"/>
                  <a:gd name="T13" fmla="*/ 11 h 281"/>
                  <a:gd name="T14" fmla="*/ 2 w 200"/>
                  <a:gd name="T15" fmla="*/ 12 h 281"/>
                  <a:gd name="T16" fmla="*/ 2 w 200"/>
                  <a:gd name="T17" fmla="*/ 14 h 281"/>
                  <a:gd name="T18" fmla="*/ 2 w 200"/>
                  <a:gd name="T19" fmla="*/ 17 h 281"/>
                  <a:gd name="T20" fmla="*/ 3 w 200"/>
                  <a:gd name="T21" fmla="*/ 19 h 281"/>
                  <a:gd name="T22" fmla="*/ 7 w 200"/>
                  <a:gd name="T23" fmla="*/ 18 h 281"/>
                  <a:gd name="T24" fmla="*/ 3 w 200"/>
                  <a:gd name="T25" fmla="*/ 19 h 281"/>
                  <a:gd name="T26" fmla="*/ 3 w 200"/>
                  <a:gd name="T27" fmla="*/ 21 h 281"/>
                  <a:gd name="T28" fmla="*/ 3 w 200"/>
                  <a:gd name="T29" fmla="*/ 24 h 281"/>
                  <a:gd name="T30" fmla="*/ 5 w 200"/>
                  <a:gd name="T31" fmla="*/ 25 h 281"/>
                  <a:gd name="T32" fmla="*/ 7 w 200"/>
                  <a:gd name="T33" fmla="*/ 25 h 281"/>
                  <a:gd name="T34" fmla="*/ 5 w 200"/>
                  <a:gd name="T35" fmla="*/ 26 h 281"/>
                  <a:gd name="T36" fmla="*/ 4 w 200"/>
                  <a:gd name="T37" fmla="*/ 27 h 281"/>
                  <a:gd name="T38" fmla="*/ 5 w 200"/>
                  <a:gd name="T39" fmla="*/ 30 h 281"/>
                  <a:gd name="T40" fmla="*/ 8 w 200"/>
                  <a:gd name="T41" fmla="*/ 31 h 281"/>
                  <a:gd name="T42" fmla="*/ 12 w 200"/>
                  <a:gd name="T43" fmla="*/ 31 h 281"/>
                  <a:gd name="T44" fmla="*/ 16 w 200"/>
                  <a:gd name="T45" fmla="*/ 29 h 281"/>
                  <a:gd name="T46" fmla="*/ 18 w 200"/>
                  <a:gd name="T47" fmla="*/ 27 h 281"/>
                  <a:gd name="T48" fmla="*/ 21 w 200"/>
                  <a:gd name="T49" fmla="*/ 24 h 281"/>
                  <a:gd name="T50" fmla="*/ 20 w 200"/>
                  <a:gd name="T51" fmla="*/ 20 h 281"/>
                  <a:gd name="T52" fmla="*/ 22 w 200"/>
                  <a:gd name="T53" fmla="*/ 16 h 281"/>
                  <a:gd name="T54" fmla="*/ 19 w 200"/>
                  <a:gd name="T55" fmla="*/ 12 h 281"/>
                  <a:gd name="T56" fmla="*/ 19 w 200"/>
                  <a:gd name="T57" fmla="*/ 8 h 281"/>
                  <a:gd name="T58" fmla="*/ 18 w 200"/>
                  <a:gd name="T59" fmla="*/ 6 h 281"/>
                  <a:gd name="T60" fmla="*/ 18 w 200"/>
                  <a:gd name="T61" fmla="*/ 2 h 281"/>
                  <a:gd name="T62" fmla="*/ 16 w 200"/>
                  <a:gd name="T63" fmla="*/ 0 h 281"/>
                  <a:gd name="T64" fmla="*/ 10 w 200"/>
                  <a:gd name="T65" fmla="*/ 0 h 28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00"/>
                  <a:gd name="T100" fmla="*/ 0 h 281"/>
                  <a:gd name="T101" fmla="*/ 200 w 200"/>
                  <a:gd name="T102" fmla="*/ 281 h 28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00" h="281">
                    <a:moveTo>
                      <a:pt x="89" y="4"/>
                    </a:moveTo>
                    <a:lnTo>
                      <a:pt x="51" y="23"/>
                    </a:lnTo>
                    <a:lnTo>
                      <a:pt x="15" y="55"/>
                    </a:lnTo>
                    <a:lnTo>
                      <a:pt x="0" y="76"/>
                    </a:lnTo>
                    <a:lnTo>
                      <a:pt x="7" y="95"/>
                    </a:lnTo>
                    <a:lnTo>
                      <a:pt x="26" y="106"/>
                    </a:lnTo>
                    <a:lnTo>
                      <a:pt x="58" y="99"/>
                    </a:lnTo>
                    <a:lnTo>
                      <a:pt x="19" y="110"/>
                    </a:lnTo>
                    <a:lnTo>
                      <a:pt x="15" y="130"/>
                    </a:lnTo>
                    <a:lnTo>
                      <a:pt x="19" y="149"/>
                    </a:lnTo>
                    <a:lnTo>
                      <a:pt x="29" y="169"/>
                    </a:lnTo>
                    <a:lnTo>
                      <a:pt x="67" y="161"/>
                    </a:lnTo>
                    <a:lnTo>
                      <a:pt x="26" y="174"/>
                    </a:lnTo>
                    <a:lnTo>
                      <a:pt x="26" y="190"/>
                    </a:lnTo>
                    <a:lnTo>
                      <a:pt x="31" y="214"/>
                    </a:lnTo>
                    <a:lnTo>
                      <a:pt x="46" y="225"/>
                    </a:lnTo>
                    <a:lnTo>
                      <a:pt x="67" y="222"/>
                    </a:lnTo>
                    <a:lnTo>
                      <a:pt x="43" y="232"/>
                    </a:lnTo>
                    <a:lnTo>
                      <a:pt x="39" y="246"/>
                    </a:lnTo>
                    <a:lnTo>
                      <a:pt x="42" y="265"/>
                    </a:lnTo>
                    <a:lnTo>
                      <a:pt x="69" y="281"/>
                    </a:lnTo>
                    <a:lnTo>
                      <a:pt x="106" y="274"/>
                    </a:lnTo>
                    <a:lnTo>
                      <a:pt x="144" y="262"/>
                    </a:lnTo>
                    <a:lnTo>
                      <a:pt x="169" y="246"/>
                    </a:lnTo>
                    <a:lnTo>
                      <a:pt x="192" y="218"/>
                    </a:lnTo>
                    <a:lnTo>
                      <a:pt x="189" y="179"/>
                    </a:lnTo>
                    <a:lnTo>
                      <a:pt x="200" y="143"/>
                    </a:lnTo>
                    <a:lnTo>
                      <a:pt x="177" y="112"/>
                    </a:lnTo>
                    <a:lnTo>
                      <a:pt x="180" y="76"/>
                    </a:lnTo>
                    <a:lnTo>
                      <a:pt x="164" y="55"/>
                    </a:lnTo>
                    <a:lnTo>
                      <a:pt x="168" y="20"/>
                    </a:lnTo>
                    <a:lnTo>
                      <a:pt x="142" y="0"/>
                    </a:lnTo>
                    <a:lnTo>
                      <a:pt x="89" y="4"/>
                    </a:lnTo>
                    <a:close/>
                  </a:path>
                </a:pathLst>
              </a:custGeom>
              <a:solidFill>
                <a:srgbClr val="FFE0C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 b="1"/>
              </a:p>
            </p:txBody>
          </p:sp>
        </p:grpSp>
        <p:grpSp>
          <p:nvGrpSpPr>
            <p:cNvPr id="17" name="Group 82"/>
            <p:cNvGrpSpPr>
              <a:grpSpLocks/>
            </p:cNvGrpSpPr>
            <p:nvPr/>
          </p:nvGrpSpPr>
          <p:grpSpPr bwMode="auto">
            <a:xfrm>
              <a:off x="4448" y="1377"/>
              <a:ext cx="934" cy="485"/>
              <a:chOff x="4448" y="1377"/>
              <a:chExt cx="934" cy="485"/>
            </a:xfrm>
          </p:grpSpPr>
          <p:sp>
            <p:nvSpPr>
              <p:cNvPr id="49" name="Freeform 83"/>
              <p:cNvSpPr>
                <a:spLocks/>
              </p:cNvSpPr>
              <p:nvPr/>
            </p:nvSpPr>
            <p:spPr bwMode="auto">
              <a:xfrm>
                <a:off x="4448" y="1377"/>
                <a:ext cx="934" cy="485"/>
              </a:xfrm>
              <a:custGeom>
                <a:avLst/>
                <a:gdLst>
                  <a:gd name="T0" fmla="*/ 0 w 2801"/>
                  <a:gd name="T1" fmla="*/ 162 h 1455"/>
                  <a:gd name="T2" fmla="*/ 14 w 2801"/>
                  <a:gd name="T3" fmla="*/ 141 h 1455"/>
                  <a:gd name="T4" fmla="*/ 32 w 2801"/>
                  <a:gd name="T5" fmla="*/ 125 h 1455"/>
                  <a:gd name="T6" fmla="*/ 52 w 2801"/>
                  <a:gd name="T7" fmla="*/ 119 h 1455"/>
                  <a:gd name="T8" fmla="*/ 58 w 2801"/>
                  <a:gd name="T9" fmla="*/ 98 h 1455"/>
                  <a:gd name="T10" fmla="*/ 75 w 2801"/>
                  <a:gd name="T11" fmla="*/ 81 h 1455"/>
                  <a:gd name="T12" fmla="*/ 98 w 2801"/>
                  <a:gd name="T13" fmla="*/ 81 h 1455"/>
                  <a:gd name="T14" fmla="*/ 109 w 2801"/>
                  <a:gd name="T15" fmla="*/ 73 h 1455"/>
                  <a:gd name="T16" fmla="*/ 116 w 2801"/>
                  <a:gd name="T17" fmla="*/ 54 h 1455"/>
                  <a:gd name="T18" fmla="*/ 134 w 2801"/>
                  <a:gd name="T19" fmla="*/ 33 h 1455"/>
                  <a:gd name="T20" fmla="*/ 143 w 2801"/>
                  <a:gd name="T21" fmla="*/ 5 h 1455"/>
                  <a:gd name="T22" fmla="*/ 160 w 2801"/>
                  <a:gd name="T23" fmla="*/ 8 h 1455"/>
                  <a:gd name="T24" fmla="*/ 180 w 2801"/>
                  <a:gd name="T25" fmla="*/ 0 h 1455"/>
                  <a:gd name="T26" fmla="*/ 186 w 2801"/>
                  <a:gd name="T27" fmla="*/ 10 h 1455"/>
                  <a:gd name="T28" fmla="*/ 197 w 2801"/>
                  <a:gd name="T29" fmla="*/ 18 h 1455"/>
                  <a:gd name="T30" fmla="*/ 206 w 2801"/>
                  <a:gd name="T31" fmla="*/ 39 h 1455"/>
                  <a:gd name="T32" fmla="*/ 224 w 2801"/>
                  <a:gd name="T33" fmla="*/ 51 h 1455"/>
                  <a:gd name="T34" fmla="*/ 234 w 2801"/>
                  <a:gd name="T35" fmla="*/ 72 h 1455"/>
                  <a:gd name="T36" fmla="*/ 254 w 2801"/>
                  <a:gd name="T37" fmla="*/ 84 h 1455"/>
                  <a:gd name="T38" fmla="*/ 259 w 2801"/>
                  <a:gd name="T39" fmla="*/ 109 h 1455"/>
                  <a:gd name="T40" fmla="*/ 297 w 2801"/>
                  <a:gd name="T41" fmla="*/ 137 h 1455"/>
                  <a:gd name="T42" fmla="*/ 311 w 2801"/>
                  <a:gd name="T43" fmla="*/ 162 h 1455"/>
                  <a:gd name="T44" fmla="*/ 0 w 2801"/>
                  <a:gd name="T45" fmla="*/ 162 h 145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2801"/>
                  <a:gd name="T70" fmla="*/ 0 h 1455"/>
                  <a:gd name="T71" fmla="*/ 2801 w 2801"/>
                  <a:gd name="T72" fmla="*/ 1455 h 1455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2801" h="1455">
                    <a:moveTo>
                      <a:pt x="0" y="1455"/>
                    </a:moveTo>
                    <a:lnTo>
                      <a:pt x="129" y="1268"/>
                    </a:lnTo>
                    <a:lnTo>
                      <a:pt x="291" y="1124"/>
                    </a:lnTo>
                    <a:lnTo>
                      <a:pt x="471" y="1073"/>
                    </a:lnTo>
                    <a:lnTo>
                      <a:pt x="521" y="883"/>
                    </a:lnTo>
                    <a:lnTo>
                      <a:pt x="674" y="727"/>
                    </a:lnTo>
                    <a:lnTo>
                      <a:pt x="879" y="727"/>
                    </a:lnTo>
                    <a:lnTo>
                      <a:pt x="979" y="659"/>
                    </a:lnTo>
                    <a:lnTo>
                      <a:pt x="1048" y="488"/>
                    </a:lnTo>
                    <a:lnTo>
                      <a:pt x="1203" y="301"/>
                    </a:lnTo>
                    <a:lnTo>
                      <a:pt x="1286" y="43"/>
                    </a:lnTo>
                    <a:lnTo>
                      <a:pt x="1440" y="76"/>
                    </a:lnTo>
                    <a:lnTo>
                      <a:pt x="1620" y="0"/>
                    </a:lnTo>
                    <a:lnTo>
                      <a:pt x="1671" y="94"/>
                    </a:lnTo>
                    <a:lnTo>
                      <a:pt x="1768" y="165"/>
                    </a:lnTo>
                    <a:lnTo>
                      <a:pt x="1851" y="354"/>
                    </a:lnTo>
                    <a:lnTo>
                      <a:pt x="2019" y="459"/>
                    </a:lnTo>
                    <a:lnTo>
                      <a:pt x="2103" y="650"/>
                    </a:lnTo>
                    <a:lnTo>
                      <a:pt x="2289" y="753"/>
                    </a:lnTo>
                    <a:lnTo>
                      <a:pt x="2332" y="984"/>
                    </a:lnTo>
                    <a:lnTo>
                      <a:pt x="2675" y="1234"/>
                    </a:lnTo>
                    <a:lnTo>
                      <a:pt x="2801" y="1455"/>
                    </a:lnTo>
                    <a:lnTo>
                      <a:pt x="0" y="1455"/>
                    </a:lnTo>
                    <a:close/>
                  </a:path>
                </a:pathLst>
              </a:custGeom>
              <a:solidFill>
                <a:srgbClr val="A0A0A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 b="1"/>
              </a:p>
            </p:txBody>
          </p:sp>
          <p:grpSp>
            <p:nvGrpSpPr>
              <p:cNvPr id="50" name="Group 84"/>
              <p:cNvGrpSpPr>
                <a:grpSpLocks/>
              </p:cNvGrpSpPr>
              <p:nvPr/>
            </p:nvGrpSpPr>
            <p:grpSpPr bwMode="auto">
              <a:xfrm>
                <a:off x="5009" y="1431"/>
                <a:ext cx="216" cy="337"/>
                <a:chOff x="5009" y="1431"/>
                <a:chExt cx="216" cy="337"/>
              </a:xfrm>
            </p:grpSpPr>
            <p:sp>
              <p:nvSpPr>
                <p:cNvPr id="51" name="Freeform 85"/>
                <p:cNvSpPr>
                  <a:spLocks/>
                </p:cNvSpPr>
                <p:nvPr/>
              </p:nvSpPr>
              <p:spPr bwMode="auto">
                <a:xfrm>
                  <a:off x="5009" y="1431"/>
                  <a:ext cx="63" cy="113"/>
                </a:xfrm>
                <a:custGeom>
                  <a:avLst/>
                  <a:gdLst>
                    <a:gd name="T0" fmla="*/ 9 w 187"/>
                    <a:gd name="T1" fmla="*/ 0 h 338"/>
                    <a:gd name="T2" fmla="*/ 7 w 187"/>
                    <a:gd name="T3" fmla="*/ 14 h 338"/>
                    <a:gd name="T4" fmla="*/ 9 w 187"/>
                    <a:gd name="T5" fmla="*/ 21 h 338"/>
                    <a:gd name="T6" fmla="*/ 2 w 187"/>
                    <a:gd name="T7" fmla="*/ 28 h 338"/>
                    <a:gd name="T8" fmla="*/ 0 w 187"/>
                    <a:gd name="T9" fmla="*/ 38 h 338"/>
                    <a:gd name="T10" fmla="*/ 12 w 187"/>
                    <a:gd name="T11" fmla="*/ 35 h 338"/>
                    <a:gd name="T12" fmla="*/ 12 w 187"/>
                    <a:gd name="T13" fmla="*/ 31 h 338"/>
                    <a:gd name="T14" fmla="*/ 21 w 187"/>
                    <a:gd name="T15" fmla="*/ 35 h 338"/>
                    <a:gd name="T16" fmla="*/ 19 w 187"/>
                    <a:gd name="T17" fmla="*/ 21 h 338"/>
                    <a:gd name="T18" fmla="*/ 9 w 187"/>
                    <a:gd name="T19" fmla="*/ 0 h 338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87"/>
                    <a:gd name="T31" fmla="*/ 0 h 338"/>
                    <a:gd name="T32" fmla="*/ 187 w 187"/>
                    <a:gd name="T33" fmla="*/ 338 h 338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87" h="338">
                      <a:moveTo>
                        <a:pt x="84" y="0"/>
                      </a:moveTo>
                      <a:lnTo>
                        <a:pt x="62" y="127"/>
                      </a:lnTo>
                      <a:lnTo>
                        <a:pt x="84" y="190"/>
                      </a:lnTo>
                      <a:lnTo>
                        <a:pt x="21" y="253"/>
                      </a:lnTo>
                      <a:lnTo>
                        <a:pt x="0" y="338"/>
                      </a:lnTo>
                      <a:lnTo>
                        <a:pt x="103" y="315"/>
                      </a:lnTo>
                      <a:lnTo>
                        <a:pt x="103" y="275"/>
                      </a:lnTo>
                      <a:lnTo>
                        <a:pt x="187" y="315"/>
                      </a:lnTo>
                      <a:lnTo>
                        <a:pt x="167" y="190"/>
                      </a:lnTo>
                      <a:lnTo>
                        <a:pt x="84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endParaRPr lang="ru-RU" b="1"/>
                </a:p>
              </p:txBody>
            </p:sp>
            <p:sp>
              <p:nvSpPr>
                <p:cNvPr id="52" name="Freeform 86"/>
                <p:cNvSpPr>
                  <a:spLocks/>
                </p:cNvSpPr>
                <p:nvPr/>
              </p:nvSpPr>
              <p:spPr bwMode="auto">
                <a:xfrm>
                  <a:off x="5051" y="1529"/>
                  <a:ext cx="98" cy="127"/>
                </a:xfrm>
                <a:custGeom>
                  <a:avLst/>
                  <a:gdLst>
                    <a:gd name="T0" fmla="*/ 23 w 293"/>
                    <a:gd name="T1" fmla="*/ 0 h 382"/>
                    <a:gd name="T2" fmla="*/ 33 w 293"/>
                    <a:gd name="T3" fmla="*/ 21 h 382"/>
                    <a:gd name="T4" fmla="*/ 23 w 293"/>
                    <a:gd name="T5" fmla="*/ 24 h 382"/>
                    <a:gd name="T6" fmla="*/ 14 w 293"/>
                    <a:gd name="T7" fmla="*/ 35 h 382"/>
                    <a:gd name="T8" fmla="*/ 7 w 293"/>
                    <a:gd name="T9" fmla="*/ 28 h 382"/>
                    <a:gd name="T10" fmla="*/ 0 w 293"/>
                    <a:gd name="T11" fmla="*/ 42 h 382"/>
                    <a:gd name="T12" fmla="*/ 0 w 293"/>
                    <a:gd name="T13" fmla="*/ 21 h 382"/>
                    <a:gd name="T14" fmla="*/ 14 w 293"/>
                    <a:gd name="T15" fmla="*/ 19 h 382"/>
                    <a:gd name="T16" fmla="*/ 16 w 293"/>
                    <a:gd name="T17" fmla="*/ 5 h 382"/>
                    <a:gd name="T18" fmla="*/ 23 w 293"/>
                    <a:gd name="T19" fmla="*/ 0 h 382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93"/>
                    <a:gd name="T31" fmla="*/ 0 h 382"/>
                    <a:gd name="T32" fmla="*/ 293 w 293"/>
                    <a:gd name="T33" fmla="*/ 382 h 382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93" h="382">
                      <a:moveTo>
                        <a:pt x="209" y="0"/>
                      </a:moveTo>
                      <a:lnTo>
                        <a:pt x="293" y="192"/>
                      </a:lnTo>
                      <a:lnTo>
                        <a:pt x="209" y="213"/>
                      </a:lnTo>
                      <a:lnTo>
                        <a:pt x="126" y="317"/>
                      </a:lnTo>
                      <a:lnTo>
                        <a:pt x="61" y="256"/>
                      </a:lnTo>
                      <a:lnTo>
                        <a:pt x="0" y="382"/>
                      </a:lnTo>
                      <a:lnTo>
                        <a:pt x="0" y="192"/>
                      </a:lnTo>
                      <a:lnTo>
                        <a:pt x="126" y="171"/>
                      </a:lnTo>
                      <a:lnTo>
                        <a:pt x="146" y="46"/>
                      </a:lnTo>
                      <a:lnTo>
                        <a:pt x="209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endParaRPr lang="ru-RU" b="1"/>
                </a:p>
              </p:txBody>
            </p:sp>
            <p:sp>
              <p:nvSpPr>
                <p:cNvPr id="53" name="Freeform 87"/>
                <p:cNvSpPr>
                  <a:spLocks/>
                </p:cNvSpPr>
                <p:nvPr/>
              </p:nvSpPr>
              <p:spPr bwMode="auto">
                <a:xfrm>
                  <a:off x="5128" y="1628"/>
                  <a:ext cx="97" cy="140"/>
                </a:xfrm>
                <a:custGeom>
                  <a:avLst/>
                  <a:gdLst>
                    <a:gd name="T0" fmla="*/ 28 w 292"/>
                    <a:gd name="T1" fmla="*/ 0 h 421"/>
                    <a:gd name="T2" fmla="*/ 14 w 292"/>
                    <a:gd name="T3" fmla="*/ 5 h 421"/>
                    <a:gd name="T4" fmla="*/ 14 w 292"/>
                    <a:gd name="T5" fmla="*/ 21 h 421"/>
                    <a:gd name="T6" fmla="*/ 4 w 292"/>
                    <a:gd name="T7" fmla="*/ 19 h 421"/>
                    <a:gd name="T8" fmla="*/ 0 w 292"/>
                    <a:gd name="T9" fmla="*/ 33 h 421"/>
                    <a:gd name="T10" fmla="*/ 12 w 292"/>
                    <a:gd name="T11" fmla="*/ 35 h 421"/>
                    <a:gd name="T12" fmla="*/ 18 w 292"/>
                    <a:gd name="T13" fmla="*/ 47 h 421"/>
                    <a:gd name="T14" fmla="*/ 26 w 292"/>
                    <a:gd name="T15" fmla="*/ 33 h 421"/>
                    <a:gd name="T16" fmla="*/ 32 w 292"/>
                    <a:gd name="T17" fmla="*/ 38 h 421"/>
                    <a:gd name="T18" fmla="*/ 32 w 292"/>
                    <a:gd name="T19" fmla="*/ 26 h 421"/>
                    <a:gd name="T20" fmla="*/ 28 w 292"/>
                    <a:gd name="T21" fmla="*/ 0 h 421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92"/>
                    <a:gd name="T34" fmla="*/ 0 h 421"/>
                    <a:gd name="T35" fmla="*/ 292 w 292"/>
                    <a:gd name="T36" fmla="*/ 421 h 421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92" h="421">
                      <a:moveTo>
                        <a:pt x="249" y="0"/>
                      </a:moveTo>
                      <a:lnTo>
                        <a:pt x="125" y="42"/>
                      </a:lnTo>
                      <a:lnTo>
                        <a:pt x="125" y="191"/>
                      </a:lnTo>
                      <a:lnTo>
                        <a:pt x="40" y="169"/>
                      </a:lnTo>
                      <a:lnTo>
                        <a:pt x="0" y="294"/>
                      </a:lnTo>
                      <a:lnTo>
                        <a:pt x="105" y="316"/>
                      </a:lnTo>
                      <a:lnTo>
                        <a:pt x="165" y="421"/>
                      </a:lnTo>
                      <a:lnTo>
                        <a:pt x="231" y="294"/>
                      </a:lnTo>
                      <a:lnTo>
                        <a:pt x="292" y="341"/>
                      </a:lnTo>
                      <a:lnTo>
                        <a:pt x="292" y="233"/>
                      </a:lnTo>
                      <a:lnTo>
                        <a:pt x="249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endParaRPr lang="ru-RU" b="1"/>
                </a:p>
              </p:txBody>
            </p:sp>
          </p:grpSp>
        </p:grpSp>
        <p:grpSp>
          <p:nvGrpSpPr>
            <p:cNvPr id="18" name="Group 88"/>
            <p:cNvGrpSpPr>
              <a:grpSpLocks/>
            </p:cNvGrpSpPr>
            <p:nvPr/>
          </p:nvGrpSpPr>
          <p:grpSpPr bwMode="auto">
            <a:xfrm>
              <a:off x="4604" y="991"/>
              <a:ext cx="382" cy="706"/>
              <a:chOff x="4604" y="991"/>
              <a:chExt cx="382" cy="706"/>
            </a:xfrm>
          </p:grpSpPr>
          <p:grpSp>
            <p:nvGrpSpPr>
              <p:cNvPr id="45" name="Group 89"/>
              <p:cNvGrpSpPr>
                <a:grpSpLocks/>
              </p:cNvGrpSpPr>
              <p:nvPr/>
            </p:nvGrpSpPr>
            <p:grpSpPr bwMode="auto">
              <a:xfrm>
                <a:off x="4630" y="1447"/>
                <a:ext cx="335" cy="250"/>
                <a:chOff x="4630" y="1447"/>
                <a:chExt cx="335" cy="250"/>
              </a:xfrm>
            </p:grpSpPr>
            <p:sp>
              <p:nvSpPr>
                <p:cNvPr id="47" name="Freeform 90"/>
                <p:cNvSpPr>
                  <a:spLocks/>
                </p:cNvSpPr>
                <p:nvPr/>
              </p:nvSpPr>
              <p:spPr bwMode="auto">
                <a:xfrm>
                  <a:off x="4786" y="1447"/>
                  <a:ext cx="179" cy="90"/>
                </a:xfrm>
                <a:custGeom>
                  <a:avLst/>
                  <a:gdLst>
                    <a:gd name="T0" fmla="*/ 3 w 537"/>
                    <a:gd name="T1" fmla="*/ 7 h 271"/>
                    <a:gd name="T2" fmla="*/ 1 w 537"/>
                    <a:gd name="T3" fmla="*/ 15 h 271"/>
                    <a:gd name="T4" fmla="*/ 0 w 537"/>
                    <a:gd name="T5" fmla="*/ 21 h 271"/>
                    <a:gd name="T6" fmla="*/ 1 w 537"/>
                    <a:gd name="T7" fmla="*/ 26 h 271"/>
                    <a:gd name="T8" fmla="*/ 3 w 537"/>
                    <a:gd name="T9" fmla="*/ 28 h 271"/>
                    <a:gd name="T10" fmla="*/ 10 w 537"/>
                    <a:gd name="T11" fmla="*/ 28 h 271"/>
                    <a:gd name="T12" fmla="*/ 18 w 537"/>
                    <a:gd name="T13" fmla="*/ 28 h 271"/>
                    <a:gd name="T14" fmla="*/ 21 w 537"/>
                    <a:gd name="T15" fmla="*/ 24 h 271"/>
                    <a:gd name="T16" fmla="*/ 33 w 537"/>
                    <a:gd name="T17" fmla="*/ 29 h 271"/>
                    <a:gd name="T18" fmla="*/ 42 w 537"/>
                    <a:gd name="T19" fmla="*/ 30 h 271"/>
                    <a:gd name="T20" fmla="*/ 47 w 537"/>
                    <a:gd name="T21" fmla="*/ 30 h 271"/>
                    <a:gd name="T22" fmla="*/ 54 w 537"/>
                    <a:gd name="T23" fmla="*/ 29 h 271"/>
                    <a:gd name="T24" fmla="*/ 58 w 537"/>
                    <a:gd name="T25" fmla="*/ 28 h 271"/>
                    <a:gd name="T26" fmla="*/ 60 w 537"/>
                    <a:gd name="T27" fmla="*/ 25 h 271"/>
                    <a:gd name="T28" fmla="*/ 59 w 537"/>
                    <a:gd name="T29" fmla="*/ 19 h 271"/>
                    <a:gd name="T30" fmla="*/ 55 w 537"/>
                    <a:gd name="T31" fmla="*/ 17 h 271"/>
                    <a:gd name="T32" fmla="*/ 47 w 537"/>
                    <a:gd name="T33" fmla="*/ 16 h 271"/>
                    <a:gd name="T34" fmla="*/ 38 w 537"/>
                    <a:gd name="T35" fmla="*/ 13 h 271"/>
                    <a:gd name="T36" fmla="*/ 30 w 537"/>
                    <a:gd name="T37" fmla="*/ 11 h 271"/>
                    <a:gd name="T38" fmla="*/ 30 w 537"/>
                    <a:gd name="T39" fmla="*/ 0 h 271"/>
                    <a:gd name="T40" fmla="*/ 3 w 537"/>
                    <a:gd name="T41" fmla="*/ 7 h 271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537"/>
                    <a:gd name="T64" fmla="*/ 0 h 271"/>
                    <a:gd name="T65" fmla="*/ 537 w 537"/>
                    <a:gd name="T66" fmla="*/ 271 h 271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537" h="271">
                      <a:moveTo>
                        <a:pt x="25" y="63"/>
                      </a:moveTo>
                      <a:lnTo>
                        <a:pt x="13" y="140"/>
                      </a:lnTo>
                      <a:lnTo>
                        <a:pt x="0" y="192"/>
                      </a:lnTo>
                      <a:lnTo>
                        <a:pt x="8" y="231"/>
                      </a:lnTo>
                      <a:lnTo>
                        <a:pt x="25" y="249"/>
                      </a:lnTo>
                      <a:lnTo>
                        <a:pt x="87" y="255"/>
                      </a:lnTo>
                      <a:lnTo>
                        <a:pt x="166" y="249"/>
                      </a:lnTo>
                      <a:lnTo>
                        <a:pt x="187" y="213"/>
                      </a:lnTo>
                      <a:lnTo>
                        <a:pt x="297" y="259"/>
                      </a:lnTo>
                      <a:lnTo>
                        <a:pt x="374" y="271"/>
                      </a:lnTo>
                      <a:lnTo>
                        <a:pt x="424" y="271"/>
                      </a:lnTo>
                      <a:lnTo>
                        <a:pt x="490" y="266"/>
                      </a:lnTo>
                      <a:lnTo>
                        <a:pt x="520" y="255"/>
                      </a:lnTo>
                      <a:lnTo>
                        <a:pt x="537" y="227"/>
                      </a:lnTo>
                      <a:lnTo>
                        <a:pt x="529" y="175"/>
                      </a:lnTo>
                      <a:lnTo>
                        <a:pt x="499" y="150"/>
                      </a:lnTo>
                      <a:lnTo>
                        <a:pt x="424" y="148"/>
                      </a:lnTo>
                      <a:lnTo>
                        <a:pt x="343" y="120"/>
                      </a:lnTo>
                      <a:lnTo>
                        <a:pt x="274" y="96"/>
                      </a:lnTo>
                      <a:lnTo>
                        <a:pt x="274" y="0"/>
                      </a:lnTo>
                      <a:lnTo>
                        <a:pt x="25" y="63"/>
                      </a:lnTo>
                      <a:close/>
                    </a:path>
                  </a:pathLst>
                </a:custGeom>
                <a:solidFill>
                  <a:srgbClr val="C06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endParaRPr lang="ru-RU" b="1"/>
                </a:p>
              </p:txBody>
            </p:sp>
            <p:sp>
              <p:nvSpPr>
                <p:cNvPr id="48" name="Freeform 91"/>
                <p:cNvSpPr>
                  <a:spLocks/>
                </p:cNvSpPr>
                <p:nvPr/>
              </p:nvSpPr>
              <p:spPr bwMode="auto">
                <a:xfrm>
                  <a:off x="4630" y="1609"/>
                  <a:ext cx="119" cy="88"/>
                </a:xfrm>
                <a:custGeom>
                  <a:avLst/>
                  <a:gdLst>
                    <a:gd name="T0" fmla="*/ 4 w 358"/>
                    <a:gd name="T1" fmla="*/ 0 h 262"/>
                    <a:gd name="T2" fmla="*/ 0 w 358"/>
                    <a:gd name="T3" fmla="*/ 10 h 262"/>
                    <a:gd name="T4" fmla="*/ 1 w 358"/>
                    <a:gd name="T5" fmla="*/ 15 h 262"/>
                    <a:gd name="T6" fmla="*/ 5 w 358"/>
                    <a:gd name="T7" fmla="*/ 16 h 262"/>
                    <a:gd name="T8" fmla="*/ 8 w 358"/>
                    <a:gd name="T9" fmla="*/ 23 h 262"/>
                    <a:gd name="T10" fmla="*/ 14 w 358"/>
                    <a:gd name="T11" fmla="*/ 26 h 262"/>
                    <a:gd name="T12" fmla="*/ 23 w 358"/>
                    <a:gd name="T13" fmla="*/ 29 h 262"/>
                    <a:gd name="T14" fmla="*/ 28 w 358"/>
                    <a:gd name="T15" fmla="*/ 30 h 262"/>
                    <a:gd name="T16" fmla="*/ 33 w 358"/>
                    <a:gd name="T17" fmla="*/ 29 h 262"/>
                    <a:gd name="T18" fmla="*/ 38 w 358"/>
                    <a:gd name="T19" fmla="*/ 27 h 262"/>
                    <a:gd name="T20" fmla="*/ 40 w 358"/>
                    <a:gd name="T21" fmla="*/ 21 h 262"/>
                    <a:gd name="T22" fmla="*/ 38 w 358"/>
                    <a:gd name="T23" fmla="*/ 15 h 262"/>
                    <a:gd name="T24" fmla="*/ 35 w 358"/>
                    <a:gd name="T25" fmla="*/ 12 h 262"/>
                    <a:gd name="T26" fmla="*/ 29 w 358"/>
                    <a:gd name="T27" fmla="*/ 10 h 262"/>
                    <a:gd name="T28" fmla="*/ 28 w 358"/>
                    <a:gd name="T29" fmla="*/ 4 h 262"/>
                    <a:gd name="T30" fmla="*/ 26 w 358"/>
                    <a:gd name="T31" fmla="*/ 0 h 262"/>
                    <a:gd name="T32" fmla="*/ 4 w 358"/>
                    <a:gd name="T33" fmla="*/ 0 h 262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358"/>
                    <a:gd name="T52" fmla="*/ 0 h 262"/>
                    <a:gd name="T53" fmla="*/ 358 w 358"/>
                    <a:gd name="T54" fmla="*/ 262 h 262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358" h="262">
                      <a:moveTo>
                        <a:pt x="34" y="4"/>
                      </a:moveTo>
                      <a:lnTo>
                        <a:pt x="0" y="92"/>
                      </a:lnTo>
                      <a:lnTo>
                        <a:pt x="5" y="138"/>
                      </a:lnTo>
                      <a:lnTo>
                        <a:pt x="44" y="142"/>
                      </a:lnTo>
                      <a:lnTo>
                        <a:pt x="72" y="199"/>
                      </a:lnTo>
                      <a:lnTo>
                        <a:pt x="128" y="228"/>
                      </a:lnTo>
                      <a:lnTo>
                        <a:pt x="212" y="252"/>
                      </a:lnTo>
                      <a:lnTo>
                        <a:pt x="251" y="262"/>
                      </a:lnTo>
                      <a:lnTo>
                        <a:pt x="298" y="259"/>
                      </a:lnTo>
                      <a:lnTo>
                        <a:pt x="344" y="238"/>
                      </a:lnTo>
                      <a:lnTo>
                        <a:pt x="358" y="189"/>
                      </a:lnTo>
                      <a:lnTo>
                        <a:pt x="346" y="138"/>
                      </a:lnTo>
                      <a:lnTo>
                        <a:pt x="312" y="106"/>
                      </a:lnTo>
                      <a:lnTo>
                        <a:pt x="258" y="86"/>
                      </a:lnTo>
                      <a:lnTo>
                        <a:pt x="249" y="39"/>
                      </a:lnTo>
                      <a:lnTo>
                        <a:pt x="238" y="0"/>
                      </a:lnTo>
                      <a:lnTo>
                        <a:pt x="34" y="4"/>
                      </a:lnTo>
                      <a:close/>
                    </a:path>
                  </a:pathLst>
                </a:custGeom>
                <a:solidFill>
                  <a:srgbClr val="C06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endParaRPr lang="ru-RU" b="1"/>
                </a:p>
              </p:txBody>
            </p:sp>
          </p:grpSp>
          <p:sp>
            <p:nvSpPr>
              <p:cNvPr id="46" name="Freeform 92"/>
              <p:cNvSpPr>
                <a:spLocks/>
              </p:cNvSpPr>
              <p:nvPr/>
            </p:nvSpPr>
            <p:spPr bwMode="auto">
              <a:xfrm>
                <a:off x="4604" y="991"/>
                <a:ext cx="382" cy="631"/>
              </a:xfrm>
              <a:custGeom>
                <a:avLst/>
                <a:gdLst>
                  <a:gd name="T0" fmla="*/ 1 w 1147"/>
                  <a:gd name="T1" fmla="*/ 18 h 1892"/>
                  <a:gd name="T2" fmla="*/ 20 w 1147"/>
                  <a:gd name="T3" fmla="*/ 17 h 1892"/>
                  <a:gd name="T4" fmla="*/ 29 w 1147"/>
                  <a:gd name="T5" fmla="*/ 15 h 1892"/>
                  <a:gd name="T6" fmla="*/ 47 w 1147"/>
                  <a:gd name="T7" fmla="*/ 9 h 1892"/>
                  <a:gd name="T8" fmla="*/ 57 w 1147"/>
                  <a:gd name="T9" fmla="*/ 0 h 1892"/>
                  <a:gd name="T10" fmla="*/ 79 w 1147"/>
                  <a:gd name="T11" fmla="*/ 19 h 1892"/>
                  <a:gd name="T12" fmla="*/ 98 w 1147"/>
                  <a:gd name="T13" fmla="*/ 34 h 1892"/>
                  <a:gd name="T14" fmla="*/ 108 w 1147"/>
                  <a:gd name="T15" fmla="*/ 43 h 1892"/>
                  <a:gd name="T16" fmla="*/ 117 w 1147"/>
                  <a:gd name="T17" fmla="*/ 54 h 1892"/>
                  <a:gd name="T18" fmla="*/ 123 w 1147"/>
                  <a:gd name="T19" fmla="*/ 61 h 1892"/>
                  <a:gd name="T20" fmla="*/ 125 w 1147"/>
                  <a:gd name="T21" fmla="*/ 65 h 1892"/>
                  <a:gd name="T22" fmla="*/ 127 w 1147"/>
                  <a:gd name="T23" fmla="*/ 72 h 1892"/>
                  <a:gd name="T24" fmla="*/ 127 w 1147"/>
                  <a:gd name="T25" fmla="*/ 81 h 1892"/>
                  <a:gd name="T26" fmla="*/ 119 w 1147"/>
                  <a:gd name="T27" fmla="*/ 94 h 1892"/>
                  <a:gd name="T28" fmla="*/ 110 w 1147"/>
                  <a:gd name="T29" fmla="*/ 118 h 1892"/>
                  <a:gd name="T30" fmla="*/ 103 w 1147"/>
                  <a:gd name="T31" fmla="*/ 138 h 1892"/>
                  <a:gd name="T32" fmla="*/ 101 w 1147"/>
                  <a:gd name="T33" fmla="*/ 147 h 1892"/>
                  <a:gd name="T34" fmla="*/ 97 w 1147"/>
                  <a:gd name="T35" fmla="*/ 164 h 1892"/>
                  <a:gd name="T36" fmla="*/ 87 w 1147"/>
                  <a:gd name="T37" fmla="*/ 163 h 1892"/>
                  <a:gd name="T38" fmla="*/ 76 w 1147"/>
                  <a:gd name="T39" fmla="*/ 164 h 1892"/>
                  <a:gd name="T40" fmla="*/ 64 w 1147"/>
                  <a:gd name="T41" fmla="*/ 164 h 1892"/>
                  <a:gd name="T42" fmla="*/ 67 w 1147"/>
                  <a:gd name="T43" fmla="*/ 148 h 1892"/>
                  <a:gd name="T44" fmla="*/ 76 w 1147"/>
                  <a:gd name="T45" fmla="*/ 122 h 1892"/>
                  <a:gd name="T46" fmla="*/ 85 w 1147"/>
                  <a:gd name="T47" fmla="*/ 96 h 1892"/>
                  <a:gd name="T48" fmla="*/ 89 w 1147"/>
                  <a:gd name="T49" fmla="*/ 84 h 1892"/>
                  <a:gd name="T50" fmla="*/ 81 w 1147"/>
                  <a:gd name="T51" fmla="*/ 77 h 1892"/>
                  <a:gd name="T52" fmla="*/ 72 w 1147"/>
                  <a:gd name="T53" fmla="*/ 72 h 1892"/>
                  <a:gd name="T54" fmla="*/ 62 w 1147"/>
                  <a:gd name="T55" fmla="*/ 63 h 1892"/>
                  <a:gd name="T56" fmla="*/ 55 w 1147"/>
                  <a:gd name="T57" fmla="*/ 56 h 1892"/>
                  <a:gd name="T58" fmla="*/ 53 w 1147"/>
                  <a:gd name="T59" fmla="*/ 69 h 1892"/>
                  <a:gd name="T60" fmla="*/ 46 w 1147"/>
                  <a:gd name="T61" fmla="*/ 96 h 1892"/>
                  <a:gd name="T62" fmla="*/ 45 w 1147"/>
                  <a:gd name="T63" fmla="*/ 108 h 1892"/>
                  <a:gd name="T64" fmla="*/ 45 w 1147"/>
                  <a:gd name="T65" fmla="*/ 118 h 1892"/>
                  <a:gd name="T66" fmla="*/ 41 w 1147"/>
                  <a:gd name="T67" fmla="*/ 136 h 1892"/>
                  <a:gd name="T68" fmla="*/ 38 w 1147"/>
                  <a:gd name="T69" fmla="*/ 176 h 1892"/>
                  <a:gd name="T70" fmla="*/ 38 w 1147"/>
                  <a:gd name="T71" fmla="*/ 208 h 1892"/>
                  <a:gd name="T72" fmla="*/ 21 w 1147"/>
                  <a:gd name="T73" fmla="*/ 208 h 1892"/>
                  <a:gd name="T74" fmla="*/ 15 w 1147"/>
                  <a:gd name="T75" fmla="*/ 210 h 1892"/>
                  <a:gd name="T76" fmla="*/ 8 w 1147"/>
                  <a:gd name="T77" fmla="*/ 207 h 1892"/>
                  <a:gd name="T78" fmla="*/ 9 w 1147"/>
                  <a:gd name="T79" fmla="*/ 188 h 1892"/>
                  <a:gd name="T80" fmla="*/ 7 w 1147"/>
                  <a:gd name="T81" fmla="*/ 168 h 1892"/>
                  <a:gd name="T82" fmla="*/ 10 w 1147"/>
                  <a:gd name="T83" fmla="*/ 138 h 1892"/>
                  <a:gd name="T84" fmla="*/ 12 w 1147"/>
                  <a:gd name="T85" fmla="*/ 117 h 1892"/>
                  <a:gd name="T86" fmla="*/ 10 w 1147"/>
                  <a:gd name="T87" fmla="*/ 86 h 1892"/>
                  <a:gd name="T88" fmla="*/ 4 w 1147"/>
                  <a:gd name="T89" fmla="*/ 53 h 1892"/>
                  <a:gd name="T90" fmla="*/ 0 w 1147"/>
                  <a:gd name="T91" fmla="*/ 33 h 1892"/>
                  <a:gd name="T92" fmla="*/ 1 w 1147"/>
                  <a:gd name="T93" fmla="*/ 18 h 1892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147"/>
                  <a:gd name="T142" fmla="*/ 0 h 1892"/>
                  <a:gd name="T143" fmla="*/ 1147 w 1147"/>
                  <a:gd name="T144" fmla="*/ 1892 h 1892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147" h="1892">
                    <a:moveTo>
                      <a:pt x="10" y="161"/>
                    </a:moveTo>
                    <a:lnTo>
                      <a:pt x="182" y="153"/>
                    </a:lnTo>
                    <a:lnTo>
                      <a:pt x="259" y="136"/>
                    </a:lnTo>
                    <a:lnTo>
                      <a:pt x="419" y="81"/>
                    </a:lnTo>
                    <a:lnTo>
                      <a:pt x="512" y="0"/>
                    </a:lnTo>
                    <a:lnTo>
                      <a:pt x="709" y="171"/>
                    </a:lnTo>
                    <a:lnTo>
                      <a:pt x="882" y="303"/>
                    </a:lnTo>
                    <a:lnTo>
                      <a:pt x="976" y="389"/>
                    </a:lnTo>
                    <a:lnTo>
                      <a:pt x="1052" y="484"/>
                    </a:lnTo>
                    <a:lnTo>
                      <a:pt x="1110" y="551"/>
                    </a:lnTo>
                    <a:lnTo>
                      <a:pt x="1129" y="588"/>
                    </a:lnTo>
                    <a:lnTo>
                      <a:pt x="1147" y="646"/>
                    </a:lnTo>
                    <a:lnTo>
                      <a:pt x="1147" y="732"/>
                    </a:lnTo>
                    <a:lnTo>
                      <a:pt x="1076" y="844"/>
                    </a:lnTo>
                    <a:lnTo>
                      <a:pt x="995" y="1059"/>
                    </a:lnTo>
                    <a:lnTo>
                      <a:pt x="932" y="1237"/>
                    </a:lnTo>
                    <a:lnTo>
                      <a:pt x="906" y="1326"/>
                    </a:lnTo>
                    <a:lnTo>
                      <a:pt x="873" y="1474"/>
                    </a:lnTo>
                    <a:lnTo>
                      <a:pt x="787" y="1464"/>
                    </a:lnTo>
                    <a:lnTo>
                      <a:pt x="683" y="1474"/>
                    </a:lnTo>
                    <a:lnTo>
                      <a:pt x="578" y="1474"/>
                    </a:lnTo>
                    <a:lnTo>
                      <a:pt x="606" y="1330"/>
                    </a:lnTo>
                    <a:lnTo>
                      <a:pt x="684" y="1100"/>
                    </a:lnTo>
                    <a:lnTo>
                      <a:pt x="768" y="860"/>
                    </a:lnTo>
                    <a:lnTo>
                      <a:pt x="806" y="756"/>
                    </a:lnTo>
                    <a:lnTo>
                      <a:pt x="731" y="692"/>
                    </a:lnTo>
                    <a:lnTo>
                      <a:pt x="645" y="646"/>
                    </a:lnTo>
                    <a:lnTo>
                      <a:pt x="559" y="570"/>
                    </a:lnTo>
                    <a:lnTo>
                      <a:pt x="492" y="503"/>
                    </a:lnTo>
                    <a:lnTo>
                      <a:pt x="475" y="618"/>
                    </a:lnTo>
                    <a:lnTo>
                      <a:pt x="417" y="866"/>
                    </a:lnTo>
                    <a:lnTo>
                      <a:pt x="408" y="969"/>
                    </a:lnTo>
                    <a:lnTo>
                      <a:pt x="408" y="1064"/>
                    </a:lnTo>
                    <a:lnTo>
                      <a:pt x="368" y="1225"/>
                    </a:lnTo>
                    <a:lnTo>
                      <a:pt x="342" y="1585"/>
                    </a:lnTo>
                    <a:lnTo>
                      <a:pt x="341" y="1873"/>
                    </a:lnTo>
                    <a:lnTo>
                      <a:pt x="190" y="1873"/>
                    </a:lnTo>
                    <a:lnTo>
                      <a:pt x="132" y="1892"/>
                    </a:lnTo>
                    <a:lnTo>
                      <a:pt x="75" y="1862"/>
                    </a:lnTo>
                    <a:lnTo>
                      <a:pt x="79" y="1693"/>
                    </a:lnTo>
                    <a:lnTo>
                      <a:pt x="64" y="1513"/>
                    </a:lnTo>
                    <a:lnTo>
                      <a:pt x="88" y="1243"/>
                    </a:lnTo>
                    <a:lnTo>
                      <a:pt x="104" y="1053"/>
                    </a:lnTo>
                    <a:lnTo>
                      <a:pt x="88" y="775"/>
                    </a:lnTo>
                    <a:lnTo>
                      <a:pt x="38" y="475"/>
                    </a:lnTo>
                    <a:lnTo>
                      <a:pt x="0" y="294"/>
                    </a:lnTo>
                    <a:lnTo>
                      <a:pt x="10" y="161"/>
                    </a:lnTo>
                    <a:close/>
                  </a:path>
                </a:pathLst>
              </a:custGeom>
              <a:solidFill>
                <a:srgbClr val="0000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 b="1"/>
              </a:p>
            </p:txBody>
          </p:sp>
        </p:grpSp>
        <p:grpSp>
          <p:nvGrpSpPr>
            <p:cNvPr id="19" name="Group 93"/>
            <p:cNvGrpSpPr>
              <a:grpSpLocks/>
            </p:cNvGrpSpPr>
            <p:nvPr/>
          </p:nvGrpSpPr>
          <p:grpSpPr bwMode="auto">
            <a:xfrm>
              <a:off x="4421" y="709"/>
              <a:ext cx="281" cy="491"/>
              <a:chOff x="4421" y="709"/>
              <a:chExt cx="281" cy="491"/>
            </a:xfrm>
          </p:grpSpPr>
          <p:grpSp>
            <p:nvGrpSpPr>
              <p:cNvPr id="38" name="Group 94"/>
              <p:cNvGrpSpPr>
                <a:grpSpLocks/>
              </p:cNvGrpSpPr>
              <p:nvPr/>
            </p:nvGrpSpPr>
            <p:grpSpPr bwMode="auto">
              <a:xfrm>
                <a:off x="4496" y="709"/>
                <a:ext cx="206" cy="491"/>
                <a:chOff x="4496" y="709"/>
                <a:chExt cx="206" cy="491"/>
              </a:xfrm>
            </p:grpSpPr>
            <p:sp>
              <p:nvSpPr>
                <p:cNvPr id="43" name="Freeform 95"/>
                <p:cNvSpPr>
                  <a:spLocks/>
                </p:cNvSpPr>
                <p:nvPr/>
              </p:nvSpPr>
              <p:spPr bwMode="auto">
                <a:xfrm>
                  <a:off x="4496" y="709"/>
                  <a:ext cx="206" cy="491"/>
                </a:xfrm>
                <a:custGeom>
                  <a:avLst/>
                  <a:gdLst>
                    <a:gd name="T0" fmla="*/ 48 w 617"/>
                    <a:gd name="T1" fmla="*/ 158 h 1474"/>
                    <a:gd name="T2" fmla="*/ 59 w 617"/>
                    <a:gd name="T3" fmla="*/ 151 h 1474"/>
                    <a:gd name="T4" fmla="*/ 64 w 617"/>
                    <a:gd name="T5" fmla="*/ 136 h 1474"/>
                    <a:gd name="T6" fmla="*/ 68 w 617"/>
                    <a:gd name="T7" fmla="*/ 122 h 1474"/>
                    <a:gd name="T8" fmla="*/ 69 w 617"/>
                    <a:gd name="T9" fmla="*/ 107 h 1474"/>
                    <a:gd name="T10" fmla="*/ 65 w 617"/>
                    <a:gd name="T11" fmla="*/ 90 h 1474"/>
                    <a:gd name="T12" fmla="*/ 62 w 617"/>
                    <a:gd name="T13" fmla="*/ 77 h 1474"/>
                    <a:gd name="T14" fmla="*/ 58 w 617"/>
                    <a:gd name="T15" fmla="*/ 61 h 1474"/>
                    <a:gd name="T16" fmla="*/ 54 w 617"/>
                    <a:gd name="T17" fmla="*/ 49 h 1474"/>
                    <a:gd name="T18" fmla="*/ 47 w 617"/>
                    <a:gd name="T19" fmla="*/ 35 h 1474"/>
                    <a:gd name="T20" fmla="*/ 41 w 617"/>
                    <a:gd name="T21" fmla="*/ 22 h 1474"/>
                    <a:gd name="T22" fmla="*/ 31 w 617"/>
                    <a:gd name="T23" fmla="*/ 7 h 1474"/>
                    <a:gd name="T24" fmla="*/ 25 w 617"/>
                    <a:gd name="T25" fmla="*/ 0 h 1474"/>
                    <a:gd name="T26" fmla="*/ 18 w 617"/>
                    <a:gd name="T27" fmla="*/ 5 h 1474"/>
                    <a:gd name="T28" fmla="*/ 11 w 617"/>
                    <a:gd name="T29" fmla="*/ 11 h 1474"/>
                    <a:gd name="T30" fmla="*/ 2 w 617"/>
                    <a:gd name="T31" fmla="*/ 20 h 1474"/>
                    <a:gd name="T32" fmla="*/ 1 w 617"/>
                    <a:gd name="T33" fmla="*/ 23 h 1474"/>
                    <a:gd name="T34" fmla="*/ 0 w 617"/>
                    <a:gd name="T35" fmla="*/ 28 h 1474"/>
                    <a:gd name="T36" fmla="*/ 3 w 617"/>
                    <a:gd name="T37" fmla="*/ 37 h 1474"/>
                    <a:gd name="T38" fmla="*/ 7 w 617"/>
                    <a:gd name="T39" fmla="*/ 48 h 1474"/>
                    <a:gd name="T40" fmla="*/ 17 w 617"/>
                    <a:gd name="T41" fmla="*/ 68 h 1474"/>
                    <a:gd name="T42" fmla="*/ 21 w 617"/>
                    <a:gd name="T43" fmla="*/ 85 h 1474"/>
                    <a:gd name="T44" fmla="*/ 22 w 617"/>
                    <a:gd name="T45" fmla="*/ 98 h 1474"/>
                    <a:gd name="T46" fmla="*/ 23 w 617"/>
                    <a:gd name="T47" fmla="*/ 108 h 1474"/>
                    <a:gd name="T48" fmla="*/ 23 w 617"/>
                    <a:gd name="T49" fmla="*/ 125 h 1474"/>
                    <a:gd name="T50" fmla="*/ 21 w 617"/>
                    <a:gd name="T51" fmla="*/ 152 h 1474"/>
                    <a:gd name="T52" fmla="*/ 21 w 617"/>
                    <a:gd name="T53" fmla="*/ 161 h 1474"/>
                    <a:gd name="T54" fmla="*/ 24 w 617"/>
                    <a:gd name="T55" fmla="*/ 163 h 1474"/>
                    <a:gd name="T56" fmla="*/ 33 w 617"/>
                    <a:gd name="T57" fmla="*/ 164 h 1474"/>
                    <a:gd name="T58" fmla="*/ 40 w 617"/>
                    <a:gd name="T59" fmla="*/ 162 h 1474"/>
                    <a:gd name="T60" fmla="*/ 48 w 617"/>
                    <a:gd name="T61" fmla="*/ 158 h 1474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w 617"/>
                    <a:gd name="T94" fmla="*/ 0 h 1474"/>
                    <a:gd name="T95" fmla="*/ 617 w 617"/>
                    <a:gd name="T96" fmla="*/ 1474 h 1474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T93" t="T94" r="T95" b="T96"/>
                  <a:pathLst>
                    <a:path w="617" h="1474">
                      <a:moveTo>
                        <a:pt x="431" y="1426"/>
                      </a:moveTo>
                      <a:lnTo>
                        <a:pt x="533" y="1364"/>
                      </a:lnTo>
                      <a:lnTo>
                        <a:pt x="576" y="1227"/>
                      </a:lnTo>
                      <a:lnTo>
                        <a:pt x="608" y="1102"/>
                      </a:lnTo>
                      <a:lnTo>
                        <a:pt x="617" y="964"/>
                      </a:lnTo>
                      <a:lnTo>
                        <a:pt x="581" y="814"/>
                      </a:lnTo>
                      <a:lnTo>
                        <a:pt x="557" y="691"/>
                      </a:lnTo>
                      <a:lnTo>
                        <a:pt x="525" y="549"/>
                      </a:lnTo>
                      <a:lnTo>
                        <a:pt x="486" y="443"/>
                      </a:lnTo>
                      <a:lnTo>
                        <a:pt x="422" y="316"/>
                      </a:lnTo>
                      <a:lnTo>
                        <a:pt x="370" y="199"/>
                      </a:lnTo>
                      <a:lnTo>
                        <a:pt x="277" y="60"/>
                      </a:lnTo>
                      <a:lnTo>
                        <a:pt x="226" y="0"/>
                      </a:lnTo>
                      <a:lnTo>
                        <a:pt x="166" y="44"/>
                      </a:lnTo>
                      <a:lnTo>
                        <a:pt x="103" y="101"/>
                      </a:lnTo>
                      <a:lnTo>
                        <a:pt x="17" y="179"/>
                      </a:lnTo>
                      <a:lnTo>
                        <a:pt x="9" y="205"/>
                      </a:lnTo>
                      <a:lnTo>
                        <a:pt x="0" y="250"/>
                      </a:lnTo>
                      <a:lnTo>
                        <a:pt x="26" y="330"/>
                      </a:lnTo>
                      <a:lnTo>
                        <a:pt x="60" y="430"/>
                      </a:lnTo>
                      <a:lnTo>
                        <a:pt x="154" y="612"/>
                      </a:lnTo>
                      <a:lnTo>
                        <a:pt x="189" y="767"/>
                      </a:lnTo>
                      <a:lnTo>
                        <a:pt x="201" y="885"/>
                      </a:lnTo>
                      <a:lnTo>
                        <a:pt x="205" y="975"/>
                      </a:lnTo>
                      <a:lnTo>
                        <a:pt x="205" y="1129"/>
                      </a:lnTo>
                      <a:lnTo>
                        <a:pt x="189" y="1371"/>
                      </a:lnTo>
                      <a:lnTo>
                        <a:pt x="189" y="1454"/>
                      </a:lnTo>
                      <a:lnTo>
                        <a:pt x="217" y="1466"/>
                      </a:lnTo>
                      <a:lnTo>
                        <a:pt x="300" y="1474"/>
                      </a:lnTo>
                      <a:lnTo>
                        <a:pt x="360" y="1457"/>
                      </a:lnTo>
                      <a:lnTo>
                        <a:pt x="431" y="1426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endParaRPr lang="ru-RU" b="1"/>
                </a:p>
              </p:txBody>
            </p:sp>
            <p:sp>
              <p:nvSpPr>
                <p:cNvPr id="44" name="Freeform 96"/>
                <p:cNvSpPr>
                  <a:spLocks/>
                </p:cNvSpPr>
                <p:nvPr/>
              </p:nvSpPr>
              <p:spPr bwMode="auto">
                <a:xfrm>
                  <a:off x="4549" y="728"/>
                  <a:ext cx="145" cy="277"/>
                </a:xfrm>
                <a:custGeom>
                  <a:avLst/>
                  <a:gdLst>
                    <a:gd name="T0" fmla="*/ 0 w 435"/>
                    <a:gd name="T1" fmla="*/ 0 h 831"/>
                    <a:gd name="T2" fmla="*/ 7 w 435"/>
                    <a:gd name="T3" fmla="*/ 21 h 831"/>
                    <a:gd name="T4" fmla="*/ 18 w 435"/>
                    <a:gd name="T5" fmla="*/ 19 h 831"/>
                    <a:gd name="T6" fmla="*/ 11 w 435"/>
                    <a:gd name="T7" fmla="*/ 30 h 831"/>
                    <a:gd name="T8" fmla="*/ 18 w 435"/>
                    <a:gd name="T9" fmla="*/ 38 h 831"/>
                    <a:gd name="T10" fmla="*/ 26 w 435"/>
                    <a:gd name="T11" fmla="*/ 51 h 831"/>
                    <a:gd name="T12" fmla="*/ 35 w 435"/>
                    <a:gd name="T13" fmla="*/ 66 h 831"/>
                    <a:gd name="T14" fmla="*/ 43 w 435"/>
                    <a:gd name="T15" fmla="*/ 80 h 831"/>
                    <a:gd name="T16" fmla="*/ 48 w 435"/>
                    <a:gd name="T17" fmla="*/ 92 h 831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435"/>
                    <a:gd name="T28" fmla="*/ 0 h 831"/>
                    <a:gd name="T29" fmla="*/ 435 w 435"/>
                    <a:gd name="T30" fmla="*/ 831 h 831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435" h="831">
                      <a:moveTo>
                        <a:pt x="0" y="0"/>
                      </a:moveTo>
                      <a:lnTo>
                        <a:pt x="59" y="193"/>
                      </a:lnTo>
                      <a:lnTo>
                        <a:pt x="159" y="168"/>
                      </a:lnTo>
                      <a:lnTo>
                        <a:pt x="95" y="268"/>
                      </a:lnTo>
                      <a:lnTo>
                        <a:pt x="159" y="342"/>
                      </a:lnTo>
                      <a:lnTo>
                        <a:pt x="230" y="457"/>
                      </a:lnTo>
                      <a:lnTo>
                        <a:pt x="315" y="590"/>
                      </a:lnTo>
                      <a:lnTo>
                        <a:pt x="387" y="717"/>
                      </a:lnTo>
                      <a:lnTo>
                        <a:pt x="435" y="831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endParaRPr lang="ru-RU" b="1"/>
                </a:p>
              </p:txBody>
            </p:sp>
          </p:grpSp>
          <p:grpSp>
            <p:nvGrpSpPr>
              <p:cNvPr id="39" name="Group 97"/>
              <p:cNvGrpSpPr>
                <a:grpSpLocks/>
              </p:cNvGrpSpPr>
              <p:nvPr/>
            </p:nvGrpSpPr>
            <p:grpSpPr bwMode="auto">
              <a:xfrm>
                <a:off x="4421" y="760"/>
                <a:ext cx="245" cy="412"/>
                <a:chOff x="4421" y="760"/>
                <a:chExt cx="245" cy="412"/>
              </a:xfrm>
            </p:grpSpPr>
            <p:sp>
              <p:nvSpPr>
                <p:cNvPr id="40" name="Freeform 98"/>
                <p:cNvSpPr>
                  <a:spLocks/>
                </p:cNvSpPr>
                <p:nvPr/>
              </p:nvSpPr>
              <p:spPr bwMode="auto">
                <a:xfrm>
                  <a:off x="4575" y="1076"/>
                  <a:ext cx="91" cy="96"/>
                </a:xfrm>
                <a:custGeom>
                  <a:avLst/>
                  <a:gdLst>
                    <a:gd name="T0" fmla="*/ 9 w 273"/>
                    <a:gd name="T1" fmla="*/ 0 h 287"/>
                    <a:gd name="T2" fmla="*/ 15 w 273"/>
                    <a:gd name="T3" fmla="*/ 4 h 287"/>
                    <a:gd name="T4" fmla="*/ 21 w 273"/>
                    <a:gd name="T5" fmla="*/ 4 h 287"/>
                    <a:gd name="T6" fmla="*/ 26 w 273"/>
                    <a:gd name="T7" fmla="*/ 6 h 287"/>
                    <a:gd name="T8" fmla="*/ 29 w 273"/>
                    <a:gd name="T9" fmla="*/ 7 h 287"/>
                    <a:gd name="T10" fmla="*/ 29 w 273"/>
                    <a:gd name="T11" fmla="*/ 10 h 287"/>
                    <a:gd name="T12" fmla="*/ 28 w 273"/>
                    <a:gd name="T13" fmla="*/ 14 h 287"/>
                    <a:gd name="T14" fmla="*/ 30 w 273"/>
                    <a:gd name="T15" fmla="*/ 17 h 287"/>
                    <a:gd name="T16" fmla="*/ 30 w 273"/>
                    <a:gd name="T17" fmla="*/ 21 h 287"/>
                    <a:gd name="T18" fmla="*/ 28 w 273"/>
                    <a:gd name="T19" fmla="*/ 24 h 287"/>
                    <a:gd name="T20" fmla="*/ 26 w 273"/>
                    <a:gd name="T21" fmla="*/ 27 h 287"/>
                    <a:gd name="T22" fmla="*/ 22 w 273"/>
                    <a:gd name="T23" fmla="*/ 29 h 287"/>
                    <a:gd name="T24" fmla="*/ 19 w 273"/>
                    <a:gd name="T25" fmla="*/ 32 h 287"/>
                    <a:gd name="T26" fmla="*/ 14 w 273"/>
                    <a:gd name="T27" fmla="*/ 31 h 287"/>
                    <a:gd name="T28" fmla="*/ 11 w 273"/>
                    <a:gd name="T29" fmla="*/ 29 h 287"/>
                    <a:gd name="T30" fmla="*/ 8 w 273"/>
                    <a:gd name="T31" fmla="*/ 26 h 287"/>
                    <a:gd name="T32" fmla="*/ 7 w 273"/>
                    <a:gd name="T33" fmla="*/ 19 h 287"/>
                    <a:gd name="T34" fmla="*/ 0 w 273"/>
                    <a:gd name="T35" fmla="*/ 12 h 287"/>
                    <a:gd name="T36" fmla="*/ 9 w 273"/>
                    <a:gd name="T37" fmla="*/ 0 h 287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273"/>
                    <a:gd name="T58" fmla="*/ 0 h 287"/>
                    <a:gd name="T59" fmla="*/ 273 w 273"/>
                    <a:gd name="T60" fmla="*/ 287 h 287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273" h="287">
                      <a:moveTo>
                        <a:pt x="84" y="0"/>
                      </a:moveTo>
                      <a:lnTo>
                        <a:pt x="136" y="38"/>
                      </a:lnTo>
                      <a:lnTo>
                        <a:pt x="190" y="39"/>
                      </a:lnTo>
                      <a:lnTo>
                        <a:pt x="236" y="50"/>
                      </a:lnTo>
                      <a:lnTo>
                        <a:pt x="257" y="67"/>
                      </a:lnTo>
                      <a:lnTo>
                        <a:pt x="262" y="89"/>
                      </a:lnTo>
                      <a:lnTo>
                        <a:pt x="253" y="128"/>
                      </a:lnTo>
                      <a:lnTo>
                        <a:pt x="273" y="154"/>
                      </a:lnTo>
                      <a:lnTo>
                        <a:pt x="272" y="192"/>
                      </a:lnTo>
                      <a:lnTo>
                        <a:pt x="250" y="215"/>
                      </a:lnTo>
                      <a:lnTo>
                        <a:pt x="234" y="243"/>
                      </a:lnTo>
                      <a:lnTo>
                        <a:pt x="197" y="256"/>
                      </a:lnTo>
                      <a:lnTo>
                        <a:pt x="173" y="287"/>
                      </a:lnTo>
                      <a:lnTo>
                        <a:pt x="127" y="282"/>
                      </a:lnTo>
                      <a:lnTo>
                        <a:pt x="100" y="264"/>
                      </a:lnTo>
                      <a:lnTo>
                        <a:pt x="75" y="236"/>
                      </a:lnTo>
                      <a:lnTo>
                        <a:pt x="59" y="170"/>
                      </a:lnTo>
                      <a:lnTo>
                        <a:pt x="0" y="111"/>
                      </a:lnTo>
                      <a:lnTo>
                        <a:pt x="84" y="0"/>
                      </a:lnTo>
                      <a:close/>
                    </a:path>
                  </a:pathLst>
                </a:custGeom>
                <a:solidFill>
                  <a:srgbClr val="FFE0C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endParaRPr lang="ru-RU" b="1"/>
                </a:p>
              </p:txBody>
            </p:sp>
            <p:sp>
              <p:nvSpPr>
                <p:cNvPr id="41" name="Freeform 99"/>
                <p:cNvSpPr>
                  <a:spLocks/>
                </p:cNvSpPr>
                <p:nvPr/>
              </p:nvSpPr>
              <p:spPr bwMode="auto">
                <a:xfrm>
                  <a:off x="4562" y="1072"/>
                  <a:ext cx="54" cy="61"/>
                </a:xfrm>
                <a:custGeom>
                  <a:avLst/>
                  <a:gdLst>
                    <a:gd name="T0" fmla="*/ 14 w 162"/>
                    <a:gd name="T1" fmla="*/ 0 h 183"/>
                    <a:gd name="T2" fmla="*/ 18 w 162"/>
                    <a:gd name="T3" fmla="*/ 3 h 183"/>
                    <a:gd name="T4" fmla="*/ 16 w 162"/>
                    <a:gd name="T5" fmla="*/ 8 h 183"/>
                    <a:gd name="T6" fmla="*/ 11 w 162"/>
                    <a:gd name="T7" fmla="*/ 14 h 183"/>
                    <a:gd name="T8" fmla="*/ 5 w 162"/>
                    <a:gd name="T9" fmla="*/ 20 h 183"/>
                    <a:gd name="T10" fmla="*/ 0 w 162"/>
                    <a:gd name="T11" fmla="*/ 14 h 183"/>
                    <a:gd name="T12" fmla="*/ 14 w 162"/>
                    <a:gd name="T13" fmla="*/ 0 h 183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62"/>
                    <a:gd name="T22" fmla="*/ 0 h 183"/>
                    <a:gd name="T23" fmla="*/ 162 w 162"/>
                    <a:gd name="T24" fmla="*/ 183 h 183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62" h="183">
                      <a:moveTo>
                        <a:pt x="122" y="0"/>
                      </a:moveTo>
                      <a:lnTo>
                        <a:pt x="162" y="27"/>
                      </a:lnTo>
                      <a:lnTo>
                        <a:pt x="141" y="70"/>
                      </a:lnTo>
                      <a:lnTo>
                        <a:pt x="101" y="123"/>
                      </a:lnTo>
                      <a:lnTo>
                        <a:pt x="44" y="183"/>
                      </a:lnTo>
                      <a:lnTo>
                        <a:pt x="0" y="130"/>
                      </a:lnTo>
                      <a:lnTo>
                        <a:pt x="12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endParaRPr lang="ru-RU" b="1"/>
                </a:p>
              </p:txBody>
            </p:sp>
            <p:sp>
              <p:nvSpPr>
                <p:cNvPr id="42" name="Freeform 100"/>
                <p:cNvSpPr>
                  <a:spLocks/>
                </p:cNvSpPr>
                <p:nvPr/>
              </p:nvSpPr>
              <p:spPr bwMode="auto">
                <a:xfrm>
                  <a:off x="4421" y="760"/>
                  <a:ext cx="198" cy="375"/>
                </a:xfrm>
                <a:custGeom>
                  <a:avLst/>
                  <a:gdLst>
                    <a:gd name="T0" fmla="*/ 20 w 594"/>
                    <a:gd name="T1" fmla="*/ 10 h 1125"/>
                    <a:gd name="T2" fmla="*/ 16 w 594"/>
                    <a:gd name="T3" fmla="*/ 18 h 1125"/>
                    <a:gd name="T4" fmla="*/ 9 w 594"/>
                    <a:gd name="T5" fmla="*/ 29 h 1125"/>
                    <a:gd name="T6" fmla="*/ 7 w 594"/>
                    <a:gd name="T7" fmla="*/ 38 h 1125"/>
                    <a:gd name="T8" fmla="*/ 3 w 594"/>
                    <a:gd name="T9" fmla="*/ 49 h 1125"/>
                    <a:gd name="T10" fmla="*/ 1 w 594"/>
                    <a:gd name="T11" fmla="*/ 67 h 1125"/>
                    <a:gd name="T12" fmla="*/ 0 w 594"/>
                    <a:gd name="T13" fmla="*/ 76 h 1125"/>
                    <a:gd name="T14" fmla="*/ 2 w 594"/>
                    <a:gd name="T15" fmla="*/ 78 h 1125"/>
                    <a:gd name="T16" fmla="*/ 8 w 594"/>
                    <a:gd name="T17" fmla="*/ 87 h 1125"/>
                    <a:gd name="T18" fmla="*/ 16 w 594"/>
                    <a:gd name="T19" fmla="*/ 96 h 1125"/>
                    <a:gd name="T20" fmla="*/ 24 w 594"/>
                    <a:gd name="T21" fmla="*/ 104 h 1125"/>
                    <a:gd name="T22" fmla="*/ 47 w 594"/>
                    <a:gd name="T23" fmla="*/ 125 h 1125"/>
                    <a:gd name="T24" fmla="*/ 58 w 594"/>
                    <a:gd name="T25" fmla="*/ 112 h 1125"/>
                    <a:gd name="T26" fmla="*/ 66 w 594"/>
                    <a:gd name="T27" fmla="*/ 102 h 1125"/>
                    <a:gd name="T28" fmla="*/ 44 w 594"/>
                    <a:gd name="T29" fmla="*/ 83 h 1125"/>
                    <a:gd name="T30" fmla="*/ 37 w 594"/>
                    <a:gd name="T31" fmla="*/ 77 h 1125"/>
                    <a:gd name="T32" fmla="*/ 32 w 594"/>
                    <a:gd name="T33" fmla="*/ 72 h 1125"/>
                    <a:gd name="T34" fmla="*/ 29 w 594"/>
                    <a:gd name="T35" fmla="*/ 70 h 1125"/>
                    <a:gd name="T36" fmla="*/ 34 w 594"/>
                    <a:gd name="T37" fmla="*/ 55 h 1125"/>
                    <a:gd name="T38" fmla="*/ 38 w 594"/>
                    <a:gd name="T39" fmla="*/ 43 h 1125"/>
                    <a:gd name="T40" fmla="*/ 40 w 594"/>
                    <a:gd name="T41" fmla="*/ 38 h 1125"/>
                    <a:gd name="T42" fmla="*/ 42 w 594"/>
                    <a:gd name="T43" fmla="*/ 32 h 1125"/>
                    <a:gd name="T44" fmla="*/ 43 w 594"/>
                    <a:gd name="T45" fmla="*/ 25 h 1125"/>
                    <a:gd name="T46" fmla="*/ 43 w 594"/>
                    <a:gd name="T47" fmla="*/ 18 h 1125"/>
                    <a:gd name="T48" fmla="*/ 43 w 594"/>
                    <a:gd name="T49" fmla="*/ 13 h 1125"/>
                    <a:gd name="T50" fmla="*/ 42 w 594"/>
                    <a:gd name="T51" fmla="*/ 8 h 1125"/>
                    <a:gd name="T52" fmla="*/ 38 w 594"/>
                    <a:gd name="T53" fmla="*/ 4 h 1125"/>
                    <a:gd name="T54" fmla="*/ 34 w 594"/>
                    <a:gd name="T55" fmla="*/ 1 h 1125"/>
                    <a:gd name="T56" fmla="*/ 31 w 594"/>
                    <a:gd name="T57" fmla="*/ 0 h 1125"/>
                    <a:gd name="T58" fmla="*/ 25 w 594"/>
                    <a:gd name="T59" fmla="*/ 4 h 1125"/>
                    <a:gd name="T60" fmla="*/ 20 w 594"/>
                    <a:gd name="T61" fmla="*/ 10 h 1125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w 594"/>
                    <a:gd name="T94" fmla="*/ 0 h 1125"/>
                    <a:gd name="T95" fmla="*/ 594 w 594"/>
                    <a:gd name="T96" fmla="*/ 1125 h 1125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T93" t="T94" r="T95" b="T96"/>
                  <a:pathLst>
                    <a:path w="594" h="1125">
                      <a:moveTo>
                        <a:pt x="178" y="86"/>
                      </a:moveTo>
                      <a:lnTo>
                        <a:pt x="143" y="158"/>
                      </a:lnTo>
                      <a:lnTo>
                        <a:pt x="81" y="263"/>
                      </a:lnTo>
                      <a:lnTo>
                        <a:pt x="61" y="346"/>
                      </a:lnTo>
                      <a:lnTo>
                        <a:pt x="29" y="441"/>
                      </a:lnTo>
                      <a:lnTo>
                        <a:pt x="6" y="599"/>
                      </a:lnTo>
                      <a:lnTo>
                        <a:pt x="0" y="683"/>
                      </a:lnTo>
                      <a:lnTo>
                        <a:pt x="18" y="705"/>
                      </a:lnTo>
                      <a:lnTo>
                        <a:pt x="75" y="781"/>
                      </a:lnTo>
                      <a:lnTo>
                        <a:pt x="142" y="863"/>
                      </a:lnTo>
                      <a:lnTo>
                        <a:pt x="218" y="935"/>
                      </a:lnTo>
                      <a:lnTo>
                        <a:pt x="426" y="1125"/>
                      </a:lnTo>
                      <a:lnTo>
                        <a:pt x="521" y="1009"/>
                      </a:lnTo>
                      <a:lnTo>
                        <a:pt x="594" y="915"/>
                      </a:lnTo>
                      <a:lnTo>
                        <a:pt x="398" y="745"/>
                      </a:lnTo>
                      <a:lnTo>
                        <a:pt x="332" y="695"/>
                      </a:lnTo>
                      <a:lnTo>
                        <a:pt x="292" y="651"/>
                      </a:lnTo>
                      <a:lnTo>
                        <a:pt x="258" y="631"/>
                      </a:lnTo>
                      <a:lnTo>
                        <a:pt x="310" y="493"/>
                      </a:lnTo>
                      <a:lnTo>
                        <a:pt x="341" y="386"/>
                      </a:lnTo>
                      <a:lnTo>
                        <a:pt x="357" y="338"/>
                      </a:lnTo>
                      <a:lnTo>
                        <a:pt x="375" y="285"/>
                      </a:lnTo>
                      <a:lnTo>
                        <a:pt x="383" y="224"/>
                      </a:lnTo>
                      <a:lnTo>
                        <a:pt x="383" y="165"/>
                      </a:lnTo>
                      <a:lnTo>
                        <a:pt x="383" y="118"/>
                      </a:lnTo>
                      <a:lnTo>
                        <a:pt x="375" y="70"/>
                      </a:lnTo>
                      <a:lnTo>
                        <a:pt x="345" y="32"/>
                      </a:lnTo>
                      <a:lnTo>
                        <a:pt x="306" y="7"/>
                      </a:lnTo>
                      <a:lnTo>
                        <a:pt x="278" y="0"/>
                      </a:lnTo>
                      <a:lnTo>
                        <a:pt x="226" y="34"/>
                      </a:lnTo>
                      <a:lnTo>
                        <a:pt x="178" y="86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endParaRPr lang="ru-RU" b="1"/>
                </a:p>
              </p:txBody>
            </p:sp>
          </p:grpSp>
        </p:grpSp>
        <p:grpSp>
          <p:nvGrpSpPr>
            <p:cNvPr id="20" name="Group 101"/>
            <p:cNvGrpSpPr>
              <a:grpSpLocks/>
            </p:cNvGrpSpPr>
            <p:nvPr/>
          </p:nvGrpSpPr>
          <p:grpSpPr bwMode="auto">
            <a:xfrm>
              <a:off x="4487" y="504"/>
              <a:ext cx="158" cy="206"/>
              <a:chOff x="4487" y="504"/>
              <a:chExt cx="158" cy="206"/>
            </a:xfrm>
          </p:grpSpPr>
          <p:grpSp>
            <p:nvGrpSpPr>
              <p:cNvPr id="22" name="Group 102"/>
              <p:cNvGrpSpPr>
                <a:grpSpLocks/>
              </p:cNvGrpSpPr>
              <p:nvPr/>
            </p:nvGrpSpPr>
            <p:grpSpPr bwMode="auto">
              <a:xfrm>
                <a:off x="4503" y="564"/>
                <a:ext cx="136" cy="99"/>
                <a:chOff x="4503" y="564"/>
                <a:chExt cx="136" cy="99"/>
              </a:xfrm>
            </p:grpSpPr>
            <p:sp>
              <p:nvSpPr>
                <p:cNvPr id="36" name="Freeform 103"/>
                <p:cNvSpPr>
                  <a:spLocks/>
                </p:cNvSpPr>
                <p:nvPr/>
              </p:nvSpPr>
              <p:spPr bwMode="auto">
                <a:xfrm>
                  <a:off x="4620" y="564"/>
                  <a:ext cx="19" cy="45"/>
                </a:xfrm>
                <a:custGeom>
                  <a:avLst/>
                  <a:gdLst>
                    <a:gd name="T0" fmla="*/ 0 w 57"/>
                    <a:gd name="T1" fmla="*/ 2 h 134"/>
                    <a:gd name="T2" fmla="*/ 1 w 57"/>
                    <a:gd name="T3" fmla="*/ 0 h 134"/>
                    <a:gd name="T4" fmla="*/ 3 w 57"/>
                    <a:gd name="T5" fmla="*/ 0 h 134"/>
                    <a:gd name="T6" fmla="*/ 4 w 57"/>
                    <a:gd name="T7" fmla="*/ 1 h 134"/>
                    <a:gd name="T8" fmla="*/ 5 w 57"/>
                    <a:gd name="T9" fmla="*/ 3 h 134"/>
                    <a:gd name="T10" fmla="*/ 6 w 57"/>
                    <a:gd name="T11" fmla="*/ 7 h 134"/>
                    <a:gd name="T12" fmla="*/ 6 w 57"/>
                    <a:gd name="T13" fmla="*/ 11 h 134"/>
                    <a:gd name="T14" fmla="*/ 6 w 57"/>
                    <a:gd name="T15" fmla="*/ 15 h 134"/>
                    <a:gd name="T16" fmla="*/ 5 w 57"/>
                    <a:gd name="T17" fmla="*/ 15 h 134"/>
                    <a:gd name="T18" fmla="*/ 0 w 57"/>
                    <a:gd name="T19" fmla="*/ 2 h 134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57"/>
                    <a:gd name="T31" fmla="*/ 0 h 134"/>
                    <a:gd name="T32" fmla="*/ 57 w 57"/>
                    <a:gd name="T33" fmla="*/ 134 h 134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57" h="134">
                      <a:moveTo>
                        <a:pt x="0" y="15"/>
                      </a:moveTo>
                      <a:lnTo>
                        <a:pt x="9" y="0"/>
                      </a:lnTo>
                      <a:lnTo>
                        <a:pt x="28" y="0"/>
                      </a:lnTo>
                      <a:lnTo>
                        <a:pt x="36" y="9"/>
                      </a:lnTo>
                      <a:lnTo>
                        <a:pt x="44" y="26"/>
                      </a:lnTo>
                      <a:lnTo>
                        <a:pt x="51" y="59"/>
                      </a:lnTo>
                      <a:lnTo>
                        <a:pt x="57" y="102"/>
                      </a:lnTo>
                      <a:lnTo>
                        <a:pt x="57" y="134"/>
                      </a:lnTo>
                      <a:lnTo>
                        <a:pt x="43" y="134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FFE0C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endParaRPr lang="ru-RU" b="1"/>
                </a:p>
              </p:txBody>
            </p:sp>
            <p:sp>
              <p:nvSpPr>
                <p:cNvPr id="37" name="Freeform 104"/>
                <p:cNvSpPr>
                  <a:spLocks/>
                </p:cNvSpPr>
                <p:nvPr/>
              </p:nvSpPr>
              <p:spPr bwMode="auto">
                <a:xfrm>
                  <a:off x="4503" y="626"/>
                  <a:ext cx="32" cy="37"/>
                </a:xfrm>
                <a:custGeom>
                  <a:avLst/>
                  <a:gdLst>
                    <a:gd name="T0" fmla="*/ 3 w 98"/>
                    <a:gd name="T1" fmla="*/ 0 h 110"/>
                    <a:gd name="T2" fmla="*/ 1 w 98"/>
                    <a:gd name="T3" fmla="*/ 1 h 110"/>
                    <a:gd name="T4" fmla="*/ 0 w 98"/>
                    <a:gd name="T5" fmla="*/ 2 h 110"/>
                    <a:gd name="T6" fmla="*/ 1 w 98"/>
                    <a:gd name="T7" fmla="*/ 4 h 110"/>
                    <a:gd name="T8" fmla="*/ 2 w 98"/>
                    <a:gd name="T9" fmla="*/ 6 h 110"/>
                    <a:gd name="T10" fmla="*/ 4 w 98"/>
                    <a:gd name="T11" fmla="*/ 8 h 110"/>
                    <a:gd name="T12" fmla="*/ 7 w 98"/>
                    <a:gd name="T13" fmla="*/ 12 h 110"/>
                    <a:gd name="T14" fmla="*/ 8 w 98"/>
                    <a:gd name="T15" fmla="*/ 12 h 110"/>
                    <a:gd name="T16" fmla="*/ 10 w 98"/>
                    <a:gd name="T17" fmla="*/ 11 h 110"/>
                    <a:gd name="T18" fmla="*/ 3 w 98"/>
                    <a:gd name="T19" fmla="*/ 0 h 11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98"/>
                    <a:gd name="T31" fmla="*/ 0 h 110"/>
                    <a:gd name="T32" fmla="*/ 98 w 98"/>
                    <a:gd name="T33" fmla="*/ 110 h 110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98" h="110">
                      <a:moveTo>
                        <a:pt x="23" y="0"/>
                      </a:moveTo>
                      <a:lnTo>
                        <a:pt x="5" y="9"/>
                      </a:lnTo>
                      <a:lnTo>
                        <a:pt x="0" y="21"/>
                      </a:lnTo>
                      <a:lnTo>
                        <a:pt x="5" y="39"/>
                      </a:lnTo>
                      <a:lnTo>
                        <a:pt x="19" y="57"/>
                      </a:lnTo>
                      <a:lnTo>
                        <a:pt x="33" y="75"/>
                      </a:lnTo>
                      <a:lnTo>
                        <a:pt x="61" y="103"/>
                      </a:lnTo>
                      <a:lnTo>
                        <a:pt x="80" y="110"/>
                      </a:lnTo>
                      <a:lnTo>
                        <a:pt x="98" y="96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solidFill>
                  <a:srgbClr val="FFE0C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endParaRPr lang="ru-RU" b="1"/>
                </a:p>
              </p:txBody>
            </p:sp>
          </p:grpSp>
          <p:sp>
            <p:nvSpPr>
              <p:cNvPr id="23" name="Freeform 105"/>
              <p:cNvSpPr>
                <a:spLocks/>
              </p:cNvSpPr>
              <p:nvPr/>
            </p:nvSpPr>
            <p:spPr bwMode="auto">
              <a:xfrm>
                <a:off x="4494" y="526"/>
                <a:ext cx="151" cy="184"/>
              </a:xfrm>
              <a:custGeom>
                <a:avLst/>
                <a:gdLst>
                  <a:gd name="T0" fmla="*/ 4 w 455"/>
                  <a:gd name="T1" fmla="*/ 9 h 553"/>
                  <a:gd name="T2" fmla="*/ 2 w 455"/>
                  <a:gd name="T3" fmla="*/ 12 h 553"/>
                  <a:gd name="T4" fmla="*/ 1 w 455"/>
                  <a:gd name="T5" fmla="*/ 17 h 553"/>
                  <a:gd name="T6" fmla="*/ 0 w 455"/>
                  <a:gd name="T7" fmla="*/ 22 h 553"/>
                  <a:gd name="T8" fmla="*/ 1 w 455"/>
                  <a:gd name="T9" fmla="*/ 26 h 553"/>
                  <a:gd name="T10" fmla="*/ 3 w 455"/>
                  <a:gd name="T11" fmla="*/ 30 h 553"/>
                  <a:gd name="T12" fmla="*/ 6 w 455"/>
                  <a:gd name="T13" fmla="*/ 33 h 553"/>
                  <a:gd name="T14" fmla="*/ 8 w 455"/>
                  <a:gd name="T15" fmla="*/ 37 h 553"/>
                  <a:gd name="T16" fmla="*/ 11 w 455"/>
                  <a:gd name="T17" fmla="*/ 42 h 553"/>
                  <a:gd name="T18" fmla="*/ 13 w 455"/>
                  <a:gd name="T19" fmla="*/ 48 h 553"/>
                  <a:gd name="T20" fmla="*/ 16 w 455"/>
                  <a:gd name="T21" fmla="*/ 53 h 553"/>
                  <a:gd name="T22" fmla="*/ 19 w 455"/>
                  <a:gd name="T23" fmla="*/ 56 h 553"/>
                  <a:gd name="T24" fmla="*/ 22 w 455"/>
                  <a:gd name="T25" fmla="*/ 57 h 553"/>
                  <a:gd name="T26" fmla="*/ 27 w 455"/>
                  <a:gd name="T27" fmla="*/ 60 h 553"/>
                  <a:gd name="T28" fmla="*/ 33 w 455"/>
                  <a:gd name="T29" fmla="*/ 61 h 553"/>
                  <a:gd name="T30" fmla="*/ 37 w 455"/>
                  <a:gd name="T31" fmla="*/ 61 h 553"/>
                  <a:gd name="T32" fmla="*/ 39 w 455"/>
                  <a:gd name="T33" fmla="*/ 60 h 553"/>
                  <a:gd name="T34" fmla="*/ 45 w 455"/>
                  <a:gd name="T35" fmla="*/ 58 h 553"/>
                  <a:gd name="T36" fmla="*/ 47 w 455"/>
                  <a:gd name="T37" fmla="*/ 56 h 553"/>
                  <a:gd name="T38" fmla="*/ 48 w 455"/>
                  <a:gd name="T39" fmla="*/ 53 h 553"/>
                  <a:gd name="T40" fmla="*/ 50 w 455"/>
                  <a:gd name="T41" fmla="*/ 47 h 553"/>
                  <a:gd name="T42" fmla="*/ 50 w 455"/>
                  <a:gd name="T43" fmla="*/ 43 h 553"/>
                  <a:gd name="T44" fmla="*/ 50 w 455"/>
                  <a:gd name="T45" fmla="*/ 37 h 553"/>
                  <a:gd name="T46" fmla="*/ 49 w 455"/>
                  <a:gd name="T47" fmla="*/ 33 h 553"/>
                  <a:gd name="T48" fmla="*/ 48 w 455"/>
                  <a:gd name="T49" fmla="*/ 29 h 553"/>
                  <a:gd name="T50" fmla="*/ 46 w 455"/>
                  <a:gd name="T51" fmla="*/ 23 h 553"/>
                  <a:gd name="T52" fmla="*/ 43 w 455"/>
                  <a:gd name="T53" fmla="*/ 18 h 553"/>
                  <a:gd name="T54" fmla="*/ 41 w 455"/>
                  <a:gd name="T55" fmla="*/ 13 h 553"/>
                  <a:gd name="T56" fmla="*/ 39 w 455"/>
                  <a:gd name="T57" fmla="*/ 7 h 553"/>
                  <a:gd name="T58" fmla="*/ 36 w 455"/>
                  <a:gd name="T59" fmla="*/ 4 h 553"/>
                  <a:gd name="T60" fmla="*/ 33 w 455"/>
                  <a:gd name="T61" fmla="*/ 2 h 553"/>
                  <a:gd name="T62" fmla="*/ 28 w 455"/>
                  <a:gd name="T63" fmla="*/ 0 h 553"/>
                  <a:gd name="T64" fmla="*/ 24 w 455"/>
                  <a:gd name="T65" fmla="*/ 0 h 553"/>
                  <a:gd name="T66" fmla="*/ 18 w 455"/>
                  <a:gd name="T67" fmla="*/ 1 h 553"/>
                  <a:gd name="T68" fmla="*/ 13 w 455"/>
                  <a:gd name="T69" fmla="*/ 3 h 553"/>
                  <a:gd name="T70" fmla="*/ 8 w 455"/>
                  <a:gd name="T71" fmla="*/ 6 h 553"/>
                  <a:gd name="T72" fmla="*/ 4 w 455"/>
                  <a:gd name="T73" fmla="*/ 9 h 553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455"/>
                  <a:gd name="T112" fmla="*/ 0 h 553"/>
                  <a:gd name="T113" fmla="*/ 455 w 455"/>
                  <a:gd name="T114" fmla="*/ 553 h 553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455" h="553">
                    <a:moveTo>
                      <a:pt x="40" y="79"/>
                    </a:moveTo>
                    <a:lnTo>
                      <a:pt x="17" y="110"/>
                    </a:lnTo>
                    <a:lnTo>
                      <a:pt x="5" y="149"/>
                    </a:lnTo>
                    <a:lnTo>
                      <a:pt x="0" y="194"/>
                    </a:lnTo>
                    <a:lnTo>
                      <a:pt x="7" y="232"/>
                    </a:lnTo>
                    <a:lnTo>
                      <a:pt x="23" y="266"/>
                    </a:lnTo>
                    <a:lnTo>
                      <a:pt x="50" y="297"/>
                    </a:lnTo>
                    <a:lnTo>
                      <a:pt x="72" y="331"/>
                    </a:lnTo>
                    <a:lnTo>
                      <a:pt x="95" y="378"/>
                    </a:lnTo>
                    <a:lnTo>
                      <a:pt x="121" y="432"/>
                    </a:lnTo>
                    <a:lnTo>
                      <a:pt x="146" y="477"/>
                    </a:lnTo>
                    <a:lnTo>
                      <a:pt x="171" y="502"/>
                    </a:lnTo>
                    <a:lnTo>
                      <a:pt x="200" y="518"/>
                    </a:lnTo>
                    <a:lnTo>
                      <a:pt x="248" y="540"/>
                    </a:lnTo>
                    <a:lnTo>
                      <a:pt x="297" y="553"/>
                    </a:lnTo>
                    <a:lnTo>
                      <a:pt x="331" y="549"/>
                    </a:lnTo>
                    <a:lnTo>
                      <a:pt x="359" y="544"/>
                    </a:lnTo>
                    <a:lnTo>
                      <a:pt x="407" y="526"/>
                    </a:lnTo>
                    <a:lnTo>
                      <a:pt x="427" y="507"/>
                    </a:lnTo>
                    <a:lnTo>
                      <a:pt x="437" y="482"/>
                    </a:lnTo>
                    <a:lnTo>
                      <a:pt x="451" y="427"/>
                    </a:lnTo>
                    <a:lnTo>
                      <a:pt x="455" y="386"/>
                    </a:lnTo>
                    <a:lnTo>
                      <a:pt x="455" y="336"/>
                    </a:lnTo>
                    <a:lnTo>
                      <a:pt x="449" y="300"/>
                    </a:lnTo>
                    <a:lnTo>
                      <a:pt x="437" y="260"/>
                    </a:lnTo>
                    <a:lnTo>
                      <a:pt x="415" y="203"/>
                    </a:lnTo>
                    <a:lnTo>
                      <a:pt x="390" y="162"/>
                    </a:lnTo>
                    <a:lnTo>
                      <a:pt x="378" y="115"/>
                    </a:lnTo>
                    <a:lnTo>
                      <a:pt x="354" y="61"/>
                    </a:lnTo>
                    <a:lnTo>
                      <a:pt x="327" y="33"/>
                    </a:lnTo>
                    <a:lnTo>
                      <a:pt x="300" y="17"/>
                    </a:lnTo>
                    <a:lnTo>
                      <a:pt x="249" y="1"/>
                    </a:lnTo>
                    <a:lnTo>
                      <a:pt x="214" y="0"/>
                    </a:lnTo>
                    <a:lnTo>
                      <a:pt x="163" y="9"/>
                    </a:lnTo>
                    <a:lnTo>
                      <a:pt x="117" y="25"/>
                    </a:lnTo>
                    <a:lnTo>
                      <a:pt x="70" y="55"/>
                    </a:lnTo>
                    <a:lnTo>
                      <a:pt x="40" y="79"/>
                    </a:lnTo>
                    <a:close/>
                  </a:path>
                </a:pathLst>
              </a:custGeom>
              <a:solidFill>
                <a:srgbClr val="FFE0C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 b="1"/>
              </a:p>
            </p:txBody>
          </p:sp>
          <p:grpSp>
            <p:nvGrpSpPr>
              <p:cNvPr id="24" name="Group 106"/>
              <p:cNvGrpSpPr>
                <a:grpSpLocks/>
              </p:cNvGrpSpPr>
              <p:nvPr/>
            </p:nvGrpSpPr>
            <p:grpSpPr bwMode="auto">
              <a:xfrm>
                <a:off x="4509" y="566"/>
                <a:ext cx="115" cy="64"/>
                <a:chOff x="4509" y="566"/>
                <a:chExt cx="115" cy="64"/>
              </a:xfrm>
            </p:grpSpPr>
            <p:sp>
              <p:nvSpPr>
                <p:cNvPr id="33" name="Freeform 107"/>
                <p:cNvSpPr>
                  <a:spLocks/>
                </p:cNvSpPr>
                <p:nvPr/>
              </p:nvSpPr>
              <p:spPr bwMode="auto">
                <a:xfrm>
                  <a:off x="4565" y="595"/>
                  <a:ext cx="9" cy="10"/>
                </a:xfrm>
                <a:custGeom>
                  <a:avLst/>
                  <a:gdLst>
                    <a:gd name="T0" fmla="*/ 0 w 26"/>
                    <a:gd name="T1" fmla="*/ 2 h 29"/>
                    <a:gd name="T2" fmla="*/ 1 w 26"/>
                    <a:gd name="T3" fmla="*/ 1 h 29"/>
                    <a:gd name="T4" fmla="*/ 3 w 26"/>
                    <a:gd name="T5" fmla="*/ 0 h 29"/>
                    <a:gd name="T6" fmla="*/ 3 w 26"/>
                    <a:gd name="T7" fmla="*/ 2 h 29"/>
                    <a:gd name="T8" fmla="*/ 2 w 26"/>
                    <a:gd name="T9" fmla="*/ 2 h 29"/>
                    <a:gd name="T10" fmla="*/ 0 w 26"/>
                    <a:gd name="T11" fmla="*/ 3 h 29"/>
                    <a:gd name="T12" fmla="*/ 0 w 26"/>
                    <a:gd name="T13" fmla="*/ 2 h 29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6"/>
                    <a:gd name="T22" fmla="*/ 0 h 29"/>
                    <a:gd name="T23" fmla="*/ 26 w 26"/>
                    <a:gd name="T24" fmla="*/ 29 h 29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6" h="29">
                      <a:moveTo>
                        <a:pt x="0" y="17"/>
                      </a:moveTo>
                      <a:lnTo>
                        <a:pt x="8" y="6"/>
                      </a:lnTo>
                      <a:lnTo>
                        <a:pt x="23" y="0"/>
                      </a:lnTo>
                      <a:lnTo>
                        <a:pt x="26" y="15"/>
                      </a:lnTo>
                      <a:lnTo>
                        <a:pt x="14" y="15"/>
                      </a:lnTo>
                      <a:lnTo>
                        <a:pt x="4" y="29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endParaRPr lang="ru-RU" b="1"/>
                </a:p>
              </p:txBody>
            </p:sp>
            <p:sp>
              <p:nvSpPr>
                <p:cNvPr id="34" name="Freeform 108"/>
                <p:cNvSpPr>
                  <a:spLocks/>
                </p:cNvSpPr>
                <p:nvPr/>
              </p:nvSpPr>
              <p:spPr bwMode="auto">
                <a:xfrm>
                  <a:off x="4509" y="619"/>
                  <a:ext cx="17" cy="11"/>
                </a:xfrm>
                <a:custGeom>
                  <a:avLst/>
                  <a:gdLst>
                    <a:gd name="T0" fmla="*/ 5 w 49"/>
                    <a:gd name="T1" fmla="*/ 0 h 32"/>
                    <a:gd name="T2" fmla="*/ 6 w 49"/>
                    <a:gd name="T3" fmla="*/ 2 h 32"/>
                    <a:gd name="T4" fmla="*/ 1 w 49"/>
                    <a:gd name="T5" fmla="*/ 4 h 32"/>
                    <a:gd name="T6" fmla="*/ 0 w 49"/>
                    <a:gd name="T7" fmla="*/ 3 h 32"/>
                    <a:gd name="T8" fmla="*/ 5 w 49"/>
                    <a:gd name="T9" fmla="*/ 0 h 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9"/>
                    <a:gd name="T16" fmla="*/ 0 h 32"/>
                    <a:gd name="T17" fmla="*/ 49 w 49"/>
                    <a:gd name="T18" fmla="*/ 32 h 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9" h="32">
                      <a:moveTo>
                        <a:pt x="41" y="0"/>
                      </a:moveTo>
                      <a:lnTo>
                        <a:pt x="49" y="17"/>
                      </a:lnTo>
                      <a:lnTo>
                        <a:pt x="8" y="32"/>
                      </a:lnTo>
                      <a:lnTo>
                        <a:pt x="0" y="24"/>
                      </a:lnTo>
                      <a:lnTo>
                        <a:pt x="41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endParaRPr lang="ru-RU" b="1"/>
                </a:p>
              </p:txBody>
            </p:sp>
            <p:sp>
              <p:nvSpPr>
                <p:cNvPr id="35" name="Freeform 109"/>
                <p:cNvSpPr>
                  <a:spLocks/>
                </p:cNvSpPr>
                <p:nvPr/>
              </p:nvSpPr>
              <p:spPr bwMode="auto">
                <a:xfrm>
                  <a:off x="4609" y="566"/>
                  <a:ext cx="15" cy="11"/>
                </a:xfrm>
                <a:custGeom>
                  <a:avLst/>
                  <a:gdLst>
                    <a:gd name="T0" fmla="*/ 0 w 44"/>
                    <a:gd name="T1" fmla="*/ 2 h 33"/>
                    <a:gd name="T2" fmla="*/ 1 w 44"/>
                    <a:gd name="T3" fmla="*/ 4 h 33"/>
                    <a:gd name="T4" fmla="*/ 5 w 44"/>
                    <a:gd name="T5" fmla="*/ 1 h 33"/>
                    <a:gd name="T6" fmla="*/ 5 w 44"/>
                    <a:gd name="T7" fmla="*/ 0 h 33"/>
                    <a:gd name="T8" fmla="*/ 0 w 44"/>
                    <a:gd name="T9" fmla="*/ 2 h 3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"/>
                    <a:gd name="T16" fmla="*/ 0 h 33"/>
                    <a:gd name="T17" fmla="*/ 44 w 44"/>
                    <a:gd name="T18" fmla="*/ 33 h 3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" h="33">
                      <a:moveTo>
                        <a:pt x="0" y="18"/>
                      </a:moveTo>
                      <a:lnTo>
                        <a:pt x="9" y="33"/>
                      </a:lnTo>
                      <a:lnTo>
                        <a:pt x="44" y="8"/>
                      </a:lnTo>
                      <a:lnTo>
                        <a:pt x="40" y="0"/>
                      </a:lnTo>
                      <a:lnTo>
                        <a:pt x="0" y="18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endParaRPr lang="ru-RU" b="1"/>
                </a:p>
              </p:txBody>
            </p:sp>
          </p:grpSp>
          <p:grpSp>
            <p:nvGrpSpPr>
              <p:cNvPr id="25" name="Group 110"/>
              <p:cNvGrpSpPr>
                <a:grpSpLocks/>
              </p:cNvGrpSpPr>
              <p:nvPr/>
            </p:nvGrpSpPr>
            <p:grpSpPr bwMode="auto">
              <a:xfrm>
                <a:off x="4523" y="571"/>
                <a:ext cx="97" cy="70"/>
                <a:chOff x="4523" y="571"/>
                <a:chExt cx="97" cy="70"/>
              </a:xfrm>
            </p:grpSpPr>
            <p:sp>
              <p:nvSpPr>
                <p:cNvPr id="29" name="Freeform 111"/>
                <p:cNvSpPr>
                  <a:spLocks/>
                </p:cNvSpPr>
                <p:nvPr/>
              </p:nvSpPr>
              <p:spPr bwMode="auto">
                <a:xfrm>
                  <a:off x="4523" y="596"/>
                  <a:ext cx="49" cy="45"/>
                </a:xfrm>
                <a:custGeom>
                  <a:avLst/>
                  <a:gdLst>
                    <a:gd name="T0" fmla="*/ 0 w 147"/>
                    <a:gd name="T1" fmla="*/ 8 h 134"/>
                    <a:gd name="T2" fmla="*/ 13 w 147"/>
                    <a:gd name="T3" fmla="*/ 0 h 134"/>
                    <a:gd name="T4" fmla="*/ 16 w 147"/>
                    <a:gd name="T5" fmla="*/ 4 h 134"/>
                    <a:gd name="T6" fmla="*/ 16 w 147"/>
                    <a:gd name="T7" fmla="*/ 7 h 134"/>
                    <a:gd name="T8" fmla="*/ 16 w 147"/>
                    <a:gd name="T9" fmla="*/ 10 h 134"/>
                    <a:gd name="T10" fmla="*/ 15 w 147"/>
                    <a:gd name="T11" fmla="*/ 11 h 134"/>
                    <a:gd name="T12" fmla="*/ 13 w 147"/>
                    <a:gd name="T13" fmla="*/ 13 h 134"/>
                    <a:gd name="T14" fmla="*/ 11 w 147"/>
                    <a:gd name="T15" fmla="*/ 14 h 134"/>
                    <a:gd name="T16" fmla="*/ 9 w 147"/>
                    <a:gd name="T17" fmla="*/ 15 h 134"/>
                    <a:gd name="T18" fmla="*/ 7 w 147"/>
                    <a:gd name="T19" fmla="*/ 15 h 134"/>
                    <a:gd name="T20" fmla="*/ 5 w 147"/>
                    <a:gd name="T21" fmla="*/ 15 h 134"/>
                    <a:gd name="T22" fmla="*/ 4 w 147"/>
                    <a:gd name="T23" fmla="*/ 14 h 134"/>
                    <a:gd name="T24" fmla="*/ 3 w 147"/>
                    <a:gd name="T25" fmla="*/ 13 h 134"/>
                    <a:gd name="T26" fmla="*/ 2 w 147"/>
                    <a:gd name="T27" fmla="*/ 11 h 134"/>
                    <a:gd name="T28" fmla="*/ 1 w 147"/>
                    <a:gd name="T29" fmla="*/ 9 h 134"/>
                    <a:gd name="T30" fmla="*/ 0 w 147"/>
                    <a:gd name="T31" fmla="*/ 8 h 134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47"/>
                    <a:gd name="T49" fmla="*/ 0 h 134"/>
                    <a:gd name="T50" fmla="*/ 147 w 147"/>
                    <a:gd name="T51" fmla="*/ 134 h 134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47" h="134">
                      <a:moveTo>
                        <a:pt x="0" y="69"/>
                      </a:moveTo>
                      <a:lnTo>
                        <a:pt x="121" y="0"/>
                      </a:lnTo>
                      <a:lnTo>
                        <a:pt x="141" y="35"/>
                      </a:lnTo>
                      <a:lnTo>
                        <a:pt x="147" y="59"/>
                      </a:lnTo>
                      <a:lnTo>
                        <a:pt x="146" y="85"/>
                      </a:lnTo>
                      <a:lnTo>
                        <a:pt x="135" y="101"/>
                      </a:lnTo>
                      <a:lnTo>
                        <a:pt x="119" y="114"/>
                      </a:lnTo>
                      <a:lnTo>
                        <a:pt x="95" y="124"/>
                      </a:lnTo>
                      <a:lnTo>
                        <a:pt x="80" y="133"/>
                      </a:lnTo>
                      <a:lnTo>
                        <a:pt x="66" y="134"/>
                      </a:lnTo>
                      <a:lnTo>
                        <a:pt x="47" y="132"/>
                      </a:lnTo>
                      <a:lnTo>
                        <a:pt x="34" y="122"/>
                      </a:lnTo>
                      <a:lnTo>
                        <a:pt x="24" y="112"/>
                      </a:lnTo>
                      <a:lnTo>
                        <a:pt x="19" y="101"/>
                      </a:lnTo>
                      <a:lnTo>
                        <a:pt x="8" y="81"/>
                      </a:lnTo>
                      <a:lnTo>
                        <a:pt x="0" y="69"/>
                      </a:lnTo>
                      <a:close/>
                    </a:path>
                  </a:pathLst>
                </a:custGeom>
                <a:solidFill>
                  <a:srgbClr val="80FFFF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endParaRPr lang="ru-RU" b="1"/>
                </a:p>
              </p:txBody>
            </p:sp>
            <p:sp>
              <p:nvSpPr>
                <p:cNvPr id="30" name="Oval 112"/>
                <p:cNvSpPr>
                  <a:spLocks noChangeArrowheads="1"/>
                </p:cNvSpPr>
                <p:nvPr/>
              </p:nvSpPr>
              <p:spPr bwMode="auto">
                <a:xfrm>
                  <a:off x="4545" y="617"/>
                  <a:ext cx="8" cy="7"/>
                </a:xfrm>
                <a:prstGeom prst="ellipse">
                  <a:avLst/>
                </a:prstGeom>
                <a:solidFill>
                  <a:srgbClr val="00A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endParaRPr lang="ru-RU" b="1"/>
                </a:p>
              </p:txBody>
            </p:sp>
            <p:sp>
              <p:nvSpPr>
                <p:cNvPr id="31" name="Freeform 113"/>
                <p:cNvSpPr>
                  <a:spLocks/>
                </p:cNvSpPr>
                <p:nvPr/>
              </p:nvSpPr>
              <p:spPr bwMode="auto">
                <a:xfrm>
                  <a:off x="4570" y="571"/>
                  <a:ext cx="50" cy="44"/>
                </a:xfrm>
                <a:custGeom>
                  <a:avLst/>
                  <a:gdLst>
                    <a:gd name="T0" fmla="*/ 0 w 149"/>
                    <a:gd name="T1" fmla="*/ 7 h 132"/>
                    <a:gd name="T2" fmla="*/ 14 w 149"/>
                    <a:gd name="T3" fmla="*/ 0 h 132"/>
                    <a:gd name="T4" fmla="*/ 16 w 149"/>
                    <a:gd name="T5" fmla="*/ 4 h 132"/>
                    <a:gd name="T6" fmla="*/ 17 w 149"/>
                    <a:gd name="T7" fmla="*/ 7 h 132"/>
                    <a:gd name="T8" fmla="*/ 16 w 149"/>
                    <a:gd name="T9" fmla="*/ 9 h 132"/>
                    <a:gd name="T10" fmla="*/ 15 w 149"/>
                    <a:gd name="T11" fmla="*/ 11 h 132"/>
                    <a:gd name="T12" fmla="*/ 13 w 149"/>
                    <a:gd name="T13" fmla="*/ 12 h 132"/>
                    <a:gd name="T14" fmla="*/ 11 w 149"/>
                    <a:gd name="T15" fmla="*/ 14 h 132"/>
                    <a:gd name="T16" fmla="*/ 9 w 149"/>
                    <a:gd name="T17" fmla="*/ 14 h 132"/>
                    <a:gd name="T18" fmla="*/ 7 w 149"/>
                    <a:gd name="T19" fmla="*/ 15 h 132"/>
                    <a:gd name="T20" fmla="*/ 5 w 149"/>
                    <a:gd name="T21" fmla="*/ 14 h 132"/>
                    <a:gd name="T22" fmla="*/ 4 w 149"/>
                    <a:gd name="T23" fmla="*/ 13 h 132"/>
                    <a:gd name="T24" fmla="*/ 3 w 149"/>
                    <a:gd name="T25" fmla="*/ 12 h 132"/>
                    <a:gd name="T26" fmla="*/ 2 w 149"/>
                    <a:gd name="T27" fmla="*/ 11 h 132"/>
                    <a:gd name="T28" fmla="*/ 1 w 149"/>
                    <a:gd name="T29" fmla="*/ 9 h 132"/>
                    <a:gd name="T30" fmla="*/ 0 w 149"/>
                    <a:gd name="T31" fmla="*/ 7 h 13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49"/>
                    <a:gd name="T49" fmla="*/ 0 h 132"/>
                    <a:gd name="T50" fmla="*/ 149 w 149"/>
                    <a:gd name="T51" fmla="*/ 132 h 132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49" h="132">
                      <a:moveTo>
                        <a:pt x="0" y="67"/>
                      </a:moveTo>
                      <a:lnTo>
                        <a:pt x="124" y="0"/>
                      </a:lnTo>
                      <a:lnTo>
                        <a:pt x="141" y="37"/>
                      </a:lnTo>
                      <a:lnTo>
                        <a:pt x="149" y="60"/>
                      </a:lnTo>
                      <a:lnTo>
                        <a:pt x="145" y="83"/>
                      </a:lnTo>
                      <a:lnTo>
                        <a:pt x="136" y="98"/>
                      </a:lnTo>
                      <a:lnTo>
                        <a:pt x="118" y="112"/>
                      </a:lnTo>
                      <a:lnTo>
                        <a:pt x="98" y="123"/>
                      </a:lnTo>
                      <a:lnTo>
                        <a:pt x="82" y="130"/>
                      </a:lnTo>
                      <a:lnTo>
                        <a:pt x="65" y="132"/>
                      </a:lnTo>
                      <a:lnTo>
                        <a:pt x="49" y="130"/>
                      </a:lnTo>
                      <a:lnTo>
                        <a:pt x="34" y="120"/>
                      </a:lnTo>
                      <a:lnTo>
                        <a:pt x="26" y="112"/>
                      </a:lnTo>
                      <a:lnTo>
                        <a:pt x="19" y="99"/>
                      </a:lnTo>
                      <a:lnTo>
                        <a:pt x="8" y="80"/>
                      </a:lnTo>
                      <a:lnTo>
                        <a:pt x="0" y="67"/>
                      </a:lnTo>
                      <a:close/>
                    </a:path>
                  </a:pathLst>
                </a:custGeom>
                <a:solidFill>
                  <a:srgbClr val="80FFFF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endParaRPr lang="ru-RU" b="1"/>
                </a:p>
              </p:txBody>
            </p:sp>
            <p:sp>
              <p:nvSpPr>
                <p:cNvPr id="32" name="Oval 114"/>
                <p:cNvSpPr>
                  <a:spLocks noChangeArrowheads="1"/>
                </p:cNvSpPr>
                <p:nvPr/>
              </p:nvSpPr>
              <p:spPr bwMode="auto">
                <a:xfrm>
                  <a:off x="4593" y="591"/>
                  <a:ext cx="8" cy="8"/>
                </a:xfrm>
                <a:prstGeom prst="ellipse">
                  <a:avLst/>
                </a:prstGeom>
                <a:solidFill>
                  <a:srgbClr val="00A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endParaRPr lang="ru-RU" b="1"/>
                </a:p>
              </p:txBody>
            </p:sp>
          </p:grpSp>
          <p:sp>
            <p:nvSpPr>
              <p:cNvPr id="26" name="Freeform 115"/>
              <p:cNvSpPr>
                <a:spLocks/>
              </p:cNvSpPr>
              <p:nvPr/>
            </p:nvSpPr>
            <p:spPr bwMode="auto">
              <a:xfrm>
                <a:off x="4574" y="643"/>
                <a:ext cx="49" cy="40"/>
              </a:xfrm>
              <a:custGeom>
                <a:avLst/>
                <a:gdLst>
                  <a:gd name="T0" fmla="*/ 0 w 147"/>
                  <a:gd name="T1" fmla="*/ 7 h 119"/>
                  <a:gd name="T2" fmla="*/ 3 w 147"/>
                  <a:gd name="T3" fmla="*/ 7 h 119"/>
                  <a:gd name="T4" fmla="*/ 5 w 147"/>
                  <a:gd name="T5" fmla="*/ 6 h 119"/>
                  <a:gd name="T6" fmla="*/ 7 w 147"/>
                  <a:gd name="T7" fmla="*/ 6 h 119"/>
                  <a:gd name="T8" fmla="*/ 10 w 147"/>
                  <a:gd name="T9" fmla="*/ 5 h 119"/>
                  <a:gd name="T10" fmla="*/ 12 w 147"/>
                  <a:gd name="T11" fmla="*/ 3 h 119"/>
                  <a:gd name="T12" fmla="*/ 14 w 147"/>
                  <a:gd name="T13" fmla="*/ 2 h 119"/>
                  <a:gd name="T14" fmla="*/ 15 w 147"/>
                  <a:gd name="T15" fmla="*/ 0 h 119"/>
                  <a:gd name="T16" fmla="*/ 16 w 147"/>
                  <a:gd name="T17" fmla="*/ 4 h 119"/>
                  <a:gd name="T18" fmla="*/ 16 w 147"/>
                  <a:gd name="T19" fmla="*/ 5 h 119"/>
                  <a:gd name="T20" fmla="*/ 16 w 147"/>
                  <a:gd name="T21" fmla="*/ 8 h 119"/>
                  <a:gd name="T22" fmla="*/ 16 w 147"/>
                  <a:gd name="T23" fmla="*/ 9 h 119"/>
                  <a:gd name="T24" fmla="*/ 15 w 147"/>
                  <a:gd name="T25" fmla="*/ 11 h 119"/>
                  <a:gd name="T26" fmla="*/ 13 w 147"/>
                  <a:gd name="T27" fmla="*/ 13 h 119"/>
                  <a:gd name="T28" fmla="*/ 11 w 147"/>
                  <a:gd name="T29" fmla="*/ 13 h 119"/>
                  <a:gd name="T30" fmla="*/ 9 w 147"/>
                  <a:gd name="T31" fmla="*/ 13 h 119"/>
                  <a:gd name="T32" fmla="*/ 7 w 147"/>
                  <a:gd name="T33" fmla="*/ 13 h 119"/>
                  <a:gd name="T34" fmla="*/ 5 w 147"/>
                  <a:gd name="T35" fmla="*/ 12 h 119"/>
                  <a:gd name="T36" fmla="*/ 5 w 147"/>
                  <a:gd name="T37" fmla="*/ 12 h 119"/>
                  <a:gd name="T38" fmla="*/ 3 w 147"/>
                  <a:gd name="T39" fmla="*/ 11 h 119"/>
                  <a:gd name="T40" fmla="*/ 2 w 147"/>
                  <a:gd name="T41" fmla="*/ 9 h 119"/>
                  <a:gd name="T42" fmla="*/ 0 w 147"/>
                  <a:gd name="T43" fmla="*/ 7 h 11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47"/>
                  <a:gd name="T67" fmla="*/ 0 h 119"/>
                  <a:gd name="T68" fmla="*/ 147 w 147"/>
                  <a:gd name="T69" fmla="*/ 119 h 119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47" h="119">
                    <a:moveTo>
                      <a:pt x="0" y="62"/>
                    </a:moveTo>
                    <a:lnTo>
                      <a:pt x="23" y="62"/>
                    </a:lnTo>
                    <a:lnTo>
                      <a:pt x="43" y="58"/>
                    </a:lnTo>
                    <a:lnTo>
                      <a:pt x="67" y="51"/>
                    </a:lnTo>
                    <a:lnTo>
                      <a:pt x="88" y="44"/>
                    </a:lnTo>
                    <a:lnTo>
                      <a:pt x="111" y="28"/>
                    </a:lnTo>
                    <a:lnTo>
                      <a:pt x="124" y="16"/>
                    </a:lnTo>
                    <a:lnTo>
                      <a:pt x="138" y="0"/>
                    </a:lnTo>
                    <a:lnTo>
                      <a:pt x="146" y="32"/>
                    </a:lnTo>
                    <a:lnTo>
                      <a:pt x="147" y="44"/>
                    </a:lnTo>
                    <a:lnTo>
                      <a:pt x="147" y="68"/>
                    </a:lnTo>
                    <a:lnTo>
                      <a:pt x="142" y="84"/>
                    </a:lnTo>
                    <a:lnTo>
                      <a:pt x="131" y="102"/>
                    </a:lnTo>
                    <a:lnTo>
                      <a:pt x="118" y="113"/>
                    </a:lnTo>
                    <a:lnTo>
                      <a:pt x="102" y="118"/>
                    </a:lnTo>
                    <a:lnTo>
                      <a:pt x="83" y="119"/>
                    </a:lnTo>
                    <a:lnTo>
                      <a:pt x="65" y="118"/>
                    </a:lnTo>
                    <a:lnTo>
                      <a:pt x="49" y="110"/>
                    </a:lnTo>
                    <a:lnTo>
                      <a:pt x="41" y="107"/>
                    </a:lnTo>
                    <a:lnTo>
                      <a:pt x="25" y="97"/>
                    </a:lnTo>
                    <a:lnTo>
                      <a:pt x="15" y="76"/>
                    </a:lnTo>
                    <a:lnTo>
                      <a:pt x="0" y="62"/>
                    </a:lnTo>
                    <a:close/>
                  </a:path>
                </a:pathLst>
              </a:custGeom>
              <a:solidFill>
                <a:srgbClr val="FFFF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 b="1"/>
              </a:p>
            </p:txBody>
          </p:sp>
          <p:sp>
            <p:nvSpPr>
              <p:cNvPr id="27" name="Freeform 116"/>
              <p:cNvSpPr>
                <a:spLocks/>
              </p:cNvSpPr>
              <p:nvPr/>
            </p:nvSpPr>
            <p:spPr bwMode="auto">
              <a:xfrm>
                <a:off x="4577" y="630"/>
                <a:ext cx="26" cy="14"/>
              </a:xfrm>
              <a:custGeom>
                <a:avLst/>
                <a:gdLst>
                  <a:gd name="T0" fmla="*/ 0 w 77"/>
                  <a:gd name="T1" fmla="*/ 5 h 43"/>
                  <a:gd name="T2" fmla="*/ 3 w 77"/>
                  <a:gd name="T3" fmla="*/ 4 h 43"/>
                  <a:gd name="T4" fmla="*/ 4 w 77"/>
                  <a:gd name="T5" fmla="*/ 4 h 43"/>
                  <a:gd name="T6" fmla="*/ 5 w 77"/>
                  <a:gd name="T7" fmla="*/ 4 h 43"/>
                  <a:gd name="T8" fmla="*/ 7 w 77"/>
                  <a:gd name="T9" fmla="*/ 3 h 43"/>
                  <a:gd name="T10" fmla="*/ 7 w 77"/>
                  <a:gd name="T11" fmla="*/ 1 h 43"/>
                  <a:gd name="T12" fmla="*/ 9 w 77"/>
                  <a:gd name="T13" fmla="*/ 0 h 4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77"/>
                  <a:gd name="T22" fmla="*/ 0 h 43"/>
                  <a:gd name="T23" fmla="*/ 77 w 77"/>
                  <a:gd name="T24" fmla="*/ 43 h 4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77" h="43">
                    <a:moveTo>
                      <a:pt x="0" y="43"/>
                    </a:moveTo>
                    <a:lnTo>
                      <a:pt x="23" y="41"/>
                    </a:lnTo>
                    <a:lnTo>
                      <a:pt x="33" y="37"/>
                    </a:lnTo>
                    <a:lnTo>
                      <a:pt x="45" y="33"/>
                    </a:lnTo>
                    <a:lnTo>
                      <a:pt x="58" y="25"/>
                    </a:lnTo>
                    <a:lnTo>
                      <a:pt x="66" y="13"/>
                    </a:lnTo>
                    <a:lnTo>
                      <a:pt x="77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 b="1"/>
              </a:p>
            </p:txBody>
          </p:sp>
          <p:sp>
            <p:nvSpPr>
              <p:cNvPr id="28" name="Freeform 117"/>
              <p:cNvSpPr>
                <a:spLocks/>
              </p:cNvSpPr>
              <p:nvPr/>
            </p:nvSpPr>
            <p:spPr bwMode="auto">
              <a:xfrm>
                <a:off x="4487" y="504"/>
                <a:ext cx="137" cy="126"/>
              </a:xfrm>
              <a:custGeom>
                <a:avLst/>
                <a:gdLst>
                  <a:gd name="T0" fmla="*/ 8 w 411"/>
                  <a:gd name="T1" fmla="*/ 42 h 378"/>
                  <a:gd name="T2" fmla="*/ 10 w 411"/>
                  <a:gd name="T3" fmla="*/ 41 h 378"/>
                  <a:gd name="T4" fmla="*/ 10 w 411"/>
                  <a:gd name="T5" fmla="*/ 38 h 378"/>
                  <a:gd name="T6" fmla="*/ 10 w 411"/>
                  <a:gd name="T7" fmla="*/ 35 h 378"/>
                  <a:gd name="T8" fmla="*/ 9 w 411"/>
                  <a:gd name="T9" fmla="*/ 27 h 378"/>
                  <a:gd name="T10" fmla="*/ 8 w 411"/>
                  <a:gd name="T11" fmla="*/ 23 h 378"/>
                  <a:gd name="T12" fmla="*/ 13 w 411"/>
                  <a:gd name="T13" fmla="*/ 23 h 378"/>
                  <a:gd name="T14" fmla="*/ 21 w 411"/>
                  <a:gd name="T15" fmla="*/ 23 h 378"/>
                  <a:gd name="T16" fmla="*/ 23 w 411"/>
                  <a:gd name="T17" fmla="*/ 20 h 378"/>
                  <a:gd name="T18" fmla="*/ 27 w 411"/>
                  <a:gd name="T19" fmla="*/ 18 h 378"/>
                  <a:gd name="T20" fmla="*/ 33 w 411"/>
                  <a:gd name="T21" fmla="*/ 18 h 378"/>
                  <a:gd name="T22" fmla="*/ 39 w 411"/>
                  <a:gd name="T23" fmla="*/ 15 h 378"/>
                  <a:gd name="T24" fmla="*/ 39 w 411"/>
                  <a:gd name="T25" fmla="*/ 18 h 378"/>
                  <a:gd name="T26" fmla="*/ 42 w 411"/>
                  <a:gd name="T27" fmla="*/ 20 h 378"/>
                  <a:gd name="T28" fmla="*/ 44 w 411"/>
                  <a:gd name="T29" fmla="*/ 24 h 378"/>
                  <a:gd name="T30" fmla="*/ 46 w 411"/>
                  <a:gd name="T31" fmla="*/ 23 h 378"/>
                  <a:gd name="T32" fmla="*/ 46 w 411"/>
                  <a:gd name="T33" fmla="*/ 20 h 378"/>
                  <a:gd name="T34" fmla="*/ 45 w 411"/>
                  <a:gd name="T35" fmla="*/ 16 h 378"/>
                  <a:gd name="T36" fmla="*/ 44 w 411"/>
                  <a:gd name="T37" fmla="*/ 12 h 378"/>
                  <a:gd name="T38" fmla="*/ 42 w 411"/>
                  <a:gd name="T39" fmla="*/ 10 h 378"/>
                  <a:gd name="T40" fmla="*/ 42 w 411"/>
                  <a:gd name="T41" fmla="*/ 5 h 378"/>
                  <a:gd name="T42" fmla="*/ 42 w 411"/>
                  <a:gd name="T43" fmla="*/ 2 h 378"/>
                  <a:gd name="T44" fmla="*/ 39 w 411"/>
                  <a:gd name="T45" fmla="*/ 3 h 378"/>
                  <a:gd name="T46" fmla="*/ 35 w 411"/>
                  <a:gd name="T47" fmla="*/ 3 h 378"/>
                  <a:gd name="T48" fmla="*/ 33 w 411"/>
                  <a:gd name="T49" fmla="*/ 2 h 378"/>
                  <a:gd name="T50" fmla="*/ 31 w 411"/>
                  <a:gd name="T51" fmla="*/ 0 h 378"/>
                  <a:gd name="T52" fmla="*/ 29 w 411"/>
                  <a:gd name="T53" fmla="*/ 2 h 378"/>
                  <a:gd name="T54" fmla="*/ 27 w 411"/>
                  <a:gd name="T55" fmla="*/ 3 h 378"/>
                  <a:gd name="T56" fmla="*/ 23 w 411"/>
                  <a:gd name="T57" fmla="*/ 3 h 378"/>
                  <a:gd name="T58" fmla="*/ 20 w 411"/>
                  <a:gd name="T59" fmla="*/ 4 h 378"/>
                  <a:gd name="T60" fmla="*/ 16 w 411"/>
                  <a:gd name="T61" fmla="*/ 5 h 378"/>
                  <a:gd name="T62" fmla="*/ 12 w 411"/>
                  <a:gd name="T63" fmla="*/ 7 h 378"/>
                  <a:gd name="T64" fmla="*/ 9 w 411"/>
                  <a:gd name="T65" fmla="*/ 11 h 378"/>
                  <a:gd name="T66" fmla="*/ 6 w 411"/>
                  <a:gd name="T67" fmla="*/ 12 h 378"/>
                  <a:gd name="T68" fmla="*/ 4 w 411"/>
                  <a:gd name="T69" fmla="*/ 14 h 378"/>
                  <a:gd name="T70" fmla="*/ 2 w 411"/>
                  <a:gd name="T71" fmla="*/ 15 h 378"/>
                  <a:gd name="T72" fmla="*/ 1 w 411"/>
                  <a:gd name="T73" fmla="*/ 18 h 378"/>
                  <a:gd name="T74" fmla="*/ 0 w 411"/>
                  <a:gd name="T75" fmla="*/ 21 h 378"/>
                  <a:gd name="T76" fmla="*/ 0 w 411"/>
                  <a:gd name="T77" fmla="*/ 24 h 378"/>
                  <a:gd name="T78" fmla="*/ 0 w 411"/>
                  <a:gd name="T79" fmla="*/ 30 h 378"/>
                  <a:gd name="T80" fmla="*/ 1 w 411"/>
                  <a:gd name="T81" fmla="*/ 36 h 378"/>
                  <a:gd name="T82" fmla="*/ 8 w 411"/>
                  <a:gd name="T83" fmla="*/ 42 h 37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11"/>
                  <a:gd name="T127" fmla="*/ 0 h 378"/>
                  <a:gd name="T128" fmla="*/ 411 w 411"/>
                  <a:gd name="T129" fmla="*/ 378 h 37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11" h="378">
                    <a:moveTo>
                      <a:pt x="70" y="378"/>
                    </a:moveTo>
                    <a:lnTo>
                      <a:pt x="87" y="370"/>
                    </a:lnTo>
                    <a:lnTo>
                      <a:pt x="91" y="345"/>
                    </a:lnTo>
                    <a:lnTo>
                      <a:pt x="94" y="312"/>
                    </a:lnTo>
                    <a:lnTo>
                      <a:pt x="78" y="245"/>
                    </a:lnTo>
                    <a:lnTo>
                      <a:pt x="68" y="206"/>
                    </a:lnTo>
                    <a:lnTo>
                      <a:pt x="119" y="208"/>
                    </a:lnTo>
                    <a:lnTo>
                      <a:pt x="186" y="205"/>
                    </a:lnTo>
                    <a:lnTo>
                      <a:pt x="208" y="183"/>
                    </a:lnTo>
                    <a:lnTo>
                      <a:pt x="242" y="158"/>
                    </a:lnTo>
                    <a:lnTo>
                      <a:pt x="296" y="163"/>
                    </a:lnTo>
                    <a:lnTo>
                      <a:pt x="348" y="135"/>
                    </a:lnTo>
                    <a:lnTo>
                      <a:pt x="355" y="165"/>
                    </a:lnTo>
                    <a:lnTo>
                      <a:pt x="376" y="177"/>
                    </a:lnTo>
                    <a:lnTo>
                      <a:pt x="399" y="214"/>
                    </a:lnTo>
                    <a:lnTo>
                      <a:pt x="411" y="206"/>
                    </a:lnTo>
                    <a:lnTo>
                      <a:pt x="411" y="181"/>
                    </a:lnTo>
                    <a:lnTo>
                      <a:pt x="406" y="142"/>
                    </a:lnTo>
                    <a:lnTo>
                      <a:pt x="395" y="110"/>
                    </a:lnTo>
                    <a:lnTo>
                      <a:pt x="375" y="86"/>
                    </a:lnTo>
                    <a:lnTo>
                      <a:pt x="378" y="44"/>
                    </a:lnTo>
                    <a:lnTo>
                      <a:pt x="378" y="21"/>
                    </a:lnTo>
                    <a:lnTo>
                      <a:pt x="350" y="25"/>
                    </a:lnTo>
                    <a:lnTo>
                      <a:pt x="319" y="25"/>
                    </a:lnTo>
                    <a:lnTo>
                      <a:pt x="301" y="19"/>
                    </a:lnTo>
                    <a:lnTo>
                      <a:pt x="280" y="0"/>
                    </a:lnTo>
                    <a:lnTo>
                      <a:pt x="261" y="17"/>
                    </a:lnTo>
                    <a:lnTo>
                      <a:pt x="244" y="25"/>
                    </a:lnTo>
                    <a:lnTo>
                      <a:pt x="209" y="28"/>
                    </a:lnTo>
                    <a:lnTo>
                      <a:pt x="177" y="35"/>
                    </a:lnTo>
                    <a:lnTo>
                      <a:pt x="142" y="47"/>
                    </a:lnTo>
                    <a:lnTo>
                      <a:pt x="112" y="66"/>
                    </a:lnTo>
                    <a:lnTo>
                      <a:pt x="78" y="98"/>
                    </a:lnTo>
                    <a:lnTo>
                      <a:pt x="56" y="104"/>
                    </a:lnTo>
                    <a:lnTo>
                      <a:pt x="37" y="122"/>
                    </a:lnTo>
                    <a:lnTo>
                      <a:pt x="21" y="138"/>
                    </a:lnTo>
                    <a:lnTo>
                      <a:pt x="13" y="163"/>
                    </a:lnTo>
                    <a:lnTo>
                      <a:pt x="3" y="191"/>
                    </a:lnTo>
                    <a:lnTo>
                      <a:pt x="0" y="216"/>
                    </a:lnTo>
                    <a:lnTo>
                      <a:pt x="0" y="268"/>
                    </a:lnTo>
                    <a:lnTo>
                      <a:pt x="13" y="323"/>
                    </a:lnTo>
                    <a:lnTo>
                      <a:pt x="70" y="378"/>
                    </a:lnTo>
                    <a:close/>
                  </a:path>
                </a:pathLst>
              </a:custGeom>
              <a:solidFill>
                <a:srgbClr val="C060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ru-RU" b="1"/>
              </a:p>
            </p:txBody>
          </p:sp>
        </p:grpSp>
        <p:sp>
          <p:nvSpPr>
            <p:cNvPr id="21" name="Freeform 118"/>
            <p:cNvSpPr>
              <a:spLocks/>
            </p:cNvSpPr>
            <p:nvPr/>
          </p:nvSpPr>
          <p:spPr bwMode="auto">
            <a:xfrm>
              <a:off x="4616" y="708"/>
              <a:ext cx="136" cy="341"/>
            </a:xfrm>
            <a:custGeom>
              <a:avLst/>
              <a:gdLst>
                <a:gd name="T0" fmla="*/ 2 w 407"/>
                <a:gd name="T1" fmla="*/ 1 h 1024"/>
                <a:gd name="T2" fmla="*/ 5 w 407"/>
                <a:gd name="T3" fmla="*/ 0 h 1024"/>
                <a:gd name="T4" fmla="*/ 11 w 407"/>
                <a:gd name="T5" fmla="*/ 4 h 1024"/>
                <a:gd name="T6" fmla="*/ 11 w 407"/>
                <a:gd name="T7" fmla="*/ 11 h 1024"/>
                <a:gd name="T8" fmla="*/ 16 w 407"/>
                <a:gd name="T9" fmla="*/ 17 h 1024"/>
                <a:gd name="T10" fmla="*/ 21 w 407"/>
                <a:gd name="T11" fmla="*/ 24 h 1024"/>
                <a:gd name="T12" fmla="*/ 27 w 407"/>
                <a:gd name="T13" fmla="*/ 33 h 1024"/>
                <a:gd name="T14" fmla="*/ 31 w 407"/>
                <a:gd name="T15" fmla="*/ 41 h 1024"/>
                <a:gd name="T16" fmla="*/ 35 w 407"/>
                <a:gd name="T17" fmla="*/ 53 h 1024"/>
                <a:gd name="T18" fmla="*/ 39 w 407"/>
                <a:gd name="T19" fmla="*/ 64 h 1024"/>
                <a:gd name="T20" fmla="*/ 43 w 407"/>
                <a:gd name="T21" fmla="*/ 85 h 1024"/>
                <a:gd name="T22" fmla="*/ 45 w 407"/>
                <a:gd name="T23" fmla="*/ 98 h 1024"/>
                <a:gd name="T24" fmla="*/ 40 w 407"/>
                <a:gd name="T25" fmla="*/ 114 h 1024"/>
                <a:gd name="T26" fmla="*/ 28 w 407"/>
                <a:gd name="T27" fmla="*/ 101 h 1024"/>
                <a:gd name="T28" fmla="*/ 25 w 407"/>
                <a:gd name="T29" fmla="*/ 80 h 1024"/>
                <a:gd name="T30" fmla="*/ 23 w 407"/>
                <a:gd name="T31" fmla="*/ 67 h 1024"/>
                <a:gd name="T32" fmla="*/ 19 w 407"/>
                <a:gd name="T33" fmla="*/ 55 h 1024"/>
                <a:gd name="T34" fmla="*/ 15 w 407"/>
                <a:gd name="T35" fmla="*/ 46 h 1024"/>
                <a:gd name="T36" fmla="*/ 10 w 407"/>
                <a:gd name="T37" fmla="*/ 33 h 1024"/>
                <a:gd name="T38" fmla="*/ 7 w 407"/>
                <a:gd name="T39" fmla="*/ 23 h 1024"/>
                <a:gd name="T40" fmla="*/ 5 w 407"/>
                <a:gd name="T41" fmla="*/ 13 h 1024"/>
                <a:gd name="T42" fmla="*/ 0 w 407"/>
                <a:gd name="T43" fmla="*/ 10 h 1024"/>
                <a:gd name="T44" fmla="*/ 2 w 407"/>
                <a:gd name="T45" fmla="*/ 1 h 102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407"/>
                <a:gd name="T70" fmla="*/ 0 h 1024"/>
                <a:gd name="T71" fmla="*/ 407 w 407"/>
                <a:gd name="T72" fmla="*/ 1024 h 1024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407" h="1024">
                  <a:moveTo>
                    <a:pt x="20" y="8"/>
                  </a:moveTo>
                  <a:lnTo>
                    <a:pt x="46" y="0"/>
                  </a:lnTo>
                  <a:lnTo>
                    <a:pt x="101" y="35"/>
                  </a:lnTo>
                  <a:lnTo>
                    <a:pt x="101" y="95"/>
                  </a:lnTo>
                  <a:lnTo>
                    <a:pt x="148" y="153"/>
                  </a:lnTo>
                  <a:lnTo>
                    <a:pt x="193" y="215"/>
                  </a:lnTo>
                  <a:lnTo>
                    <a:pt x="241" y="295"/>
                  </a:lnTo>
                  <a:lnTo>
                    <a:pt x="279" y="370"/>
                  </a:lnTo>
                  <a:lnTo>
                    <a:pt x="318" y="478"/>
                  </a:lnTo>
                  <a:lnTo>
                    <a:pt x="350" y="574"/>
                  </a:lnTo>
                  <a:lnTo>
                    <a:pt x="390" y="764"/>
                  </a:lnTo>
                  <a:lnTo>
                    <a:pt x="407" y="882"/>
                  </a:lnTo>
                  <a:lnTo>
                    <a:pt x="355" y="1024"/>
                  </a:lnTo>
                  <a:lnTo>
                    <a:pt x="253" y="910"/>
                  </a:lnTo>
                  <a:lnTo>
                    <a:pt x="225" y="718"/>
                  </a:lnTo>
                  <a:lnTo>
                    <a:pt x="204" y="602"/>
                  </a:lnTo>
                  <a:lnTo>
                    <a:pt x="173" y="491"/>
                  </a:lnTo>
                  <a:lnTo>
                    <a:pt x="138" y="410"/>
                  </a:lnTo>
                  <a:lnTo>
                    <a:pt x="93" y="294"/>
                  </a:lnTo>
                  <a:lnTo>
                    <a:pt x="66" y="209"/>
                  </a:lnTo>
                  <a:lnTo>
                    <a:pt x="41" y="113"/>
                  </a:lnTo>
                  <a:lnTo>
                    <a:pt x="0" y="89"/>
                  </a:lnTo>
                  <a:lnTo>
                    <a:pt x="20" y="8"/>
                  </a:lnTo>
                  <a:close/>
                </a:path>
              </a:pathLst>
            </a:custGeom>
            <a:solidFill>
              <a:srgbClr val="FF0000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 b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1099</TotalTime>
  <Words>696</Words>
  <Application>Microsoft Office PowerPoint</Application>
  <PresentationFormat>Экран (4:3)</PresentationFormat>
  <Paragraphs>157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История профессии</vt:lpstr>
      <vt:lpstr>Слайд 16</vt:lpstr>
      <vt:lpstr>Слайд 17</vt:lpstr>
      <vt:lpstr>Слайд 18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277</cp:revision>
  <dcterms:created xsi:type="dcterms:W3CDTF">2012-12-22T13:46:03Z</dcterms:created>
  <dcterms:modified xsi:type="dcterms:W3CDTF">2021-06-18T10:23:31Z</dcterms:modified>
</cp:coreProperties>
</file>