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63" r:id="rId3"/>
    <p:sldId id="257" r:id="rId4"/>
    <p:sldId id="258" r:id="rId5"/>
    <p:sldId id="259" r:id="rId6"/>
    <p:sldId id="260" r:id="rId7"/>
    <p:sldId id="273" r:id="rId8"/>
    <p:sldId id="264" r:id="rId9"/>
    <p:sldId id="265" r:id="rId10"/>
    <p:sldId id="262" r:id="rId11"/>
    <p:sldId id="261" r:id="rId12"/>
    <p:sldId id="269" r:id="rId13"/>
    <p:sldId id="266" r:id="rId14"/>
    <p:sldId id="267" r:id="rId15"/>
    <p:sldId id="268" r:id="rId16"/>
    <p:sldId id="270" r:id="rId17"/>
    <p:sldId id="271" r:id="rId18"/>
    <p:sldId id="272"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18.06.2021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18.06.2021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18.06.2021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4C71EC6-210F-42DE-9C53-41977AD35B3D}" type="datetimeFigureOut">
              <a:rPr lang="ru-RU" smtClean="0"/>
              <a:t>18.06.2021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18.06.2021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t>18.06.2021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18.06.2021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18.06.2021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18.06.2021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18.06.2021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18.06.2021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B4C71EC6-210F-42DE-9C53-41977AD35B3D}" type="datetimeFigureOut">
              <a:rPr lang="ru-RU" smtClean="0"/>
              <a:t>18.06.2021</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одзаголовок 6"/>
          <p:cNvSpPr>
            <a:spLocks noGrp="1"/>
          </p:cNvSpPr>
          <p:nvPr>
            <p:ph type="subTitle" idx="1"/>
          </p:nvPr>
        </p:nvSpPr>
        <p:spPr>
          <a:xfrm>
            <a:off x="1473794" y="4221089"/>
            <a:ext cx="7130653" cy="1008111"/>
          </a:xfrm>
        </p:spPr>
        <p:txBody>
          <a:bodyPr>
            <a:normAutofit fontScale="25000" lnSpcReduction="20000"/>
          </a:bodyPr>
          <a:lstStyle/>
          <a:p>
            <a:pPr algn="r">
              <a:lnSpc>
                <a:spcPct val="115000"/>
              </a:lnSpc>
              <a:spcAft>
                <a:spcPts val="0"/>
              </a:spcAft>
            </a:pPr>
            <a:r>
              <a:rPr lang="ru-RU" sz="6400" u="sng" dirty="0" smtClean="0">
                <a:latin typeface="Times New Roman" pitchFamily="18" charset="0"/>
                <a:ea typeface="Calibri"/>
                <a:cs typeface="Times New Roman" pitchFamily="18" charset="0"/>
              </a:rPr>
              <a:t>Автор</a:t>
            </a:r>
            <a:r>
              <a:rPr lang="ru-RU" sz="6400" dirty="0">
                <a:latin typeface="Times New Roman" pitchFamily="18" charset="0"/>
                <a:ea typeface="Calibri"/>
                <a:cs typeface="Times New Roman" pitchFamily="18" charset="0"/>
              </a:rPr>
              <a:t>: </a:t>
            </a:r>
          </a:p>
          <a:p>
            <a:pPr algn="r">
              <a:lnSpc>
                <a:spcPct val="115000"/>
              </a:lnSpc>
              <a:spcAft>
                <a:spcPts val="0"/>
              </a:spcAft>
            </a:pPr>
            <a:r>
              <a:rPr lang="ru-RU" sz="6400" b="1" dirty="0">
                <a:latin typeface="Times New Roman" pitchFamily="18" charset="0"/>
                <a:ea typeface="Calibri"/>
                <a:cs typeface="Times New Roman" pitchFamily="18" charset="0"/>
              </a:rPr>
              <a:t>Гунченко Максим</a:t>
            </a:r>
            <a:endParaRPr lang="ru-RU" sz="6400" dirty="0">
              <a:latin typeface="Times New Roman" pitchFamily="18" charset="0"/>
              <a:ea typeface="Calibri"/>
              <a:cs typeface="Times New Roman" pitchFamily="18" charset="0"/>
            </a:endParaRPr>
          </a:p>
          <a:p>
            <a:pPr algn="r">
              <a:lnSpc>
                <a:spcPct val="115000"/>
              </a:lnSpc>
              <a:spcAft>
                <a:spcPts val="0"/>
              </a:spcAft>
            </a:pPr>
            <a:r>
              <a:rPr lang="ru-RU" sz="6400" dirty="0">
                <a:latin typeface="Times New Roman" pitchFamily="18" charset="0"/>
                <a:ea typeface="Calibri"/>
                <a:cs typeface="Times New Roman" pitchFamily="18" charset="0"/>
              </a:rPr>
              <a:t>                                                                   </a:t>
            </a:r>
            <a:r>
              <a:rPr lang="ru-RU" sz="6400" dirty="0" smtClean="0">
                <a:latin typeface="Times New Roman" pitchFamily="18" charset="0"/>
                <a:ea typeface="Calibri"/>
                <a:cs typeface="Times New Roman" pitchFamily="18" charset="0"/>
              </a:rPr>
              <a:t>МБОУ ЦО    №5,  6 </a:t>
            </a:r>
            <a:r>
              <a:rPr lang="ru-RU" sz="6400" dirty="0">
                <a:latin typeface="Times New Roman" pitchFamily="18" charset="0"/>
                <a:ea typeface="Calibri"/>
                <a:cs typeface="Times New Roman" pitchFamily="18" charset="0"/>
              </a:rPr>
              <a:t>класс </a:t>
            </a:r>
          </a:p>
          <a:p>
            <a:pPr algn="r">
              <a:lnSpc>
                <a:spcPct val="115000"/>
              </a:lnSpc>
              <a:spcAft>
                <a:spcPts val="0"/>
              </a:spcAft>
            </a:pPr>
            <a:r>
              <a:rPr lang="ru-RU" sz="6400" dirty="0">
                <a:latin typeface="Times New Roman" pitchFamily="18" charset="0"/>
                <a:ea typeface="Calibri"/>
                <a:cs typeface="Times New Roman" pitchFamily="18" charset="0"/>
              </a:rPr>
              <a:t> </a:t>
            </a:r>
          </a:p>
          <a:p>
            <a:pPr algn="r">
              <a:lnSpc>
                <a:spcPct val="115000"/>
              </a:lnSpc>
              <a:spcAft>
                <a:spcPts val="0"/>
              </a:spcAft>
            </a:pPr>
            <a:r>
              <a:rPr lang="ru-RU" sz="6400" dirty="0">
                <a:latin typeface="Times New Roman" pitchFamily="18" charset="0"/>
                <a:ea typeface="Calibri"/>
                <a:cs typeface="Times New Roman" pitchFamily="18" charset="0"/>
              </a:rPr>
              <a:t>                                                                                </a:t>
            </a:r>
            <a:r>
              <a:rPr lang="ru-RU" sz="6400" u="sng" dirty="0" smtClean="0">
                <a:latin typeface="Times New Roman" pitchFamily="18" charset="0"/>
                <a:ea typeface="Calibri"/>
                <a:cs typeface="Times New Roman" pitchFamily="18" charset="0"/>
              </a:rPr>
              <a:t>Руководитель </a:t>
            </a:r>
            <a:r>
              <a:rPr lang="ru-RU" sz="6400" u="sng" dirty="0">
                <a:latin typeface="Times New Roman" pitchFamily="18" charset="0"/>
                <a:ea typeface="Calibri"/>
                <a:cs typeface="Times New Roman" pitchFamily="18" charset="0"/>
              </a:rPr>
              <a:t>работы: </a:t>
            </a:r>
            <a:endParaRPr lang="ru-RU" sz="6400" dirty="0">
              <a:latin typeface="Times New Roman" pitchFamily="18" charset="0"/>
              <a:ea typeface="Calibri"/>
              <a:cs typeface="Times New Roman" pitchFamily="18" charset="0"/>
            </a:endParaRPr>
          </a:p>
          <a:p>
            <a:pPr algn="r">
              <a:lnSpc>
                <a:spcPct val="115000"/>
              </a:lnSpc>
              <a:spcAft>
                <a:spcPts val="0"/>
              </a:spcAft>
            </a:pPr>
            <a:r>
              <a:rPr lang="ru-RU" sz="6400" dirty="0">
                <a:latin typeface="Times New Roman" pitchFamily="18" charset="0"/>
                <a:ea typeface="Calibri"/>
                <a:cs typeface="Times New Roman" pitchFamily="18" charset="0"/>
              </a:rPr>
              <a:t>                                                                                         </a:t>
            </a:r>
            <a:r>
              <a:rPr lang="ru-RU" sz="6400" b="1" dirty="0">
                <a:latin typeface="Times New Roman" pitchFamily="18" charset="0"/>
                <a:ea typeface="Calibri"/>
                <a:cs typeface="Times New Roman" pitchFamily="18" charset="0"/>
              </a:rPr>
              <a:t>Бегунова Е.А., </a:t>
            </a:r>
            <a:endParaRPr lang="ru-RU" sz="6400" dirty="0">
              <a:latin typeface="Times New Roman" pitchFamily="18" charset="0"/>
              <a:ea typeface="Calibri"/>
              <a:cs typeface="Times New Roman" pitchFamily="18" charset="0"/>
            </a:endParaRPr>
          </a:p>
          <a:p>
            <a:pPr algn="r">
              <a:lnSpc>
                <a:spcPct val="115000"/>
              </a:lnSpc>
              <a:spcAft>
                <a:spcPts val="0"/>
              </a:spcAft>
            </a:pPr>
            <a:r>
              <a:rPr lang="ru-RU" sz="6400" dirty="0">
                <a:latin typeface="Times New Roman" pitchFamily="18" charset="0"/>
                <a:ea typeface="Calibri"/>
                <a:cs typeface="Times New Roman" pitchFamily="18" charset="0"/>
              </a:rPr>
              <a:t>                                                                                         учитель </a:t>
            </a:r>
            <a:r>
              <a:rPr lang="ru-RU" sz="6400" dirty="0" smtClean="0">
                <a:latin typeface="Times New Roman" pitchFamily="18" charset="0"/>
                <a:ea typeface="Calibri"/>
                <a:cs typeface="Times New Roman" pitchFamily="18" charset="0"/>
              </a:rPr>
              <a:t>истории</a:t>
            </a:r>
            <a:endParaRPr lang="ru-RU" sz="6400" dirty="0">
              <a:latin typeface="Times New Roman" pitchFamily="18" charset="0"/>
              <a:ea typeface="Calibri"/>
              <a:cs typeface="Times New Roman" pitchFamily="18" charset="0"/>
            </a:endParaRPr>
          </a:p>
          <a:p>
            <a:pPr algn="r">
              <a:lnSpc>
                <a:spcPct val="115000"/>
              </a:lnSpc>
              <a:spcAft>
                <a:spcPts val="0"/>
              </a:spcAft>
            </a:pPr>
            <a:r>
              <a:rPr lang="ru-RU" dirty="0">
                <a:latin typeface="Times New Roman"/>
                <a:ea typeface="Calibri"/>
                <a:cs typeface="Times New Roman"/>
              </a:rPr>
              <a:t>                                   </a:t>
            </a:r>
            <a:endParaRPr lang="ru-RU" dirty="0"/>
          </a:p>
        </p:txBody>
      </p:sp>
      <p:sp>
        <p:nvSpPr>
          <p:cNvPr id="6" name="Заголовок 5"/>
          <p:cNvSpPr>
            <a:spLocks noGrp="1"/>
          </p:cNvSpPr>
          <p:nvPr>
            <p:ph type="ctrTitle"/>
          </p:nvPr>
        </p:nvSpPr>
        <p:spPr>
          <a:xfrm>
            <a:off x="817581" y="3132290"/>
            <a:ext cx="7175351" cy="3249038"/>
          </a:xfrm>
        </p:spPr>
        <p:txBody>
          <a:bodyPr/>
          <a:lstStyle/>
          <a:p>
            <a:r>
              <a:rPr lang="ru-RU" sz="3600" dirty="0" smtClean="0"/>
              <a:t>Коллекция значков </a:t>
            </a:r>
            <a:r>
              <a:rPr lang="ru-RU" sz="3600" smtClean="0"/>
              <a:t>– свидетель </a:t>
            </a:r>
            <a:r>
              <a:rPr lang="ru-RU" sz="3600" dirty="0" smtClean="0"/>
              <a:t>космической эры</a:t>
            </a:r>
            <a:endParaRPr lang="ru-RU" sz="3600" dirty="0"/>
          </a:p>
        </p:txBody>
      </p:sp>
      <p:pic>
        <p:nvPicPr>
          <p:cNvPr id="1027" name="Picture 3" descr="C:\Users\glori\Desktop\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4128" y="764704"/>
            <a:ext cx="2705100" cy="1685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30608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nSpc>
                <a:spcPct val="115000"/>
              </a:lnSpc>
            </a:pPr>
            <a:r>
              <a:rPr lang="ru-RU" b="1" dirty="0" smtClean="0">
                <a:latin typeface="Times New Roman"/>
                <a:ea typeface="Calibri"/>
                <a:cs typeface="Times New Roman"/>
              </a:rPr>
              <a:t> </a:t>
            </a:r>
            <a:r>
              <a:rPr lang="ru-RU" b="1" dirty="0">
                <a:latin typeface="Times New Roman"/>
                <a:ea typeface="Calibri"/>
                <a:cs typeface="Times New Roman"/>
              </a:rPr>
              <a:t>Интервью с дарителем </a:t>
            </a:r>
            <a:r>
              <a:rPr lang="ru-RU" b="1" dirty="0" smtClean="0">
                <a:latin typeface="Times New Roman"/>
                <a:ea typeface="Calibri"/>
                <a:cs typeface="Times New Roman"/>
              </a:rPr>
              <a:t>коллекции</a:t>
            </a:r>
            <a:r>
              <a:rPr lang="ru-RU" sz="3600" dirty="0">
                <a:latin typeface="Calibri"/>
                <a:ea typeface="Calibri"/>
                <a:cs typeface="Times New Roman"/>
              </a:rPr>
              <a:t/>
            </a:r>
            <a:br>
              <a:rPr lang="ru-RU" sz="3600" dirty="0">
                <a:latin typeface="Calibri"/>
                <a:ea typeface="Calibri"/>
                <a:cs typeface="Times New Roman"/>
              </a:rPr>
            </a:br>
            <a:endParaRPr lang="ru-RU" dirty="0"/>
          </a:p>
        </p:txBody>
      </p:sp>
      <p:sp>
        <p:nvSpPr>
          <p:cNvPr id="3" name="Объект 2"/>
          <p:cNvSpPr>
            <a:spLocks noGrp="1"/>
          </p:cNvSpPr>
          <p:nvPr>
            <p:ph sz="quarter" idx="13"/>
          </p:nvPr>
        </p:nvSpPr>
        <p:spPr/>
        <p:txBody>
          <a:bodyPr>
            <a:normAutofit fontScale="77500" lnSpcReduction="20000"/>
          </a:bodyPr>
          <a:lstStyle/>
          <a:p>
            <a:pPr indent="449580" algn="just">
              <a:lnSpc>
                <a:spcPct val="115000"/>
              </a:lnSpc>
              <a:spcAft>
                <a:spcPts val="0"/>
              </a:spcAft>
            </a:pPr>
            <a:r>
              <a:rPr lang="ru-RU" dirty="0">
                <a:latin typeface="Times New Roman"/>
                <a:ea typeface="Calibri"/>
                <a:cs typeface="Times New Roman"/>
              </a:rPr>
              <a:t>Я спросил Ирину Владимировну: «Как образовалась коллекция значков?»  Оказывается, она с начальной школы собирала их сама, увлекалась коллекционированием. Значки продавались тогда в киосках, в магазине «Филателист». </a:t>
            </a:r>
            <a:endParaRPr lang="ru-RU" sz="1800" dirty="0">
              <a:latin typeface="Calibri"/>
              <a:ea typeface="Calibri"/>
              <a:cs typeface="Times New Roman"/>
            </a:endParaRPr>
          </a:p>
          <a:p>
            <a:pPr indent="449580" algn="just">
              <a:lnSpc>
                <a:spcPct val="115000"/>
              </a:lnSpc>
              <a:spcAft>
                <a:spcPts val="0"/>
              </a:spcAft>
            </a:pPr>
            <a:r>
              <a:rPr lang="ru-RU" dirty="0">
                <a:latin typeface="Times New Roman"/>
                <a:ea typeface="Calibri"/>
                <a:cs typeface="Times New Roman"/>
              </a:rPr>
              <a:t>Ещё один мой вопрос: «А как Вы воспринимали такие события, как запуски ракет, космические исследования?»  Ирина Владимировна сообщила, что это были события, которые всех восхищали, были примером великих достижений науки! Она была маленькая, но полёт Гагарина помнит. Она сразу же из стульев соорудила ракету, накрыла одеялом и «полетела» в Космос! И многие дети, и взрослые были увлечены Космосом.</a:t>
            </a:r>
            <a:endParaRPr lang="ru-RU" sz="1800" dirty="0">
              <a:latin typeface="Calibri"/>
              <a:ea typeface="Calibri"/>
              <a:cs typeface="Times New Roman"/>
            </a:endParaRPr>
          </a:p>
          <a:p>
            <a:r>
              <a:rPr lang="ru-RU" dirty="0" smtClean="0">
                <a:solidFill>
                  <a:srgbClr val="000000"/>
                </a:solidFill>
                <a:latin typeface="Times New Roman"/>
                <a:ea typeface="Calibri"/>
              </a:rPr>
              <a:t>  </a:t>
            </a:r>
            <a:endParaRPr lang="ru-RU" dirty="0"/>
          </a:p>
        </p:txBody>
      </p:sp>
    </p:spTree>
    <p:extLst>
      <p:ext uri="{BB962C8B-B14F-4D97-AF65-F5344CB8AC3E}">
        <p14:creationId xmlns:p14="http://schemas.microsoft.com/office/powerpoint/2010/main" val="19729762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nSpc>
                <a:spcPct val="115000"/>
              </a:lnSpc>
            </a:pPr>
            <a:r>
              <a:rPr lang="ru-RU" b="1" dirty="0">
                <a:latin typeface="Times New Roman"/>
                <a:ea typeface="Calibri"/>
                <a:cs typeface="Times New Roman"/>
              </a:rPr>
              <a:t>Описание значков и интересные факты</a:t>
            </a:r>
            <a:endParaRPr lang="ru-RU" sz="3600" dirty="0">
              <a:effectLst/>
              <a:latin typeface="Calibri"/>
              <a:ea typeface="Calibri"/>
              <a:cs typeface="Times New Roman"/>
            </a:endParaRPr>
          </a:p>
        </p:txBody>
      </p:sp>
      <p:sp>
        <p:nvSpPr>
          <p:cNvPr id="3" name="Объект 2"/>
          <p:cNvSpPr>
            <a:spLocks noGrp="1"/>
          </p:cNvSpPr>
          <p:nvPr>
            <p:ph sz="quarter" idx="13"/>
          </p:nvPr>
        </p:nvSpPr>
        <p:spPr/>
        <p:txBody>
          <a:bodyPr/>
          <a:lstStyle/>
          <a:p>
            <a:pPr indent="0" algn="just">
              <a:lnSpc>
                <a:spcPct val="115000"/>
              </a:lnSpc>
              <a:spcAft>
                <a:spcPts val="1000"/>
              </a:spcAft>
              <a:buNone/>
            </a:pPr>
            <a:r>
              <a:rPr lang="ru-RU" dirty="0">
                <a:solidFill>
                  <a:srgbClr val="000000"/>
                </a:solidFill>
                <a:latin typeface="Times New Roman"/>
                <a:ea typeface="Calibri"/>
                <a:cs typeface="Times New Roman"/>
              </a:rPr>
              <a:t>П</a:t>
            </a:r>
            <a:r>
              <a:rPr lang="ru-RU" dirty="0" smtClean="0">
                <a:solidFill>
                  <a:srgbClr val="000000"/>
                </a:solidFill>
                <a:latin typeface="Times New Roman"/>
                <a:ea typeface="Calibri"/>
                <a:cs typeface="Times New Roman"/>
              </a:rPr>
              <a:t>ервый </a:t>
            </a:r>
            <a:r>
              <a:rPr lang="ru-RU" dirty="0">
                <a:solidFill>
                  <a:srgbClr val="000000"/>
                </a:solidFill>
                <a:latin typeface="Times New Roman"/>
                <a:ea typeface="Calibri"/>
                <a:cs typeface="Times New Roman"/>
              </a:rPr>
              <a:t>полностью металлический значок с горячей эмалью. </a:t>
            </a:r>
            <a:r>
              <a:rPr lang="ru-RU" dirty="0" smtClean="0">
                <a:solidFill>
                  <a:srgbClr val="000000"/>
                </a:solidFill>
                <a:latin typeface="Times New Roman"/>
                <a:ea typeface="Calibri"/>
                <a:cs typeface="Times New Roman"/>
              </a:rPr>
              <a:t>Он </a:t>
            </a:r>
            <a:r>
              <a:rPr lang="ru-RU" dirty="0">
                <a:solidFill>
                  <a:srgbClr val="000000"/>
                </a:solidFill>
                <a:latin typeface="Times New Roman"/>
                <a:ea typeface="Calibri"/>
                <a:cs typeface="Times New Roman"/>
              </a:rPr>
              <a:t>очень маленький, цветной и гладкий, расположен на игле. Горячей эмалью заливали значки из тяжёлых металлов.</a:t>
            </a:r>
            <a:endParaRPr lang="ru-RU" sz="1800" dirty="0">
              <a:latin typeface="Calibri"/>
              <a:ea typeface="Calibri"/>
              <a:cs typeface="Times New Roman"/>
            </a:endParaRPr>
          </a:p>
          <a:p>
            <a:endParaRPr lang="ru-RU" dirty="0"/>
          </a:p>
        </p:txBody>
      </p:sp>
    </p:spTree>
    <p:extLst>
      <p:ext uri="{BB962C8B-B14F-4D97-AF65-F5344CB8AC3E}">
        <p14:creationId xmlns:p14="http://schemas.microsoft.com/office/powerpoint/2010/main" val="36773779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fontScale="90000"/>
          </a:bodyPr>
          <a:lstStyle/>
          <a:p>
            <a:r>
              <a:rPr lang="ru-RU" dirty="0" smtClean="0"/>
              <a:t>Значок с горячей эмалью «Гагарин»</a:t>
            </a:r>
            <a:endParaRPr lang="ru-RU" dirty="0"/>
          </a:p>
        </p:txBody>
      </p:sp>
      <p:pic>
        <p:nvPicPr>
          <p:cNvPr id="4" name="Объект 3" descr="C:\Users\glori\Desktop\Foto-11-Pervy-j-metallicheskij-znak-252x300.jpg"/>
          <p:cNvPicPr>
            <a:picLocks noGrp="1"/>
          </p:cNvPicPr>
          <p:nvPr>
            <p:ph sz="quarter" idx="13"/>
          </p:nvPr>
        </p:nvPicPr>
        <p:blipFill>
          <a:blip r:embed="rId2">
            <a:extLst>
              <a:ext uri="{28A0092B-C50C-407E-A947-70E740481C1C}">
                <a14:useLocalDpi xmlns:a14="http://schemas.microsoft.com/office/drawing/2010/main" val="0"/>
              </a:ext>
            </a:extLst>
          </a:blip>
          <a:stretch>
            <a:fillRect/>
          </a:stretch>
        </p:blipFill>
        <p:spPr bwMode="auto">
          <a:xfrm>
            <a:off x="2883884" y="731838"/>
            <a:ext cx="2919031" cy="3475037"/>
          </a:xfrm>
          <a:prstGeom prst="rect">
            <a:avLst/>
          </a:prstGeom>
          <a:noFill/>
          <a:ln>
            <a:noFill/>
          </a:ln>
        </p:spPr>
      </p:pic>
    </p:spTree>
    <p:extLst>
      <p:ext uri="{BB962C8B-B14F-4D97-AF65-F5344CB8AC3E}">
        <p14:creationId xmlns:p14="http://schemas.microsoft.com/office/powerpoint/2010/main" val="21804648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fontScale="90000"/>
          </a:bodyPr>
          <a:lstStyle/>
          <a:p>
            <a:r>
              <a:rPr lang="ru-RU" dirty="0" smtClean="0"/>
              <a:t>Значки «Отряд первых космонавтов»</a:t>
            </a:r>
            <a:endParaRPr lang="ru-RU" dirty="0"/>
          </a:p>
        </p:txBody>
      </p:sp>
      <p:pic>
        <p:nvPicPr>
          <p:cNvPr id="4" name="Объект 3" descr="C:\Users\glori\Desktop\Foto-12-Pervy-j-znachok-serii-287x300.jpg"/>
          <p:cNvPicPr>
            <a:picLocks noGrp="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755576" y="507860"/>
            <a:ext cx="3301671" cy="3451225"/>
          </a:xfrm>
          <a:prstGeom prst="rect">
            <a:avLst/>
          </a:prstGeom>
          <a:noFill/>
          <a:ln>
            <a:noFill/>
          </a:ln>
        </p:spPr>
      </p:pic>
      <p:pic>
        <p:nvPicPr>
          <p:cNvPr id="5" name="Рисунок 4" descr="C:\Users\glori\AppData\Local\Microsoft\Windows\INetCache\Content.Word\20210329_224501.jpg"/>
          <p:cNvPicPr/>
          <p:nvPr/>
        </p:nvPicPr>
        <p:blipFill rotWithShape="1">
          <a:blip r:embed="rId3" cstate="print">
            <a:extLst>
              <a:ext uri="{28A0092B-C50C-407E-A947-70E740481C1C}">
                <a14:useLocalDpi xmlns:a14="http://schemas.microsoft.com/office/drawing/2010/main" val="0"/>
              </a:ext>
            </a:extLst>
          </a:blip>
          <a:srcRect l="7520" t="-6159" r="4972" b="1"/>
          <a:stretch/>
        </p:blipFill>
        <p:spPr bwMode="auto">
          <a:xfrm rot="5400000">
            <a:off x="4922854" y="296652"/>
            <a:ext cx="3384376" cy="3744416"/>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4762837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fontScale="90000"/>
          </a:bodyPr>
          <a:lstStyle/>
          <a:p>
            <a:r>
              <a:rPr lang="ru-RU" dirty="0">
                <a:latin typeface="Times New Roman"/>
                <a:ea typeface="Calibri"/>
              </a:rPr>
              <a:t>Значок «Золотая ракета на белом фоне» </a:t>
            </a:r>
            <a:endParaRPr lang="ru-RU" dirty="0"/>
          </a:p>
        </p:txBody>
      </p:sp>
      <p:pic>
        <p:nvPicPr>
          <p:cNvPr id="4" name="Объект 3"/>
          <p:cNvPicPr>
            <a:picLocks noGrp="1"/>
          </p:cNvPicPr>
          <p:nvPr>
            <p:ph sz="quarter" idx="13"/>
          </p:nvPr>
        </p:nvPicPr>
        <p:blipFill>
          <a:blip r:embed="rId2"/>
          <a:stretch>
            <a:fillRect/>
          </a:stretch>
        </p:blipFill>
        <p:spPr bwMode="auto">
          <a:xfrm>
            <a:off x="1864258" y="731838"/>
            <a:ext cx="4958284" cy="3475037"/>
          </a:xfrm>
          <a:prstGeom prst="rect">
            <a:avLst/>
          </a:prstGeom>
          <a:noFill/>
          <a:ln w="9525">
            <a:noFill/>
            <a:miter lim="800000"/>
            <a:headEnd/>
            <a:tailEnd/>
          </a:ln>
        </p:spPr>
      </p:pic>
    </p:spTree>
    <p:extLst>
      <p:ext uri="{BB962C8B-B14F-4D97-AF65-F5344CB8AC3E}">
        <p14:creationId xmlns:p14="http://schemas.microsoft.com/office/powerpoint/2010/main" val="10428696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ru-RU" dirty="0">
                <a:latin typeface="Times New Roman"/>
                <a:ea typeface="Calibri"/>
              </a:rPr>
              <a:t>Значок «Здравствуй, Венера!»</a:t>
            </a:r>
            <a:endParaRPr lang="ru-RU" dirty="0"/>
          </a:p>
        </p:txBody>
      </p:sp>
      <p:pic>
        <p:nvPicPr>
          <p:cNvPr id="4" name="Объект 3"/>
          <p:cNvPicPr>
            <a:picLocks noGrp="1"/>
          </p:cNvPicPr>
          <p:nvPr>
            <p:ph sz="quarter" idx="13"/>
          </p:nvPr>
        </p:nvPicPr>
        <p:blipFill>
          <a:blip r:embed="rId2" cstate="print">
            <a:extLst>
              <a:ext uri="{28A0092B-C50C-407E-A947-70E740481C1C}">
                <a14:useLocalDpi xmlns:a14="http://schemas.microsoft.com/office/drawing/2010/main" val="0"/>
              </a:ext>
            </a:extLst>
          </a:blip>
          <a:srcRect/>
          <a:stretch>
            <a:fillRect/>
          </a:stretch>
        </p:blipFill>
        <p:spPr bwMode="auto">
          <a:xfrm>
            <a:off x="755577" y="476672"/>
            <a:ext cx="2448272" cy="3816424"/>
          </a:xfrm>
          <a:prstGeom prst="rect">
            <a:avLst/>
          </a:prstGeom>
          <a:noFill/>
        </p:spPr>
      </p:pic>
    </p:spTree>
    <p:extLst>
      <p:ext uri="{BB962C8B-B14F-4D97-AF65-F5344CB8AC3E}">
        <p14:creationId xmlns:p14="http://schemas.microsoft.com/office/powerpoint/2010/main" val="27000366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fontScale="90000"/>
          </a:bodyPr>
          <a:lstStyle/>
          <a:p>
            <a:pPr>
              <a:lnSpc>
                <a:spcPct val="115000"/>
              </a:lnSpc>
              <a:spcAft>
                <a:spcPts val="1000"/>
              </a:spcAft>
            </a:pPr>
            <a:r>
              <a:rPr lang="ru-RU" sz="3600" dirty="0">
                <a:latin typeface="Times New Roman"/>
                <a:ea typeface="Calibri"/>
                <a:cs typeface="Times New Roman"/>
              </a:rPr>
              <a:t>Значок </a:t>
            </a:r>
            <a:r>
              <a:rPr lang="ru-RU" sz="3600" dirty="0">
                <a:latin typeface="Times New Roman"/>
                <a:ea typeface="Arial Unicode MS"/>
                <a:cs typeface="Times New Roman"/>
              </a:rPr>
              <a:t>«СССР и ПНР.  </a:t>
            </a:r>
            <a:r>
              <a:rPr lang="ru-RU" sz="3600" dirty="0" err="1">
                <a:latin typeface="Times New Roman"/>
                <a:ea typeface="Arial Unicode MS"/>
                <a:cs typeface="Times New Roman"/>
              </a:rPr>
              <a:t>Интеркосмос</a:t>
            </a:r>
            <a:r>
              <a:rPr lang="ru-RU" sz="3600" dirty="0">
                <a:latin typeface="Times New Roman"/>
                <a:ea typeface="Arial Unicode MS"/>
                <a:cs typeface="Times New Roman"/>
              </a:rPr>
              <a:t>. Международный экипаж»</a:t>
            </a:r>
            <a:r>
              <a:rPr lang="ru-RU" sz="3200" dirty="0">
                <a:latin typeface="Calibri"/>
                <a:ea typeface="Calibri"/>
                <a:cs typeface="Times New Roman"/>
              </a:rPr>
              <a:t/>
            </a:r>
            <a:br>
              <a:rPr lang="ru-RU" sz="3200" dirty="0">
                <a:latin typeface="Calibri"/>
                <a:ea typeface="Calibri"/>
                <a:cs typeface="Times New Roman"/>
              </a:rPr>
            </a:br>
            <a:endParaRPr lang="ru-RU" dirty="0"/>
          </a:p>
        </p:txBody>
      </p:sp>
      <p:pic>
        <p:nvPicPr>
          <p:cNvPr id="4" name="Объект 3"/>
          <p:cNvPicPr>
            <a:picLocks noGrp="1"/>
          </p:cNvPicPr>
          <p:nvPr>
            <p:ph sz="quarter" idx="13"/>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332656"/>
            <a:ext cx="3155432" cy="4176464"/>
          </a:xfrm>
          <a:prstGeom prst="rect">
            <a:avLst/>
          </a:prstGeom>
          <a:noFill/>
        </p:spPr>
      </p:pic>
    </p:spTree>
    <p:extLst>
      <p:ext uri="{BB962C8B-B14F-4D97-AF65-F5344CB8AC3E}">
        <p14:creationId xmlns:p14="http://schemas.microsoft.com/office/powerpoint/2010/main" val="273188389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800" dirty="0">
                <a:solidFill>
                  <a:srgbClr val="FF0000"/>
                </a:solidFill>
                <a:latin typeface="Times New Roman"/>
                <a:ea typeface="Times New Roman"/>
                <a:cs typeface="Times New Roman"/>
              </a:rPr>
              <a:t>Заключение</a:t>
            </a:r>
            <a:r>
              <a:rPr lang="ru-RU" sz="4000" dirty="0">
                <a:latin typeface="Calibri"/>
                <a:ea typeface="Calibri"/>
                <a:cs typeface="Times New Roman"/>
              </a:rPr>
              <a:t/>
            </a:r>
            <a:br>
              <a:rPr lang="ru-RU" sz="4000" dirty="0">
                <a:latin typeface="Calibri"/>
                <a:ea typeface="Calibri"/>
                <a:cs typeface="Times New Roman"/>
              </a:rPr>
            </a:br>
            <a:endParaRPr lang="ru-RU" dirty="0"/>
          </a:p>
        </p:txBody>
      </p:sp>
      <p:sp>
        <p:nvSpPr>
          <p:cNvPr id="3" name="Объект 2"/>
          <p:cNvSpPr>
            <a:spLocks noGrp="1"/>
          </p:cNvSpPr>
          <p:nvPr>
            <p:ph sz="quarter" idx="13"/>
          </p:nvPr>
        </p:nvSpPr>
        <p:spPr/>
        <p:txBody>
          <a:bodyPr>
            <a:normAutofit fontScale="55000" lnSpcReduction="20000"/>
          </a:bodyPr>
          <a:lstStyle/>
          <a:p>
            <a:pPr algn="ctr">
              <a:lnSpc>
                <a:spcPct val="115000"/>
              </a:lnSpc>
              <a:spcAft>
                <a:spcPts val="0"/>
              </a:spcAft>
            </a:pPr>
            <a:r>
              <a:rPr lang="ru-RU" sz="2900" b="1" dirty="0">
                <a:solidFill>
                  <a:srgbClr val="000000"/>
                </a:solidFill>
                <a:latin typeface="Times New Roman" pitchFamily="18" charset="0"/>
                <a:ea typeface="Times New Roman"/>
                <a:cs typeface="Times New Roman" pitchFamily="18" charset="0"/>
              </a:rPr>
              <a:t> </a:t>
            </a:r>
            <a:endParaRPr lang="ru-RU" sz="2900" dirty="0">
              <a:latin typeface="Times New Roman" pitchFamily="18" charset="0"/>
              <a:ea typeface="Calibri"/>
              <a:cs typeface="Times New Roman" pitchFamily="18" charset="0"/>
            </a:endParaRPr>
          </a:p>
          <a:p>
            <a:pPr indent="449580" algn="just">
              <a:lnSpc>
                <a:spcPct val="115000"/>
              </a:lnSpc>
              <a:spcAft>
                <a:spcPts val="1000"/>
              </a:spcAft>
            </a:pPr>
            <a:r>
              <a:rPr lang="ru-RU" sz="2900" dirty="0">
                <a:latin typeface="Times New Roman" pitchFamily="18" charset="0"/>
                <a:ea typeface="Calibri"/>
                <a:cs typeface="Times New Roman" pitchFamily="18" charset="0"/>
              </a:rPr>
              <a:t>Вот такие интересные факты я получил, изучив экспонаты школьного музея – коллекцию значков космической тематики. </a:t>
            </a:r>
          </a:p>
          <a:p>
            <a:pPr indent="449580" algn="just">
              <a:lnSpc>
                <a:spcPct val="115000"/>
              </a:lnSpc>
              <a:spcAft>
                <a:spcPts val="1000"/>
              </a:spcAft>
            </a:pPr>
            <a:r>
              <a:rPr lang="ru-RU" sz="2900" dirty="0">
                <a:latin typeface="Times New Roman" pitchFamily="18" charset="0"/>
                <a:ea typeface="Calibri"/>
                <a:cs typeface="Times New Roman" pitchFamily="18" charset="0"/>
              </a:rPr>
              <a:t> Считаю, что значимость данных экспонатов для изучения истории космонавтики достаточно большая. </a:t>
            </a:r>
          </a:p>
          <a:p>
            <a:pPr indent="449580" algn="just">
              <a:lnSpc>
                <a:spcPct val="115000"/>
              </a:lnSpc>
              <a:spcAft>
                <a:spcPts val="1000"/>
              </a:spcAft>
            </a:pPr>
            <a:r>
              <a:rPr lang="ru-RU" sz="2900" dirty="0">
                <a:latin typeface="Times New Roman" pitchFamily="18" charset="0"/>
                <a:ea typeface="Calibri"/>
                <a:cs typeface="Times New Roman" pitchFamily="18" charset="0"/>
              </a:rPr>
              <a:t>Судя по датам, названиям и изображениям на значках можно получить первые представления об исторических событиях и людях на них изображённых. Все значки металлические,  значит, они сохранятся надолго как экспонаты музея!</a:t>
            </a:r>
          </a:p>
          <a:p>
            <a:pPr indent="449580" algn="just">
              <a:lnSpc>
                <a:spcPct val="115000"/>
              </a:lnSpc>
              <a:spcAft>
                <a:spcPts val="1000"/>
              </a:spcAft>
            </a:pPr>
            <a:r>
              <a:rPr lang="ru-RU" sz="2400" dirty="0">
                <a:solidFill>
                  <a:srgbClr val="FF0000"/>
                </a:solidFill>
                <a:latin typeface="Times New Roman"/>
                <a:ea typeface="Calibri"/>
                <a:cs typeface="Times New Roman"/>
              </a:rPr>
              <a:t>                                </a:t>
            </a:r>
            <a:endParaRPr lang="ru-RU" dirty="0"/>
          </a:p>
        </p:txBody>
      </p:sp>
    </p:spTree>
    <p:extLst>
      <p:ext uri="{BB962C8B-B14F-4D97-AF65-F5344CB8AC3E}">
        <p14:creationId xmlns:p14="http://schemas.microsoft.com/office/powerpoint/2010/main" val="18298581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3289" y="2204864"/>
            <a:ext cx="5154975" cy="3310304"/>
          </a:xfrm>
        </p:spPr>
        <p:txBody>
          <a:bodyPr/>
          <a:lstStyle/>
          <a:p>
            <a:pPr lvl="0"/>
            <a:r>
              <a:rPr lang="ru-RU" sz="4800" dirty="0">
                <a:solidFill>
                  <a:srgbClr val="FF0000"/>
                </a:solidFill>
                <a:latin typeface="Times New Roman" pitchFamily="18" charset="0"/>
                <a:ea typeface="Calibri"/>
                <a:cs typeface="Times New Roman" pitchFamily="18" charset="0"/>
              </a:rPr>
              <a:t>Спасибо за внимание!</a:t>
            </a:r>
            <a:r>
              <a:rPr lang="ru-RU" sz="3600" dirty="0">
                <a:solidFill>
                  <a:prstClr val="black">
                    <a:lumMod val="75000"/>
                    <a:lumOff val="25000"/>
                  </a:prstClr>
                </a:solidFill>
                <a:latin typeface="Times New Roman" pitchFamily="18" charset="0"/>
                <a:ea typeface="Calibri"/>
                <a:cs typeface="Times New Roman" pitchFamily="18" charset="0"/>
              </a:rPr>
              <a:t/>
            </a:r>
            <a:br>
              <a:rPr lang="ru-RU" sz="3600" dirty="0">
                <a:solidFill>
                  <a:prstClr val="black">
                    <a:lumMod val="75000"/>
                    <a:lumOff val="25000"/>
                  </a:prstClr>
                </a:solidFill>
                <a:latin typeface="Times New Roman" pitchFamily="18" charset="0"/>
                <a:ea typeface="Calibri"/>
                <a:cs typeface="Times New Roman" pitchFamily="18" charset="0"/>
              </a:rPr>
            </a:br>
            <a:endParaRPr lang="ru-RU" dirty="0"/>
          </a:p>
        </p:txBody>
      </p:sp>
      <p:sp>
        <p:nvSpPr>
          <p:cNvPr id="3" name="Объект 2"/>
          <p:cNvSpPr>
            <a:spLocks noGrp="1"/>
          </p:cNvSpPr>
          <p:nvPr>
            <p:ph sz="quarter" idx="13"/>
          </p:nvPr>
        </p:nvSpPr>
        <p:spPr/>
        <p:txBody>
          <a:bodyPr/>
          <a:lstStyle/>
          <a:p>
            <a:endParaRPr lang="ru-RU" dirty="0"/>
          </a:p>
        </p:txBody>
      </p:sp>
    </p:spTree>
    <p:extLst>
      <p:ext uri="{BB962C8B-B14F-4D97-AF65-F5344CB8AC3E}">
        <p14:creationId xmlns:p14="http://schemas.microsoft.com/office/powerpoint/2010/main" val="66313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fontScale="90000"/>
          </a:bodyPr>
          <a:lstStyle/>
          <a:p>
            <a:r>
              <a:rPr lang="ru-RU" b="1" u="sng" dirty="0">
                <a:latin typeface="Times New Roman"/>
                <a:ea typeface="Calibri"/>
                <a:cs typeface="Times New Roman"/>
              </a:rPr>
              <a:t>Цель исследования: </a:t>
            </a:r>
            <a:r>
              <a:rPr lang="ru-RU" sz="4000" dirty="0">
                <a:latin typeface="Calibri"/>
                <a:ea typeface="Calibri"/>
                <a:cs typeface="Times New Roman"/>
              </a:rPr>
              <a:t/>
            </a:r>
            <a:br>
              <a:rPr lang="ru-RU" sz="4000" dirty="0">
                <a:latin typeface="Calibri"/>
                <a:ea typeface="Calibri"/>
                <a:cs typeface="Times New Roman"/>
              </a:rPr>
            </a:br>
            <a:endParaRPr lang="ru-RU" dirty="0"/>
          </a:p>
        </p:txBody>
      </p:sp>
      <p:sp>
        <p:nvSpPr>
          <p:cNvPr id="2" name="Объект 1"/>
          <p:cNvSpPr>
            <a:spLocks noGrp="1"/>
          </p:cNvSpPr>
          <p:nvPr>
            <p:ph sz="quarter" idx="13"/>
          </p:nvPr>
        </p:nvSpPr>
        <p:spPr/>
        <p:txBody>
          <a:bodyPr/>
          <a:lstStyle/>
          <a:p>
            <a:pPr indent="449580" algn="just">
              <a:lnSpc>
                <a:spcPct val="115000"/>
              </a:lnSpc>
              <a:spcAft>
                <a:spcPts val="0"/>
              </a:spcAft>
            </a:pPr>
            <a:r>
              <a:rPr lang="ru-RU" dirty="0" smtClean="0">
                <a:latin typeface="Times New Roman"/>
                <a:ea typeface="Calibri"/>
                <a:cs typeface="Times New Roman"/>
              </a:rPr>
              <a:t>Изучить </a:t>
            </a:r>
            <a:r>
              <a:rPr lang="ru-RU" dirty="0">
                <a:latin typeface="Times New Roman"/>
                <a:ea typeface="Calibri"/>
                <a:cs typeface="Times New Roman"/>
              </a:rPr>
              <a:t>историю появления коллекции значков о Космосе в школьном музее и установить значимость данных экспонатов для изучения истории, в целом, и истории космической эры, в частности.</a:t>
            </a:r>
            <a:r>
              <a:rPr lang="ru-RU" b="1" dirty="0">
                <a:latin typeface="Times New Roman"/>
                <a:ea typeface="Calibri"/>
                <a:cs typeface="Times New Roman"/>
              </a:rPr>
              <a:t> </a:t>
            </a:r>
            <a:endParaRPr lang="ru-RU" sz="1800" dirty="0">
              <a:latin typeface="Calibri"/>
              <a:ea typeface="Calibri"/>
              <a:cs typeface="Times New Roman"/>
            </a:endParaRPr>
          </a:p>
          <a:p>
            <a:endParaRPr lang="ru-RU" dirty="0"/>
          </a:p>
        </p:txBody>
      </p:sp>
    </p:spTree>
    <p:extLst>
      <p:ext uri="{BB962C8B-B14F-4D97-AF65-F5344CB8AC3E}">
        <p14:creationId xmlns:p14="http://schemas.microsoft.com/office/powerpoint/2010/main" val="26068373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u="sng" dirty="0">
                <a:latin typeface="Times New Roman"/>
                <a:ea typeface="Calibri"/>
                <a:cs typeface="Times New Roman"/>
              </a:rPr>
              <a:t>Задачи исследования</a:t>
            </a:r>
            <a:r>
              <a:rPr lang="ru-RU" u="sng" dirty="0">
                <a:latin typeface="Times New Roman"/>
                <a:ea typeface="Calibri"/>
                <a:cs typeface="Times New Roman"/>
              </a:rPr>
              <a:t>:</a:t>
            </a:r>
            <a:r>
              <a:rPr lang="ru-RU" sz="4000" dirty="0">
                <a:latin typeface="Calibri"/>
                <a:ea typeface="Calibri"/>
                <a:cs typeface="Times New Roman"/>
              </a:rPr>
              <a:t/>
            </a:r>
            <a:br>
              <a:rPr lang="ru-RU" sz="4000" dirty="0">
                <a:latin typeface="Calibri"/>
                <a:ea typeface="Calibri"/>
                <a:cs typeface="Times New Roman"/>
              </a:rPr>
            </a:br>
            <a:endParaRPr lang="ru-RU" dirty="0"/>
          </a:p>
        </p:txBody>
      </p:sp>
      <p:sp>
        <p:nvSpPr>
          <p:cNvPr id="3" name="Объект 2"/>
          <p:cNvSpPr>
            <a:spLocks noGrp="1"/>
          </p:cNvSpPr>
          <p:nvPr>
            <p:ph sz="quarter" idx="13"/>
          </p:nvPr>
        </p:nvSpPr>
        <p:spPr/>
        <p:txBody>
          <a:bodyPr>
            <a:normAutofit fontScale="92500" lnSpcReduction="10000"/>
          </a:bodyPr>
          <a:lstStyle/>
          <a:p>
            <a:pPr marL="342900" lvl="0" indent="-342900" algn="just">
              <a:lnSpc>
                <a:spcPct val="115000"/>
              </a:lnSpc>
              <a:spcAft>
                <a:spcPts val="0"/>
              </a:spcAft>
              <a:buFont typeface="+mj-lt"/>
              <a:buAutoNum type="arabicPeriod"/>
            </a:pPr>
            <a:r>
              <a:rPr lang="ru-RU" dirty="0" smtClean="0">
                <a:latin typeface="Times New Roman"/>
                <a:ea typeface="Calibri"/>
                <a:cs typeface="Times New Roman"/>
              </a:rPr>
              <a:t>Выбрать </a:t>
            </a:r>
            <a:r>
              <a:rPr lang="ru-RU" dirty="0">
                <a:latin typeface="Times New Roman"/>
                <a:ea typeface="Calibri"/>
                <a:cs typeface="Times New Roman"/>
              </a:rPr>
              <a:t>экспонат для исследования</a:t>
            </a:r>
            <a:endParaRPr lang="ru-RU" sz="1800" dirty="0">
              <a:latin typeface="Calibri"/>
              <a:ea typeface="Calibri"/>
              <a:cs typeface="Times New Roman"/>
            </a:endParaRPr>
          </a:p>
          <a:p>
            <a:pPr marL="342900" lvl="0" indent="-342900" algn="just">
              <a:lnSpc>
                <a:spcPct val="115000"/>
              </a:lnSpc>
              <a:spcAft>
                <a:spcPts val="0"/>
              </a:spcAft>
              <a:buFont typeface="+mj-lt"/>
              <a:buAutoNum type="arabicPeriod"/>
            </a:pPr>
            <a:r>
              <a:rPr lang="ru-RU" dirty="0">
                <a:latin typeface="Times New Roman"/>
                <a:ea typeface="Calibri"/>
                <a:cs typeface="Times New Roman"/>
              </a:rPr>
              <a:t>Выяснить историю появления экспоната в музее</a:t>
            </a:r>
            <a:endParaRPr lang="ru-RU" sz="1800" dirty="0">
              <a:latin typeface="Calibri"/>
              <a:ea typeface="Calibri"/>
              <a:cs typeface="Times New Roman"/>
            </a:endParaRPr>
          </a:p>
          <a:p>
            <a:pPr marL="342900" lvl="0" indent="-342900" algn="just">
              <a:lnSpc>
                <a:spcPct val="115000"/>
              </a:lnSpc>
              <a:spcAft>
                <a:spcPts val="0"/>
              </a:spcAft>
              <a:buFont typeface="+mj-lt"/>
              <a:buAutoNum type="arabicPeriod"/>
            </a:pPr>
            <a:r>
              <a:rPr lang="ru-RU" dirty="0">
                <a:latin typeface="Times New Roman"/>
                <a:ea typeface="Calibri"/>
                <a:cs typeface="Times New Roman"/>
              </a:rPr>
              <a:t>Изучить материал по истории значков советского времени, связанных с освоением космоса.</a:t>
            </a:r>
            <a:endParaRPr lang="ru-RU" sz="1800" dirty="0">
              <a:latin typeface="Calibri"/>
              <a:ea typeface="Calibri"/>
              <a:cs typeface="Times New Roman"/>
            </a:endParaRPr>
          </a:p>
          <a:p>
            <a:pPr marL="342900" lvl="0" indent="-342900" algn="just">
              <a:lnSpc>
                <a:spcPct val="115000"/>
              </a:lnSpc>
              <a:spcAft>
                <a:spcPts val="0"/>
              </a:spcAft>
              <a:buFont typeface="+mj-lt"/>
              <a:buAutoNum type="arabicPeriod"/>
            </a:pPr>
            <a:r>
              <a:rPr lang="ru-RU" dirty="0">
                <a:latin typeface="Times New Roman"/>
                <a:ea typeface="Calibri"/>
                <a:cs typeface="Times New Roman"/>
              </a:rPr>
              <a:t>Сделать описание каждого значка коллекции</a:t>
            </a:r>
            <a:endParaRPr lang="ru-RU" sz="1800" dirty="0">
              <a:latin typeface="Calibri"/>
              <a:ea typeface="Calibri"/>
              <a:cs typeface="Times New Roman"/>
            </a:endParaRPr>
          </a:p>
          <a:p>
            <a:pPr marL="342900" lvl="0" indent="-342900" algn="just">
              <a:lnSpc>
                <a:spcPct val="115000"/>
              </a:lnSpc>
              <a:spcAft>
                <a:spcPts val="0"/>
              </a:spcAft>
              <a:buFont typeface="+mj-lt"/>
              <a:buAutoNum type="arabicPeriod"/>
            </a:pPr>
            <a:r>
              <a:rPr lang="ru-RU" dirty="0">
                <a:latin typeface="Times New Roman"/>
                <a:ea typeface="Calibri"/>
                <a:cs typeface="Times New Roman"/>
              </a:rPr>
              <a:t>Выявить особенности значков как экспонатов школьного музея</a:t>
            </a:r>
            <a:endParaRPr lang="ru-RU" sz="1800" dirty="0">
              <a:latin typeface="Calibri"/>
              <a:ea typeface="Calibri"/>
              <a:cs typeface="Times New Roman"/>
            </a:endParaRPr>
          </a:p>
          <a:p>
            <a:pPr marL="342900" lvl="0" indent="-342900" algn="just">
              <a:lnSpc>
                <a:spcPct val="115000"/>
              </a:lnSpc>
              <a:spcAft>
                <a:spcPts val="0"/>
              </a:spcAft>
              <a:buFont typeface="+mj-lt"/>
              <a:buAutoNum type="arabicPeriod"/>
            </a:pPr>
            <a:r>
              <a:rPr lang="ru-RU" dirty="0">
                <a:latin typeface="Times New Roman"/>
                <a:ea typeface="Calibri"/>
                <a:cs typeface="Times New Roman"/>
              </a:rPr>
              <a:t>Установить значимость значков для исторического исследования, изучения истории страны</a:t>
            </a:r>
            <a:endParaRPr lang="ru-RU" sz="1800" dirty="0">
              <a:latin typeface="Calibri"/>
              <a:ea typeface="Calibri"/>
              <a:cs typeface="Times New Roman"/>
            </a:endParaRPr>
          </a:p>
          <a:p>
            <a:endParaRPr lang="ru-RU" dirty="0"/>
          </a:p>
        </p:txBody>
      </p:sp>
    </p:spTree>
    <p:extLst>
      <p:ext uri="{BB962C8B-B14F-4D97-AF65-F5344CB8AC3E}">
        <p14:creationId xmlns:p14="http://schemas.microsoft.com/office/powerpoint/2010/main" val="35784733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u="sng" dirty="0">
                <a:latin typeface="Times New Roman"/>
                <a:ea typeface="Calibri"/>
                <a:cs typeface="Times New Roman"/>
              </a:rPr>
              <a:t>Актуальность и практическая значимость исследования:</a:t>
            </a:r>
            <a:r>
              <a:rPr lang="ru-RU" sz="4000" dirty="0">
                <a:latin typeface="Calibri"/>
                <a:ea typeface="Calibri"/>
                <a:cs typeface="Times New Roman"/>
              </a:rPr>
              <a:t/>
            </a:r>
            <a:br>
              <a:rPr lang="ru-RU" sz="4000" dirty="0">
                <a:latin typeface="Calibri"/>
                <a:ea typeface="Calibri"/>
                <a:cs typeface="Times New Roman"/>
              </a:rPr>
            </a:br>
            <a:endParaRPr lang="ru-RU" dirty="0"/>
          </a:p>
        </p:txBody>
      </p:sp>
      <p:sp>
        <p:nvSpPr>
          <p:cNvPr id="3" name="Объект 2"/>
          <p:cNvSpPr>
            <a:spLocks noGrp="1"/>
          </p:cNvSpPr>
          <p:nvPr>
            <p:ph sz="quarter" idx="13"/>
          </p:nvPr>
        </p:nvSpPr>
        <p:spPr/>
        <p:txBody>
          <a:bodyPr>
            <a:normAutofit/>
          </a:bodyPr>
          <a:lstStyle/>
          <a:p>
            <a:pPr indent="449580" algn="just">
              <a:lnSpc>
                <a:spcPct val="115000"/>
              </a:lnSpc>
              <a:spcAft>
                <a:spcPts val="0"/>
              </a:spcAft>
            </a:pPr>
            <a:r>
              <a:rPr lang="ru-RU" sz="2000" dirty="0" smtClean="0">
                <a:latin typeface="Times New Roman" pitchFamily="18" charset="0"/>
                <a:ea typeface="Calibri"/>
                <a:cs typeface="Times New Roman" pitchFamily="18" charset="0"/>
              </a:rPr>
              <a:t>Именно </a:t>
            </a:r>
            <a:r>
              <a:rPr lang="ru-RU" sz="2000" dirty="0">
                <a:latin typeface="Times New Roman" pitchFamily="18" charset="0"/>
                <a:ea typeface="Calibri"/>
                <a:cs typeface="Times New Roman" pitchFamily="18" charset="0"/>
              </a:rPr>
              <a:t>в 2021 году исполняется 60-лет со дня полёта Ю.А. Гагарина в космос. </a:t>
            </a:r>
          </a:p>
          <a:p>
            <a:pPr indent="449580" algn="just">
              <a:lnSpc>
                <a:spcPct val="115000"/>
              </a:lnSpc>
              <a:spcAft>
                <a:spcPts val="0"/>
              </a:spcAft>
            </a:pPr>
            <a:r>
              <a:rPr lang="ru-RU" sz="2000" dirty="0">
                <a:latin typeface="Times New Roman" pitchFamily="18" charset="0"/>
                <a:ea typeface="Calibri"/>
                <a:cs typeface="Times New Roman" pitchFamily="18" charset="0"/>
              </a:rPr>
              <a:t>В наш школьный музей в 2020 году поступила коллекция значков о космосе, которая вызывает интерес у всех посетителей музея. </a:t>
            </a:r>
            <a:endParaRPr lang="ru-RU" sz="2000" dirty="0" smtClean="0">
              <a:latin typeface="Times New Roman" pitchFamily="18" charset="0"/>
              <a:ea typeface="Calibri"/>
              <a:cs typeface="Times New Roman" pitchFamily="18" charset="0"/>
            </a:endParaRPr>
          </a:p>
          <a:p>
            <a:pPr indent="449580" algn="just">
              <a:lnSpc>
                <a:spcPct val="115000"/>
              </a:lnSpc>
              <a:spcAft>
                <a:spcPts val="0"/>
              </a:spcAft>
            </a:pPr>
            <a:r>
              <a:rPr lang="ru-RU" sz="2000" dirty="0" smtClean="0">
                <a:latin typeface="Times New Roman" pitchFamily="18" charset="0"/>
                <a:ea typeface="Calibri"/>
                <a:cs typeface="Times New Roman" pitchFamily="18" charset="0"/>
              </a:rPr>
              <a:t>Это </a:t>
            </a:r>
            <a:r>
              <a:rPr lang="ru-RU" sz="2000" dirty="0">
                <a:latin typeface="Times New Roman" pitchFamily="18" charset="0"/>
                <a:ea typeface="Calibri"/>
                <a:cs typeface="Times New Roman" pitchFamily="18" charset="0"/>
              </a:rPr>
              <a:t>поможет мне подготовить тематическую экскурсию в нашем музее, а ребятам узнать, что и простые вещи могут помочь сохранить историю нашей страны.</a:t>
            </a:r>
          </a:p>
          <a:p>
            <a:endParaRPr lang="ru-RU" dirty="0"/>
          </a:p>
        </p:txBody>
      </p:sp>
    </p:spTree>
    <p:extLst>
      <p:ext uri="{BB962C8B-B14F-4D97-AF65-F5344CB8AC3E}">
        <p14:creationId xmlns:p14="http://schemas.microsoft.com/office/powerpoint/2010/main" val="35799466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u="sng" dirty="0">
                <a:latin typeface="Times New Roman"/>
                <a:ea typeface="Calibri"/>
                <a:cs typeface="Times New Roman"/>
              </a:rPr>
              <a:t>Методы исследования:               </a:t>
            </a:r>
            <a:r>
              <a:rPr lang="ru-RU" sz="4000" dirty="0">
                <a:latin typeface="Calibri"/>
                <a:ea typeface="Calibri"/>
                <a:cs typeface="Times New Roman"/>
              </a:rPr>
              <a:t/>
            </a:r>
            <a:br>
              <a:rPr lang="ru-RU" sz="4000" dirty="0">
                <a:latin typeface="Calibri"/>
                <a:ea typeface="Calibri"/>
                <a:cs typeface="Times New Roman"/>
              </a:rPr>
            </a:br>
            <a:endParaRPr lang="ru-RU" dirty="0"/>
          </a:p>
        </p:txBody>
      </p:sp>
      <p:sp>
        <p:nvSpPr>
          <p:cNvPr id="3" name="Объект 2"/>
          <p:cNvSpPr>
            <a:spLocks noGrp="1"/>
          </p:cNvSpPr>
          <p:nvPr>
            <p:ph sz="quarter" idx="13"/>
          </p:nvPr>
        </p:nvSpPr>
        <p:spPr/>
        <p:txBody>
          <a:bodyPr/>
          <a:lstStyle/>
          <a:p>
            <a:pPr algn="just">
              <a:lnSpc>
                <a:spcPct val="115000"/>
              </a:lnSpc>
              <a:spcAft>
                <a:spcPts val="0"/>
              </a:spcAft>
            </a:pPr>
            <a:r>
              <a:rPr lang="ru-RU" sz="2800" dirty="0" smtClean="0">
                <a:latin typeface="Times New Roman"/>
                <a:ea typeface="Calibri"/>
                <a:cs typeface="Times New Roman"/>
              </a:rPr>
              <a:t>Описание</a:t>
            </a:r>
            <a:endParaRPr lang="ru-RU" sz="2000" dirty="0">
              <a:latin typeface="Calibri"/>
              <a:ea typeface="Calibri"/>
              <a:cs typeface="Times New Roman"/>
            </a:endParaRPr>
          </a:p>
          <a:p>
            <a:pPr algn="just">
              <a:lnSpc>
                <a:spcPct val="115000"/>
              </a:lnSpc>
              <a:spcAft>
                <a:spcPts val="0"/>
              </a:spcAft>
            </a:pPr>
            <a:r>
              <a:rPr lang="ru-RU" sz="2800" dirty="0">
                <a:latin typeface="Times New Roman"/>
                <a:ea typeface="Calibri"/>
                <a:cs typeface="Times New Roman"/>
              </a:rPr>
              <a:t>Систематизация </a:t>
            </a:r>
            <a:endParaRPr lang="ru-RU" sz="2000" dirty="0">
              <a:latin typeface="Calibri"/>
              <a:ea typeface="Calibri"/>
              <a:cs typeface="Times New Roman"/>
            </a:endParaRPr>
          </a:p>
          <a:p>
            <a:pPr algn="just">
              <a:lnSpc>
                <a:spcPct val="115000"/>
              </a:lnSpc>
              <a:spcAft>
                <a:spcPts val="0"/>
              </a:spcAft>
            </a:pPr>
            <a:r>
              <a:rPr lang="ru-RU" sz="2800" dirty="0">
                <a:latin typeface="Times New Roman"/>
                <a:ea typeface="Calibri"/>
                <a:cs typeface="Times New Roman"/>
              </a:rPr>
              <a:t>Интервью</a:t>
            </a:r>
            <a:endParaRPr lang="ru-RU" sz="2000" dirty="0">
              <a:latin typeface="Calibri"/>
              <a:ea typeface="Calibri"/>
              <a:cs typeface="Times New Roman"/>
            </a:endParaRPr>
          </a:p>
          <a:p>
            <a:endParaRPr lang="ru-RU" dirty="0"/>
          </a:p>
        </p:txBody>
      </p:sp>
    </p:spTree>
    <p:extLst>
      <p:ext uri="{BB962C8B-B14F-4D97-AF65-F5344CB8AC3E}">
        <p14:creationId xmlns:p14="http://schemas.microsoft.com/office/powerpoint/2010/main" val="726444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latin typeface="Times New Roman"/>
                <a:ea typeface="Calibri"/>
              </a:rPr>
              <a:t>«История вокруг нас»</a:t>
            </a:r>
            <a:endParaRPr lang="ru-RU" dirty="0"/>
          </a:p>
        </p:txBody>
      </p:sp>
      <p:sp>
        <p:nvSpPr>
          <p:cNvPr id="3" name="Объект 2"/>
          <p:cNvSpPr>
            <a:spLocks noGrp="1"/>
          </p:cNvSpPr>
          <p:nvPr>
            <p:ph sz="quarter" idx="13"/>
          </p:nvPr>
        </p:nvSpPr>
        <p:spPr/>
        <p:txBody>
          <a:bodyPr>
            <a:normAutofit fontScale="77500" lnSpcReduction="20000"/>
          </a:bodyPr>
          <a:lstStyle/>
          <a:p>
            <a:pPr indent="449580" algn="just">
              <a:lnSpc>
                <a:spcPct val="115000"/>
              </a:lnSpc>
              <a:spcAft>
                <a:spcPts val="0"/>
              </a:spcAft>
            </a:pPr>
            <a:r>
              <a:rPr lang="ru-RU" dirty="0">
                <a:latin typeface="Times New Roman"/>
                <a:ea typeface="Calibri"/>
                <a:cs typeface="Times New Roman"/>
              </a:rPr>
              <a:t>Наш школьный музей носит название «История вокруг нас». Э</a:t>
            </a:r>
            <a:r>
              <a:rPr lang="ru-RU" dirty="0" smtClean="0">
                <a:latin typeface="Times New Roman"/>
                <a:ea typeface="Calibri"/>
                <a:cs typeface="Times New Roman"/>
              </a:rPr>
              <a:t>кспозиции </a:t>
            </a:r>
            <a:r>
              <a:rPr lang="ru-RU" dirty="0">
                <a:latin typeface="Times New Roman"/>
                <a:ea typeface="Calibri"/>
                <a:cs typeface="Times New Roman"/>
              </a:rPr>
              <a:t>музея отражают многие страницы истории микрорайона школы: как рождался наш </a:t>
            </a:r>
            <a:r>
              <a:rPr lang="ru-RU" dirty="0" smtClean="0">
                <a:latin typeface="Times New Roman"/>
                <a:ea typeface="Calibri"/>
                <a:cs typeface="Times New Roman"/>
              </a:rPr>
              <a:t>район посёлка Ильича, историю </a:t>
            </a:r>
            <a:r>
              <a:rPr lang="ru-RU" dirty="0">
                <a:latin typeface="Times New Roman"/>
                <a:ea typeface="Calibri"/>
                <a:cs typeface="Times New Roman"/>
              </a:rPr>
              <a:t>школы, жизнь земляков во время Великой Отечественной </a:t>
            </a:r>
            <a:r>
              <a:rPr lang="ru-RU" dirty="0" smtClean="0">
                <a:latin typeface="Times New Roman"/>
                <a:ea typeface="Calibri"/>
                <a:cs typeface="Times New Roman"/>
              </a:rPr>
              <a:t>войны и после войны.</a:t>
            </a:r>
          </a:p>
          <a:p>
            <a:pPr indent="449580" algn="just">
              <a:lnSpc>
                <a:spcPct val="115000"/>
              </a:lnSpc>
              <a:spcAft>
                <a:spcPts val="0"/>
              </a:spcAft>
            </a:pPr>
            <a:r>
              <a:rPr lang="ru-RU" dirty="0" smtClean="0">
                <a:latin typeface="Times New Roman"/>
                <a:ea typeface="Calibri"/>
                <a:cs typeface="Times New Roman"/>
              </a:rPr>
              <a:t>Ещё </a:t>
            </a:r>
            <a:r>
              <a:rPr lang="ru-RU" dirty="0">
                <a:latin typeface="Times New Roman"/>
                <a:ea typeface="Calibri"/>
                <a:cs typeface="Times New Roman"/>
              </a:rPr>
              <a:t>одна очень интересная экспозиция </a:t>
            </a:r>
            <a:r>
              <a:rPr lang="ru-RU" dirty="0" smtClean="0">
                <a:latin typeface="Times New Roman"/>
                <a:ea typeface="Calibri"/>
                <a:cs typeface="Times New Roman"/>
              </a:rPr>
              <a:t>в нашем музее появилась благодаря выпускнику нашей </a:t>
            </a:r>
            <a:r>
              <a:rPr lang="ru-RU" dirty="0">
                <a:latin typeface="Times New Roman"/>
                <a:ea typeface="Calibri"/>
                <a:cs typeface="Times New Roman"/>
              </a:rPr>
              <a:t>школы </a:t>
            </a:r>
            <a:r>
              <a:rPr lang="ru-RU" dirty="0" smtClean="0">
                <a:latin typeface="Times New Roman"/>
                <a:ea typeface="Calibri"/>
                <a:cs typeface="Times New Roman"/>
              </a:rPr>
              <a:t>лётчику </a:t>
            </a:r>
            <a:r>
              <a:rPr lang="ru-RU" dirty="0">
                <a:latin typeface="Times New Roman"/>
                <a:ea typeface="Calibri"/>
                <a:cs typeface="Times New Roman"/>
              </a:rPr>
              <a:t>– </a:t>
            </a:r>
            <a:r>
              <a:rPr lang="ru-RU" dirty="0" smtClean="0">
                <a:latin typeface="Times New Roman"/>
                <a:ea typeface="Calibri"/>
                <a:cs typeface="Times New Roman"/>
              </a:rPr>
              <a:t>космонавту, Герою России  </a:t>
            </a:r>
            <a:r>
              <a:rPr lang="ru-RU" dirty="0">
                <a:latin typeface="Times New Roman"/>
                <a:ea typeface="Calibri"/>
                <a:cs typeface="Times New Roman"/>
              </a:rPr>
              <a:t>Максиму </a:t>
            </a:r>
            <a:r>
              <a:rPr lang="ru-RU" dirty="0" smtClean="0">
                <a:latin typeface="Times New Roman"/>
                <a:ea typeface="Calibri"/>
                <a:cs typeface="Times New Roman"/>
              </a:rPr>
              <a:t>Викторовичу </a:t>
            </a:r>
            <a:r>
              <a:rPr lang="ru-RU" dirty="0" err="1" smtClean="0">
                <a:latin typeface="Times New Roman"/>
                <a:ea typeface="Calibri"/>
                <a:cs typeface="Times New Roman"/>
              </a:rPr>
              <a:t>Сураеву</a:t>
            </a:r>
            <a:r>
              <a:rPr lang="ru-RU" dirty="0" smtClean="0">
                <a:latin typeface="Times New Roman"/>
                <a:ea typeface="Calibri"/>
                <a:cs typeface="Times New Roman"/>
              </a:rPr>
              <a:t>. Этот </a:t>
            </a:r>
            <a:r>
              <a:rPr lang="ru-RU" dirty="0">
                <a:latin typeface="Times New Roman"/>
                <a:ea typeface="Calibri"/>
                <a:cs typeface="Times New Roman"/>
              </a:rPr>
              <a:t>замечательный </a:t>
            </a:r>
            <a:r>
              <a:rPr lang="ru-RU" dirty="0" smtClean="0">
                <a:latin typeface="Times New Roman"/>
                <a:ea typeface="Calibri"/>
                <a:cs typeface="Times New Roman"/>
              </a:rPr>
              <a:t>человек, подарил в наш музей </a:t>
            </a:r>
            <a:r>
              <a:rPr lang="ru-RU" dirty="0">
                <a:latin typeface="Times New Roman"/>
                <a:ea typeface="Calibri"/>
                <a:cs typeface="Times New Roman"/>
              </a:rPr>
              <a:t>«космические» подарки, фотографии, плакаты</a:t>
            </a:r>
            <a:r>
              <a:rPr lang="ru-RU" dirty="0" smtClean="0">
                <a:latin typeface="Times New Roman"/>
                <a:ea typeface="Calibri"/>
                <a:cs typeface="Times New Roman"/>
              </a:rPr>
              <a:t>, </a:t>
            </a:r>
            <a:r>
              <a:rPr lang="ru-RU" dirty="0">
                <a:latin typeface="Times New Roman"/>
                <a:ea typeface="Calibri"/>
                <a:cs typeface="Times New Roman"/>
              </a:rPr>
              <a:t>свои </a:t>
            </a:r>
            <a:r>
              <a:rPr lang="ru-RU" dirty="0" smtClean="0">
                <a:latin typeface="Times New Roman"/>
                <a:ea typeface="Calibri"/>
                <a:cs typeface="Times New Roman"/>
              </a:rPr>
              <a:t>личные вещи. Предметов </a:t>
            </a:r>
            <a:r>
              <a:rPr lang="ru-RU" dirty="0">
                <a:latin typeface="Times New Roman"/>
                <a:ea typeface="Calibri"/>
                <a:cs typeface="Times New Roman"/>
              </a:rPr>
              <a:t>накопилось много, они стали экспонатами новой </a:t>
            </a:r>
            <a:r>
              <a:rPr lang="ru-RU" dirty="0" smtClean="0">
                <a:latin typeface="Times New Roman"/>
                <a:ea typeface="Calibri"/>
                <a:cs typeface="Times New Roman"/>
              </a:rPr>
              <a:t>экспозиции школьного </a:t>
            </a:r>
            <a:r>
              <a:rPr lang="ru-RU" dirty="0">
                <a:latin typeface="Times New Roman"/>
                <a:ea typeface="Calibri"/>
                <a:cs typeface="Times New Roman"/>
              </a:rPr>
              <a:t>музея в разделе «Выпускники школы» -  «Космонавт М.В. </a:t>
            </a:r>
            <a:r>
              <a:rPr lang="ru-RU" dirty="0" err="1">
                <a:latin typeface="Times New Roman"/>
                <a:ea typeface="Calibri"/>
                <a:cs typeface="Times New Roman"/>
              </a:rPr>
              <a:t>Сураев</a:t>
            </a:r>
            <a:r>
              <a:rPr lang="ru-RU" dirty="0">
                <a:latin typeface="Times New Roman"/>
                <a:ea typeface="Calibri"/>
                <a:cs typeface="Times New Roman"/>
              </a:rPr>
              <a:t>».</a:t>
            </a:r>
            <a:endParaRPr lang="ru-RU" sz="1800" dirty="0">
              <a:latin typeface="Calibri"/>
              <a:ea typeface="Calibri"/>
              <a:cs typeface="Times New Roman"/>
            </a:endParaRPr>
          </a:p>
          <a:p>
            <a:pPr algn="ctr">
              <a:lnSpc>
                <a:spcPct val="115000"/>
              </a:lnSpc>
              <a:spcAft>
                <a:spcPts val="0"/>
              </a:spcAft>
            </a:pPr>
            <a:r>
              <a:rPr lang="ru-RU" sz="800" b="1" dirty="0">
                <a:latin typeface="Times New Roman"/>
                <a:ea typeface="Calibri"/>
                <a:cs typeface="Times New Roman"/>
              </a:rPr>
              <a:t> </a:t>
            </a:r>
            <a:endParaRPr lang="ru-RU" sz="1800" dirty="0">
              <a:latin typeface="Calibri"/>
              <a:ea typeface="Calibri"/>
              <a:cs typeface="Times New Roman"/>
            </a:endParaRPr>
          </a:p>
          <a:p>
            <a:endParaRPr lang="ru-RU" dirty="0"/>
          </a:p>
        </p:txBody>
      </p:sp>
    </p:spTree>
    <p:extLst>
      <p:ext uri="{BB962C8B-B14F-4D97-AF65-F5344CB8AC3E}">
        <p14:creationId xmlns:p14="http://schemas.microsoft.com/office/powerpoint/2010/main" val="38737231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rot="5400000">
            <a:off x="3868669" y="1612051"/>
            <a:ext cx="6177843" cy="3475037"/>
          </a:xfrm>
        </p:spPr>
      </p:pic>
      <p:pic>
        <p:nvPicPr>
          <p:cNvPr id="1026" name="Picture 2" descr="C:\Users\glori\Desktop\Музей\20191112_085137.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a:off x="-703501" y="1362277"/>
            <a:ext cx="6119932" cy="40615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68635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ru-RU" dirty="0" smtClean="0"/>
              <a:t>Выбор музейного экспоната</a:t>
            </a:r>
            <a:endParaRPr lang="ru-RU" dirty="0"/>
          </a:p>
        </p:txBody>
      </p:sp>
      <p:sp>
        <p:nvSpPr>
          <p:cNvPr id="2" name="Объект 1"/>
          <p:cNvSpPr>
            <a:spLocks noGrp="1"/>
          </p:cNvSpPr>
          <p:nvPr>
            <p:ph sz="quarter" idx="13"/>
          </p:nvPr>
        </p:nvSpPr>
        <p:spPr/>
        <p:txBody>
          <a:bodyPr>
            <a:normAutofit fontScale="92500"/>
          </a:bodyPr>
          <a:lstStyle/>
          <a:p>
            <a:pPr lvl="0" indent="449580" algn="just">
              <a:lnSpc>
                <a:spcPct val="115000"/>
              </a:lnSpc>
              <a:buClr>
                <a:srgbClr val="31B6FD"/>
              </a:buClr>
            </a:pPr>
            <a:r>
              <a:rPr lang="ru-RU" dirty="0">
                <a:solidFill>
                  <a:srgbClr val="073E87"/>
                </a:solidFill>
                <a:latin typeface="Times New Roman"/>
                <a:ea typeface="Calibri"/>
                <a:cs typeface="Times New Roman"/>
              </a:rPr>
              <a:t>В наш школьный музей в 2020 году поступила коллекция значков о космосе, которая вызывает интерес у всех посетителей музея. </a:t>
            </a:r>
          </a:p>
          <a:p>
            <a:pPr indent="449580" algn="just">
              <a:lnSpc>
                <a:spcPct val="115000"/>
              </a:lnSpc>
              <a:spcAft>
                <a:spcPts val="1000"/>
              </a:spcAft>
            </a:pPr>
            <a:r>
              <a:rPr lang="ru-RU" dirty="0" smtClean="0">
                <a:latin typeface="Times New Roman"/>
                <a:ea typeface="Calibri"/>
                <a:cs typeface="Times New Roman"/>
              </a:rPr>
              <a:t>Коллекция была </a:t>
            </a:r>
            <a:r>
              <a:rPr lang="ru-RU" dirty="0">
                <a:latin typeface="Times New Roman"/>
                <a:ea typeface="Calibri"/>
                <a:cs typeface="Times New Roman"/>
              </a:rPr>
              <a:t>передана в дар школьному музею </a:t>
            </a:r>
            <a:r>
              <a:rPr lang="ru-RU" dirty="0" err="1">
                <a:latin typeface="Times New Roman"/>
                <a:ea typeface="Calibri"/>
                <a:cs typeface="Times New Roman"/>
              </a:rPr>
              <a:t>Ржаницыной</a:t>
            </a:r>
            <a:r>
              <a:rPr lang="ru-RU" dirty="0">
                <a:latin typeface="Times New Roman"/>
                <a:ea typeface="Calibri"/>
                <a:cs typeface="Times New Roman"/>
              </a:rPr>
              <a:t> Ириной Владимировной - учителем Духовного краеведения Подмосковья в  нашей школе № 5 г. Ногинска. </a:t>
            </a:r>
            <a:r>
              <a:rPr lang="ru-RU" dirty="0" smtClean="0">
                <a:latin typeface="Times New Roman"/>
                <a:ea typeface="Calibri"/>
                <a:cs typeface="Times New Roman"/>
              </a:rPr>
              <a:t>Среди них были значки на космическую тему. И я решил изучить историю появления этих значков.</a:t>
            </a:r>
          </a:p>
          <a:p>
            <a:pPr indent="449580" algn="just">
              <a:lnSpc>
                <a:spcPct val="115000"/>
              </a:lnSpc>
              <a:spcAft>
                <a:spcPts val="1000"/>
              </a:spcAft>
            </a:pPr>
            <a:endParaRPr lang="ru-RU" dirty="0" smtClean="0">
              <a:latin typeface="Times New Roman"/>
              <a:ea typeface="Calibri"/>
              <a:cs typeface="Times New Roman"/>
            </a:endParaRPr>
          </a:p>
          <a:p>
            <a:pPr indent="449580" algn="just">
              <a:lnSpc>
                <a:spcPct val="115000"/>
              </a:lnSpc>
              <a:spcAft>
                <a:spcPts val="1000"/>
              </a:spcAft>
            </a:pPr>
            <a:endParaRPr lang="ru-RU" sz="1800" dirty="0">
              <a:latin typeface="Calibri"/>
              <a:ea typeface="Calibri"/>
              <a:cs typeface="Times New Roman"/>
            </a:endParaRPr>
          </a:p>
          <a:p>
            <a:endParaRPr lang="ru-RU" dirty="0"/>
          </a:p>
        </p:txBody>
      </p:sp>
    </p:spTree>
    <p:extLst>
      <p:ext uri="{BB962C8B-B14F-4D97-AF65-F5344CB8AC3E}">
        <p14:creationId xmlns:p14="http://schemas.microsoft.com/office/powerpoint/2010/main" val="39009283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endParaRPr lang="ru-RU" dirty="0"/>
          </a:p>
        </p:txBody>
      </p:sp>
      <p:pic>
        <p:nvPicPr>
          <p:cNvPr id="1026" name="Picture 2" descr="C:\Users\glori\Desktop\Музей\20191112_100411.jpg"/>
          <p:cNvPicPr>
            <a:picLocks noGrp="1" noChangeAspect="1" noChangeArrowheads="1"/>
          </p:cNvPicPr>
          <p:nvPr>
            <p:ph sz="quarter" idx="13"/>
          </p:nvPr>
        </p:nvPicPr>
        <p:blipFill>
          <a:blip r:embed="rId2" cstate="print">
            <a:extLst>
              <a:ext uri="{28A0092B-C50C-407E-A947-70E740481C1C}">
                <a14:useLocalDpi xmlns:a14="http://schemas.microsoft.com/office/drawing/2010/main" val="0"/>
              </a:ext>
            </a:extLst>
          </a:blip>
          <a:srcRect/>
          <a:stretch>
            <a:fillRect/>
          </a:stretch>
        </p:blipFill>
        <p:spPr bwMode="auto">
          <a:xfrm>
            <a:off x="1619672" y="1628800"/>
            <a:ext cx="6135511" cy="3451225"/>
          </a:xfrm>
          <a:prstGeom prst="rect">
            <a:avLst/>
          </a:prstGeom>
          <a:noFill/>
          <a:scene3d>
            <a:camera prst="orthographicFront">
              <a:rot lat="0" lon="0" rev="16200000"/>
            </a:camera>
            <a:lightRig rig="threePt" dir="t"/>
          </a:scene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7547281"/>
      </p:ext>
    </p:extLst>
  </p:cSld>
  <p:clrMapOvr>
    <a:masterClrMapping/>
  </p:clrMapOvr>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703</TotalTime>
  <Words>542</Words>
  <Application>Microsoft Office PowerPoint</Application>
  <PresentationFormat>Экран (4:3)</PresentationFormat>
  <Paragraphs>52</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Воздушный поток</vt:lpstr>
      <vt:lpstr>Коллекция значков – свидетель космической эры</vt:lpstr>
      <vt:lpstr>Цель исследования:  </vt:lpstr>
      <vt:lpstr>Задачи исследования: </vt:lpstr>
      <vt:lpstr>Актуальность и практическая значимость исследования: </vt:lpstr>
      <vt:lpstr>Методы исследования:                </vt:lpstr>
      <vt:lpstr>«История вокруг нас»</vt:lpstr>
      <vt:lpstr>Презентация PowerPoint</vt:lpstr>
      <vt:lpstr>Выбор музейного экспоната</vt:lpstr>
      <vt:lpstr>Презентация PowerPoint</vt:lpstr>
      <vt:lpstr> Интервью с дарителем коллекции </vt:lpstr>
      <vt:lpstr>Описание значков и интересные факты</vt:lpstr>
      <vt:lpstr>Значок с горячей эмалью «Гагарин»</vt:lpstr>
      <vt:lpstr>Значки «Отряд первых космонавтов»</vt:lpstr>
      <vt:lpstr>Значок «Золотая ракета на белом фоне» </vt:lpstr>
      <vt:lpstr>Значок «Здравствуй, Венера!»</vt:lpstr>
      <vt:lpstr>Значок «СССР и ПНР.  Интеркосмос. Международный экипаж» </vt:lpstr>
      <vt:lpstr>Заключение </vt:lpstr>
      <vt:lpstr>Спасибо за внимание!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История музейного экспоната</dc:title>
  <dc:creator>Елена Бегунова</dc:creator>
  <cp:lastModifiedBy>Пользователь Windows</cp:lastModifiedBy>
  <cp:revision>27</cp:revision>
  <dcterms:created xsi:type="dcterms:W3CDTF">2021-03-15T15:31:55Z</dcterms:created>
  <dcterms:modified xsi:type="dcterms:W3CDTF">2021-06-18T09:54:04Z</dcterms:modified>
</cp:coreProperties>
</file>