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61" autoAdjust="0"/>
  </p:normalViewPr>
  <p:slideViewPr>
    <p:cSldViewPr>
      <p:cViewPr varScale="1">
        <p:scale>
          <a:sx n="57" d="100"/>
          <a:sy n="57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996952"/>
            <a:ext cx="8077200" cy="1673352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Пути введения лекарственных средств, виды их действия и взаимодействия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077200" cy="1499616"/>
          </a:xfrm>
        </p:spPr>
        <p:txBody>
          <a:bodyPr/>
          <a:lstStyle/>
          <a:p>
            <a:r>
              <a:rPr lang="ru-RU" dirty="0" smtClean="0"/>
              <a:t>Лекция №1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6093296"/>
            <a:ext cx="8077200" cy="764704"/>
          </a:xfrm>
          <a:prstGeom prst="rect">
            <a:avLst/>
          </a:prstGeom>
        </p:spPr>
        <p:txBody>
          <a:bodyPr vert="horz" lIns="118872" tIns="0" rIns="45720" bIns="0" rtlCol="0" anchor="b">
            <a:norm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mtClean="0"/>
              <a:t>СПб ГБПОУ «Фельдшерский колледж»</a:t>
            </a:r>
            <a:br>
              <a:rPr lang="ru-RU" smtClean="0"/>
            </a:br>
            <a:r>
              <a:rPr lang="ru-RU" smtClean="0"/>
              <a:t>Азимова В.Т.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841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Пероральный путь</a:t>
            </a:r>
            <a:endParaRPr lang="ru-RU" dirty="0"/>
          </a:p>
        </p:txBody>
      </p:sp>
      <p:pic>
        <p:nvPicPr>
          <p:cNvPr id="4098" name="Picture 2" descr="https://medaboutme.ru/upload/medialibrary/af8/shutterstock_3486586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8" b="2456"/>
          <a:stretch/>
        </p:blipFill>
        <p:spPr bwMode="auto">
          <a:xfrm>
            <a:off x="0" y="1475874"/>
            <a:ext cx="9144000" cy="538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5191"/>
            <a:ext cx="3898776" cy="4625609"/>
          </a:xfrm>
        </p:spPr>
        <p:txBody>
          <a:bodyPr/>
          <a:lstStyle/>
          <a:p>
            <a:r>
              <a:rPr lang="ru-RU" dirty="0" smtClean="0"/>
              <a:t>Через рот, путем проглатывания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955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Сублингвальный</a:t>
            </a:r>
            <a:r>
              <a:rPr lang="ru-RU" dirty="0" smtClean="0"/>
              <a:t> путь</a:t>
            </a:r>
            <a:endParaRPr lang="ru-RU" dirty="0"/>
          </a:p>
        </p:txBody>
      </p:sp>
      <p:pic>
        <p:nvPicPr>
          <p:cNvPr id="5122" name="Picture 2" descr="https://glicin.ru/wp-content/uploads/images/glicine-sublingual-bucc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03040"/>
            <a:ext cx="5354960" cy="535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011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Парентеральные пути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Внутримышечный</a:t>
            </a:r>
          </a:p>
          <a:p>
            <a:r>
              <a:rPr lang="ru-RU" dirty="0" smtClean="0"/>
              <a:t>Подкожный</a:t>
            </a:r>
          </a:p>
          <a:p>
            <a:r>
              <a:rPr lang="ru-RU" dirty="0" smtClean="0"/>
              <a:t>Внутривенный</a:t>
            </a:r>
          </a:p>
          <a:p>
            <a:r>
              <a:rPr lang="ru-RU" dirty="0" smtClean="0"/>
              <a:t>Внутриартериальный</a:t>
            </a:r>
          </a:p>
          <a:p>
            <a:r>
              <a:rPr lang="ru-RU" dirty="0" smtClean="0"/>
              <a:t>Внутрисердечный</a:t>
            </a:r>
          </a:p>
          <a:p>
            <a:r>
              <a:rPr lang="ru-RU" dirty="0" smtClean="0"/>
              <a:t>Субарахноидальный (+ </a:t>
            </a:r>
            <a:r>
              <a:rPr lang="ru-RU" dirty="0" err="1" smtClean="0"/>
              <a:t>эпидуральный</a:t>
            </a:r>
            <a:r>
              <a:rPr lang="ru-RU" dirty="0" smtClean="0"/>
              <a:t>)</a:t>
            </a:r>
          </a:p>
          <a:p>
            <a:r>
              <a:rPr lang="ru-RU" dirty="0" smtClean="0"/>
              <a:t>Ингаляционный</a:t>
            </a:r>
          </a:p>
          <a:p>
            <a:r>
              <a:rPr lang="ru-RU" dirty="0" smtClean="0"/>
              <a:t>Накожный</a:t>
            </a:r>
          </a:p>
          <a:p>
            <a:r>
              <a:rPr lang="ru-RU" dirty="0" err="1" smtClean="0"/>
              <a:t>Интраназальный</a:t>
            </a:r>
            <a:r>
              <a:rPr lang="ru-RU" dirty="0" smtClean="0"/>
              <a:t> и </a:t>
            </a:r>
            <a:r>
              <a:rPr lang="ru-RU" dirty="0" err="1" smtClean="0"/>
              <a:t>конъюктивальный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409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healthperfect.ru/wp-content/uploads/2020/03/podkozhnaya-inektsiya-tehnika-vypolneniya-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" r="-1" b="-2461"/>
          <a:stretch/>
        </p:blipFill>
        <p:spPr bwMode="auto">
          <a:xfrm>
            <a:off x="-1" y="13120"/>
            <a:ext cx="9144001" cy="701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543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Внутрикостный путь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meduniver.com/Medical/Akusherstvo/Img/vnutrikostnii_dostup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9"/>
          <a:stretch/>
        </p:blipFill>
        <p:spPr bwMode="auto">
          <a:xfrm>
            <a:off x="323528" y="1484785"/>
            <a:ext cx="8505825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13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Эпидуральный</a:t>
            </a:r>
            <a:r>
              <a:rPr lang="ru-RU" dirty="0" smtClean="0"/>
              <a:t> путь</a:t>
            </a:r>
            <a:endParaRPr lang="ru-RU" dirty="0"/>
          </a:p>
        </p:txBody>
      </p:sp>
      <p:pic>
        <p:nvPicPr>
          <p:cNvPr id="8194" name="Picture 2" descr="https://fb.ru/misc/i/gallery/40315/30106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8860"/>
            <a:ext cx="6894934" cy="53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841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Типовые процессы </a:t>
            </a:r>
            <a:r>
              <a:rPr lang="ru-RU" dirty="0" err="1" smtClean="0"/>
              <a:t>биотрансформации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Окисление</a:t>
            </a:r>
          </a:p>
          <a:p>
            <a:r>
              <a:rPr lang="ru-RU" dirty="0" smtClean="0"/>
              <a:t>Восстановление</a:t>
            </a:r>
          </a:p>
          <a:p>
            <a:r>
              <a:rPr lang="ru-RU" dirty="0" smtClean="0"/>
              <a:t>Гидролиз</a:t>
            </a:r>
          </a:p>
          <a:p>
            <a:r>
              <a:rPr lang="ru-RU" smtClean="0"/>
              <a:t>Конъюгация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45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СВР по теме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/>
              <a:t>Составление конспекта по теме: «Особенности дозирования лекарств в детском и пожилом возрасте»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635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Проникновение лекарств через биологические барьеры</a:t>
            </a:r>
          </a:p>
          <a:p>
            <a:r>
              <a:rPr lang="ru-RU" dirty="0" smtClean="0"/>
              <a:t>Пути введения лекарственных средств</a:t>
            </a:r>
          </a:p>
          <a:p>
            <a:r>
              <a:rPr lang="ru-RU" dirty="0" smtClean="0"/>
              <a:t>Распределение лекарств в организме</a:t>
            </a:r>
          </a:p>
          <a:p>
            <a:r>
              <a:rPr lang="ru-RU" dirty="0" err="1" smtClean="0"/>
              <a:t>Биотрансформация</a:t>
            </a:r>
            <a:r>
              <a:rPr lang="ru-RU" dirty="0" smtClean="0"/>
              <a:t> веществ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453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Биологические барьеры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Слизистые желудка и кишечника</a:t>
            </a:r>
          </a:p>
          <a:p>
            <a:r>
              <a:rPr lang="ru-RU" dirty="0" smtClean="0"/>
              <a:t>Слизистая ротовой полости и носоглотки</a:t>
            </a:r>
          </a:p>
          <a:p>
            <a:r>
              <a:rPr lang="ru-RU" dirty="0" smtClean="0"/>
              <a:t>Кожные покровы</a:t>
            </a:r>
          </a:p>
          <a:p>
            <a:r>
              <a:rPr lang="ru-RU" dirty="0" smtClean="0"/>
              <a:t>Гематоэнцефалический</a:t>
            </a:r>
          </a:p>
          <a:p>
            <a:r>
              <a:rPr lang="ru-RU" dirty="0" smtClean="0"/>
              <a:t>Плацентарный</a:t>
            </a:r>
          </a:p>
          <a:p>
            <a:r>
              <a:rPr lang="ru-RU" dirty="0" smtClean="0"/>
              <a:t>Эпителий молочных желез</a:t>
            </a:r>
          </a:p>
          <a:p>
            <a:r>
              <a:rPr lang="ru-RU" dirty="0" smtClean="0"/>
              <a:t>Почечный </a:t>
            </a:r>
          </a:p>
          <a:p>
            <a:r>
              <a:rPr lang="ru-RU" dirty="0" smtClean="0"/>
              <a:t>Гистогематический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85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Схема строения клеточной мембраны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medknsltant.com/wp-content/uploads/2019/06/post_5b87c9442642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1" b="9947"/>
          <a:stretch/>
        </p:blipFill>
        <p:spPr bwMode="auto">
          <a:xfrm>
            <a:off x="0" y="1484783"/>
            <a:ext cx="9144000" cy="537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965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Варианты прохождения через мембраны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Диффузный транспорт</a:t>
            </a:r>
          </a:p>
          <a:p>
            <a:r>
              <a:rPr lang="ru-RU" dirty="0" smtClean="0"/>
              <a:t>Конвекционный транспорт</a:t>
            </a:r>
          </a:p>
          <a:p>
            <a:r>
              <a:rPr lang="ru-RU" dirty="0" smtClean="0"/>
              <a:t>По константе диссоциации (рН)</a:t>
            </a:r>
          </a:p>
          <a:p>
            <a:r>
              <a:rPr lang="ru-RU" dirty="0" smtClean="0"/>
              <a:t>Облегченный транспорт</a:t>
            </a:r>
          </a:p>
          <a:p>
            <a:r>
              <a:rPr lang="ru-RU" dirty="0" err="1" smtClean="0"/>
              <a:t>Пиноцитоз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804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Гистогематический барьер</a:t>
            </a:r>
            <a:endParaRPr lang="ru-RU" dirty="0"/>
          </a:p>
        </p:txBody>
      </p:sp>
      <p:pic>
        <p:nvPicPr>
          <p:cNvPr id="2050" name="Picture 2" descr="https://cf2.ppt-online.org/files2/slide/g/GvpexWbqHAXVS5hk3ntgMfO6TFYZDwILUN2ElCPRmz/slide-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63" t="18995" r="-1" b="11397"/>
          <a:stretch/>
        </p:blipFill>
        <p:spPr bwMode="auto">
          <a:xfrm>
            <a:off x="1979712" y="1556792"/>
            <a:ext cx="5305091" cy="508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356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Гематоэнцефалический барьер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.ppt-online.org/files1/slide/7/72XkunJeGENijpZqoPwmc53AtMCRz0rWyHOv9Q6TU/slide-3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" t="22357" r="1582" b="1695"/>
          <a:stretch/>
        </p:blipFill>
        <p:spPr bwMode="auto">
          <a:xfrm>
            <a:off x="31359" y="1572125"/>
            <a:ext cx="9112642" cy="5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870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Энтеральные</a:t>
            </a:r>
            <a:r>
              <a:rPr lang="ru-RU" dirty="0" smtClean="0"/>
              <a:t> пути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Пероральный путь</a:t>
            </a:r>
          </a:p>
          <a:p>
            <a:r>
              <a:rPr lang="ru-RU" dirty="0" err="1" smtClean="0"/>
              <a:t>Сублингвальный</a:t>
            </a:r>
            <a:r>
              <a:rPr lang="ru-RU" dirty="0" smtClean="0"/>
              <a:t> путь</a:t>
            </a:r>
          </a:p>
          <a:p>
            <a:r>
              <a:rPr lang="ru-RU" dirty="0" smtClean="0"/>
              <a:t>Ректальный путь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4869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67</TotalTime>
  <Words>143</Words>
  <Application>Microsoft Office PowerPoint</Application>
  <PresentationFormat>Экран (4:3)</PresentationFormat>
  <Paragraphs>52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Модульная</vt:lpstr>
      <vt:lpstr>Пути введения лекарственных средств, виды их действия и взаимодействия</vt:lpstr>
      <vt:lpstr>СВР по теме</vt:lpstr>
      <vt:lpstr>План лекции</vt:lpstr>
      <vt:lpstr>Биологические барьеры</vt:lpstr>
      <vt:lpstr>Схема строения клеточной мембраны</vt:lpstr>
      <vt:lpstr>Варианты прохождения через мембраны</vt:lpstr>
      <vt:lpstr>Гистогематический барьер</vt:lpstr>
      <vt:lpstr>Гематоэнцефалический барьер</vt:lpstr>
      <vt:lpstr>Энтеральные пути</vt:lpstr>
      <vt:lpstr>Пероральный путь</vt:lpstr>
      <vt:lpstr>Сублингвальный путь</vt:lpstr>
      <vt:lpstr>Парентеральные пути</vt:lpstr>
      <vt:lpstr>Презентация PowerPoint</vt:lpstr>
      <vt:lpstr>Внутрикостный путь</vt:lpstr>
      <vt:lpstr>Эпидуральный путь</vt:lpstr>
      <vt:lpstr>Типовые процессы биотрансформации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Пути введения лекарственных средств, виды их действия и взаимодействия</dc:title>
  <dc:creator>Вера Азимова</dc:creator>
  <cp:lastModifiedBy>Вера Азимова</cp:lastModifiedBy>
  <cp:revision>9</cp:revision>
  <dcterms:created xsi:type="dcterms:W3CDTF">2020-09-03T17:21:07Z</dcterms:created>
  <dcterms:modified xsi:type="dcterms:W3CDTF">2020-11-01T19:46:40Z</dcterms:modified>
</cp:coreProperties>
</file>