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2" r:id="rId4"/>
    <p:sldId id="268" r:id="rId5"/>
    <p:sldId id="267" r:id="rId6"/>
    <p:sldId id="271" r:id="rId7"/>
    <p:sldId id="265" r:id="rId8"/>
    <p:sldId id="261" r:id="rId9"/>
    <p:sldId id="264" r:id="rId10"/>
    <p:sldId id="259" r:id="rId11"/>
    <p:sldId id="269" r:id="rId12"/>
    <p:sldId id="273" r:id="rId13"/>
    <p:sldId id="272" r:id="rId14"/>
    <p:sldId id="257" r:id="rId15"/>
    <p:sldId id="279" r:id="rId16"/>
    <p:sldId id="280" r:id="rId17"/>
    <p:sldId id="270" r:id="rId18"/>
    <p:sldId id="260" r:id="rId19"/>
    <p:sldId id="275" r:id="rId20"/>
    <p:sldId id="274" r:id="rId21"/>
    <p:sldId id="25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E339A-3B2E-4E69-95E6-1963FC386DDC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4FA3D-B60F-4C6B-BA00-911A8E11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1" y="1928802"/>
            <a:ext cx="753233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Легендарное оружие –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Самозарядный</a:t>
            </a:r>
            <a:r>
              <a:rPr lang="ru-RU" sz="3600" dirty="0" smtClean="0"/>
              <a:t> 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арабин Симонова (СКС)</a:t>
            </a:r>
            <a:r>
              <a:rPr lang="ru-RU" sz="3600" dirty="0" smtClean="0"/>
              <a:t> </a:t>
            </a: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0218" y="5380672"/>
            <a:ext cx="4933782" cy="1477328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Пономаренко Даниил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9 «Б» класс МАОУ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«Школа №11 города Белогорск»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Назарук Нина Алексеевна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учитель технологии</a:t>
            </a:r>
            <a:endParaRPr lang="ru-RU" dirty="0"/>
          </a:p>
        </p:txBody>
      </p:sp>
      <p:pic>
        <p:nvPicPr>
          <p:cNvPr id="7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2" cstate="print"/>
          <a:srcRect t="22857" b="17143"/>
          <a:stretch>
            <a:fillRect/>
          </a:stretch>
        </p:blipFill>
        <p:spPr bwMode="auto">
          <a:xfrm>
            <a:off x="1246798" y="5445224"/>
            <a:ext cx="2285293" cy="769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16632"/>
            <a:ext cx="648072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Самозарядный карабин Симонова – универсальность не знает границ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½Ð° Ð¾ÑÐ¾Ñ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86256"/>
            <a:ext cx="1520532" cy="855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6021288"/>
            <a:ext cx="2971263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в охоте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ÐÐ¾ÑÑÑÐ½ÑÐ¹ ÐºÐ°ÑÐ°ÑÐ» Ñ Ð¡ÐÐ¡"/>
          <p:cNvPicPr>
            <a:picLocks noChangeAspect="1" noChangeArrowheads="1"/>
          </p:cNvPicPr>
          <p:nvPr/>
        </p:nvPicPr>
        <p:blipFill>
          <a:blip r:embed="rId3" cstate="print"/>
          <a:srcRect l="12963" r="7407"/>
          <a:stretch>
            <a:fillRect/>
          </a:stretch>
        </p:blipFill>
        <p:spPr bwMode="auto">
          <a:xfrm>
            <a:off x="6696639" y="1571612"/>
            <a:ext cx="1408883" cy="1285885"/>
          </a:xfrm>
          <a:prstGeom prst="rect">
            <a:avLst/>
          </a:prstGeom>
          <a:noFill/>
        </p:spPr>
      </p:pic>
      <p:pic>
        <p:nvPicPr>
          <p:cNvPr id="3078" name="Picture 6" descr="http://4.bp.blogspot.com/-3CMqvcH96sE/UoOSfXNVZUI/AAAAAAAADC8/C3WQagtdrII/s320/23058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077072"/>
            <a:ext cx="838804" cy="121455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5536" y="6027003"/>
            <a:ext cx="446449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Карабин стоит на вооружении многих стран мира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img-fotki.yandex.ru/get/9064/210836048.4/0_d529e_d2f01eb2_X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643050"/>
            <a:ext cx="101423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www.ljplus.ru/img/k/o/kostyanus/55.jpg"/>
          <p:cNvPicPr/>
          <p:nvPr/>
        </p:nvPicPr>
        <p:blipFill>
          <a:blip r:embed="rId6" cstate="print"/>
          <a:srcRect l="34474"/>
          <a:stretch>
            <a:fillRect/>
          </a:stretch>
        </p:blipFill>
        <p:spPr bwMode="auto">
          <a:xfrm>
            <a:off x="1571604" y="1643050"/>
            <a:ext cx="85725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3573016"/>
            <a:ext cx="446449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Церемония почетного караула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32656"/>
            <a:ext cx="6429420" cy="7858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Набор первоначальных идей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1412776"/>
          <a:ext cx="8424936" cy="5040560"/>
        </p:xfrm>
        <a:graphic>
          <a:graphicData uri="http://schemas.openxmlformats.org/drawingml/2006/table">
            <a:tbl>
              <a:tblPr/>
              <a:tblGrid>
                <a:gridCol w="4248472"/>
                <a:gridCol w="4176464"/>
              </a:tblGrid>
              <a:tr h="263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0" algn="l"/>
                        </a:tabLs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Модель 1</a:t>
                      </a: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ППШ - 41 ( пистолет-пулемёт Шпагина, СССР) с рожковым магазином</a:t>
                      </a:r>
                      <a:endParaRPr lang="ru-RU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019300" algn="l"/>
                        </a:tabLs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Модель 2 </a:t>
                      </a:r>
                    </a:p>
                    <a:p>
                      <a:pPr indent="44958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ППШ - 41  (пистолет - пулемёт Шпагина, СССР) с круглым магазином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1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0" algn="l"/>
                        </a:tabLs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Модель 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пистолет-пулемёт Томпсона (США).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19300" algn="l"/>
                        </a:tabLst>
                        <a:defRPr/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Модель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19300" algn="l"/>
                        </a:tabLst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Самозарядный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карабин Симонова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9300" algn="l"/>
                        </a:tabLs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000372"/>
            <a:ext cx="114129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928934"/>
            <a:ext cx="139038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572140"/>
            <a:ext cx="114300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5" cstate="print"/>
          <a:srcRect t="22857" b="17143"/>
          <a:stretch>
            <a:fillRect/>
          </a:stretch>
        </p:blipFill>
        <p:spPr bwMode="auto">
          <a:xfrm>
            <a:off x="7250096" y="5357827"/>
            <a:ext cx="1112167" cy="285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оборудования, инструментов, приспособлений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bookin.org.ru/book/3665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9733" y="1357298"/>
            <a:ext cx="1412043" cy="857256"/>
          </a:xfrm>
          <a:prstGeom prst="rect">
            <a:avLst/>
          </a:prstGeom>
          <a:noFill/>
        </p:spPr>
      </p:pic>
      <p:pic>
        <p:nvPicPr>
          <p:cNvPr id="27658" name="Picture 10" descr="https://avatars.mds.yandex.net/get-marketpic/247472/market_5LAYCgEK-4PY-c_W5Okwmg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990" y="5072074"/>
            <a:ext cx="767051" cy="714380"/>
          </a:xfrm>
          <a:prstGeom prst="rect">
            <a:avLst/>
          </a:prstGeom>
          <a:noFill/>
        </p:spPr>
      </p:pic>
      <p:pic>
        <p:nvPicPr>
          <p:cNvPr id="27662" name="Picture 14" descr="http://www.stroy-podskazka.ru/images/article/orig/2018/03/mangal-chemodan-originalnye-idei-dlya-vashego-uchastka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1107" y="4293096"/>
            <a:ext cx="1065914" cy="350350"/>
          </a:xfrm>
          <a:prstGeom prst="rect">
            <a:avLst/>
          </a:prstGeom>
          <a:noFill/>
        </p:spPr>
      </p:pic>
      <p:pic>
        <p:nvPicPr>
          <p:cNvPr id="10" name="Picture 2" descr="http://www.kerva.websender.ru/images_services/432/big/catwebsender.jpg"/>
          <p:cNvPicPr>
            <a:picLocks noChangeAspect="1" noChangeArrowheads="1"/>
          </p:cNvPicPr>
          <p:nvPr/>
        </p:nvPicPr>
        <p:blipFill>
          <a:blip r:embed="rId5" cstate="print"/>
          <a:srcRect l="10800" t="18360" r="11441" b="16841"/>
          <a:stretch>
            <a:fillRect/>
          </a:stretch>
        </p:blipFill>
        <p:spPr bwMode="auto">
          <a:xfrm>
            <a:off x="4714876" y="1268760"/>
            <a:ext cx="1225276" cy="1021063"/>
          </a:xfrm>
          <a:prstGeom prst="rect">
            <a:avLst/>
          </a:prstGeom>
          <a:noFill/>
        </p:spPr>
      </p:pic>
      <p:pic>
        <p:nvPicPr>
          <p:cNvPr id="11" name="Рисунок 10" descr="C:\Users\ПоЦ\Desktop\17848125.jp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858148" y="3068960"/>
            <a:ext cx="876624" cy="717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ПоЦ\Desktop\4244-large_default.jpg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14546" y="5589241"/>
            <a:ext cx="513846" cy="41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ПоЦ\Desktop\14673_main_.jpg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flipH="1">
            <a:off x="1357290" y="3000372"/>
            <a:ext cx="483536" cy="1000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volium.ru/data/products_img/bosch_gst75v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2" y="1124744"/>
            <a:ext cx="907676" cy="94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s://rosdidaktika.ru/upload/iblock/879/879033ad6607be7996e7b6789a27a940.jpg"/>
          <p:cNvPicPr>
            <a:picLocks noChangeAspect="1" noChangeArrowheads="1"/>
          </p:cNvPicPr>
          <p:nvPr/>
        </p:nvPicPr>
        <p:blipFill>
          <a:blip r:embed="rId10" cstate="print">
            <a:lum contrast="-20000"/>
          </a:blip>
          <a:srcRect t="6964" r="5420"/>
          <a:stretch>
            <a:fillRect/>
          </a:stretch>
        </p:blipFill>
        <p:spPr bwMode="auto">
          <a:xfrm>
            <a:off x="4000496" y="2636912"/>
            <a:ext cx="1088921" cy="881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260648"/>
            <a:ext cx="489654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материалов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i.siteapi.org/6RWw9d0zv9tQly90dJUxdNY5m88=/fit-in/1024x768/center/top/f37db5c4219966b.s.siteapi.org/img/da51e96c39c3114565ec161a739ef902e2e34c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1284779" cy="942171"/>
          </a:xfrm>
          <a:prstGeom prst="rect">
            <a:avLst/>
          </a:prstGeom>
          <a:noFill/>
        </p:spPr>
      </p:pic>
      <p:pic>
        <p:nvPicPr>
          <p:cNvPr id="28676" name="Picture 4" descr="Ð¢ÑÑÐ±Ð° 102x16 Ð¼Ð¼ ÐÐÐ¡Ð¢ 8732-78 ÑÑ 35"/>
          <p:cNvPicPr>
            <a:picLocks noChangeAspect="1" noChangeArrowheads="1"/>
          </p:cNvPicPr>
          <p:nvPr/>
        </p:nvPicPr>
        <p:blipFill>
          <a:blip r:embed="rId3" cstate="print"/>
          <a:srcRect t="20160" b="21881"/>
          <a:stretch>
            <a:fillRect/>
          </a:stretch>
        </p:blipFill>
        <p:spPr bwMode="auto">
          <a:xfrm>
            <a:off x="7429520" y="1142984"/>
            <a:ext cx="1488100" cy="646868"/>
          </a:xfrm>
          <a:prstGeom prst="rect">
            <a:avLst/>
          </a:prstGeom>
          <a:noFill/>
        </p:spPr>
      </p:pic>
      <p:pic>
        <p:nvPicPr>
          <p:cNvPr id="6" name="Рисунок 5" descr="C:\Users\ПоЦ\Desktop\пвх.jpg"/>
          <p:cNvPicPr/>
          <p:nvPr/>
        </p:nvPicPr>
        <p:blipFill>
          <a:blip r:embed="rId4" cstate="print">
            <a:lum contrast="-20000"/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708920"/>
            <a:ext cx="1084110" cy="1005832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7" name="Рисунок 6" descr="C:\Users\ПоЦ\Desktop\622020c171e6a36e42fa8c3c9a2f7f54.jpg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29929" t="9375" r="33492" b="9375"/>
          <a:stretch>
            <a:fillRect/>
          </a:stretch>
        </p:blipFill>
        <p:spPr bwMode="auto">
          <a:xfrm>
            <a:off x="7500958" y="2708920"/>
            <a:ext cx="455418" cy="1505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оЦ\Desktop\52068492ee985f34f415c18c62a8508c.jpeg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005064"/>
            <a:ext cx="840156" cy="852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Территория Тюнинга - Форум onliner.by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4869160"/>
            <a:ext cx="886896" cy="7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Ц\Desktop\0f1fdb99fc7e9ac19748fc3ef35e9e16.jpg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797152"/>
            <a:ext cx="1428760" cy="1417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duser\Desktop\Пономаренко пулемет\IMG-20181105-WA0005.jpg"/>
          <p:cNvPicPr/>
          <p:nvPr/>
        </p:nvPicPr>
        <p:blipFill>
          <a:blip r:embed="rId2" cstate="print"/>
          <a:srcRect l="24510" t="16422" r="19935"/>
          <a:stretch>
            <a:fillRect/>
          </a:stretch>
        </p:blipFill>
        <p:spPr bwMode="auto">
          <a:xfrm rot="5400000">
            <a:off x="6240473" y="2974973"/>
            <a:ext cx="573783" cy="148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Adduser\Desktop\Пономаренко пулемет\IMG-20181105-WA0004.jpg"/>
          <p:cNvPicPr/>
          <p:nvPr/>
        </p:nvPicPr>
        <p:blipFill>
          <a:blip r:embed="rId3" cstate="print"/>
          <a:srcRect l="20653" r="27713"/>
          <a:stretch>
            <a:fillRect/>
          </a:stretch>
        </p:blipFill>
        <p:spPr bwMode="auto">
          <a:xfrm rot="5400000">
            <a:off x="6331577" y="1669423"/>
            <a:ext cx="659469" cy="117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duser\Desktop\Пономаренко пулемет\IMG-20181105-WA0003.jpg"/>
          <p:cNvPicPr/>
          <p:nvPr/>
        </p:nvPicPr>
        <p:blipFill>
          <a:blip r:embed="rId4" cstate="print"/>
          <a:srcRect l="39123" t="31838" r="31534"/>
          <a:stretch>
            <a:fillRect/>
          </a:stretch>
        </p:blipFill>
        <p:spPr bwMode="auto">
          <a:xfrm rot="5400000">
            <a:off x="6091806" y="4552399"/>
            <a:ext cx="857256" cy="132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188640"/>
            <a:ext cx="8352928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работы по технологической последовательности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duser\Desktop\IMG-20181108-WA0011.jpg"/>
          <p:cNvPicPr/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142976" y="1857364"/>
            <a:ext cx="17859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TEMP\Rar$DIa0.178\SAM_08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7596" y="428604"/>
            <a:ext cx="2476518" cy="1857388"/>
          </a:xfrm>
          <a:prstGeom prst="rect">
            <a:avLst/>
          </a:prstGeom>
          <a:noFill/>
        </p:spPr>
      </p:pic>
      <p:pic>
        <p:nvPicPr>
          <p:cNvPr id="1028" name="Picture 4" descr="C:\TEMP\Rar$DIa0.328\SAM_08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7253" y="571480"/>
            <a:ext cx="2286015" cy="1714512"/>
          </a:xfrm>
          <a:prstGeom prst="rect">
            <a:avLst/>
          </a:prstGeom>
          <a:noFill/>
        </p:spPr>
      </p:pic>
      <p:pic>
        <p:nvPicPr>
          <p:cNvPr id="1029" name="Picture 5" descr="C:\TEMP\Rar$DIa0.351\SAM_08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9963" y="3071810"/>
            <a:ext cx="2286016" cy="1714512"/>
          </a:xfrm>
          <a:prstGeom prst="rect">
            <a:avLst/>
          </a:prstGeom>
          <a:noFill/>
        </p:spPr>
      </p:pic>
      <p:pic>
        <p:nvPicPr>
          <p:cNvPr id="1030" name="Picture 6" descr="C:\TEMP\Rar$DIa0.450\SAM_08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107530"/>
            <a:ext cx="2461952" cy="184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TEMP\Rar$DIa0.604\SAM_08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5"/>
            <a:ext cx="2106057" cy="1579542"/>
          </a:xfrm>
          <a:prstGeom prst="rect">
            <a:avLst/>
          </a:prstGeom>
          <a:noFill/>
        </p:spPr>
      </p:pic>
      <p:pic>
        <p:nvPicPr>
          <p:cNvPr id="2052" name="Picture 4" descr="C:\TEMP\Rar$DIa0.236\SAM_0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272" y="285728"/>
            <a:ext cx="2381266" cy="1785950"/>
          </a:xfrm>
          <a:prstGeom prst="rect">
            <a:avLst/>
          </a:prstGeom>
          <a:noFill/>
        </p:spPr>
      </p:pic>
      <p:pic>
        <p:nvPicPr>
          <p:cNvPr id="2053" name="Picture 5" descr="C:\TEMP\Rar$DIa0.662\SAM_08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357562"/>
            <a:ext cx="2331930" cy="1748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408712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техники безопасности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zemp.ru/800/600/http/uchutrudu.ru/wp-content/uploads/2017/11/bezop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3088" y="1142984"/>
            <a:ext cx="1520321" cy="2071702"/>
          </a:xfrm>
          <a:prstGeom prst="rect">
            <a:avLst/>
          </a:prstGeom>
          <a:noFill/>
        </p:spPr>
      </p:pic>
      <p:pic>
        <p:nvPicPr>
          <p:cNvPr id="3076" name="Picture 4" descr="http://stendivsem.ru/d/0804_opilivaniye_1000kh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85860"/>
            <a:ext cx="1462959" cy="2043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Ð°ÑÐ°Ð±Ð¸Ð½ Ð¡ÐÐ¡ Ð¿ÑÐ¸Ð¼ÐµÐ½ÑÐµÑÑÑ Ð² Ð°ÑÐ¼Ð¸Ð¸ Ð¸ Ð² Ð½Ð°ÑÐµ Ð²ÑÐµÐ¼Ñ, Ð¿ÑÐ°Ð²Ð´Ð°, ÑÐ¾Ð»ÑÐºÐ¾ Ð½Ð° Ð¿Ð°ÑÐ°Ð´Ð°Ñ. Ð£Ð´Ð¸Ð²Ð»ÑÑÑÑÑ ÑÑÑ Ð½ÐµÑÐµÐ¼Ñ - Ð¡ÐÐ¡ Ð½Ðµ ÑÐ¾Ð»ÑÐºÐ¾ Ð½Ð°Ð´ÐµÐ¶Ð½Ð¾Ðµ, Ð½Ð¾ Ð¸ Ð¾ÑÐµÐ½Ñ ÐºÑÐ°ÑÐ¸Ð²Ð¾Ðµ Ð¾ÑÑÐ¶Ð¸Ð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857364"/>
            <a:ext cx="2357454" cy="15716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8208912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СКС не только надежное, но и очень красивое оружие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04664"/>
            <a:ext cx="6408712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Экологическое обоснование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900igr.net/up/datas/71929/016.jpg"/>
          <p:cNvPicPr>
            <a:picLocks noChangeAspect="1" noChangeArrowheads="1"/>
          </p:cNvPicPr>
          <p:nvPr/>
        </p:nvPicPr>
        <p:blipFill>
          <a:blip r:embed="rId2" cstate="print"/>
          <a:srcRect t="9633" b="7609"/>
          <a:stretch>
            <a:fillRect/>
          </a:stretch>
        </p:blipFill>
        <p:spPr bwMode="auto">
          <a:xfrm>
            <a:off x="3537672" y="2071678"/>
            <a:ext cx="3305992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6.stc.all.kpcdn.net/share/i/12/9958109/inx960x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6628" y="1214422"/>
            <a:ext cx="1171360" cy="785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3212976"/>
            <a:ext cx="4176464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Калашников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Михаил Тимофеевич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980728"/>
            <a:ext cx="3600400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Любое оружие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должно защищать,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не убивать!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293096"/>
            <a:ext cx="8136904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«Я был бы счастлив, дожить до такого дня, когда людям  больше не нужны будут ни мои автоматы, ни другое оружие...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4664"/>
            <a:ext cx="6408712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Экономический расчет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5" y="1340768"/>
          <a:ext cx="7920879" cy="4304090"/>
        </p:xfrm>
        <a:graphic>
          <a:graphicData uri="http://schemas.openxmlformats.org/drawingml/2006/table">
            <a:tbl>
              <a:tblPr/>
              <a:tblGrid>
                <a:gridCol w="739841"/>
                <a:gridCol w="2047911"/>
                <a:gridCol w="1744348"/>
                <a:gridCol w="1736721"/>
                <a:gridCol w="1652058"/>
              </a:tblGrid>
              <a:tr h="1073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Стоимость за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 материалов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(руб)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1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Грунтовка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1/4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8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1/3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Шпаклевка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1/5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89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603500" algn="l"/>
                        </a:tabLs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396" marR="633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imnaziya2-rk.ru/upload/iblock/ae3/20168_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448" y="1285860"/>
            <a:ext cx="884984" cy="8572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260648"/>
            <a:ext cx="7776864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zoozel.ru/gallery/images/1668408_zarni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8715" y="1285860"/>
            <a:ext cx="932082" cy="714380"/>
          </a:xfrm>
          <a:prstGeom prst="rect">
            <a:avLst/>
          </a:prstGeom>
          <a:noFill/>
        </p:spPr>
      </p:pic>
      <p:pic>
        <p:nvPicPr>
          <p:cNvPr id="1034" name="Picture 10" descr="https://gorod-ufa.top/wp-content/uploads/2018/02/v-skvere-volna-sostoitsya-voenno-patrioticheskaya-igra-zarnitsa.jpg"/>
          <p:cNvPicPr>
            <a:picLocks noChangeAspect="1" noChangeArrowheads="1"/>
          </p:cNvPicPr>
          <p:nvPr/>
        </p:nvPicPr>
        <p:blipFill>
          <a:blip r:embed="rId4" cstate="print"/>
          <a:srcRect l="20833" r="22917"/>
          <a:stretch>
            <a:fillRect/>
          </a:stretch>
        </p:blipFill>
        <p:spPr bwMode="auto">
          <a:xfrm>
            <a:off x="2160714" y="4005065"/>
            <a:ext cx="971126" cy="852696"/>
          </a:xfrm>
          <a:prstGeom prst="rect">
            <a:avLst/>
          </a:prstGeom>
          <a:noFill/>
        </p:spPr>
      </p:pic>
      <p:pic>
        <p:nvPicPr>
          <p:cNvPr id="1036" name="Picture 12" descr="http://pbs.twimg.com/media/DWI1JLsUMAUpQ8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7710" y="3933057"/>
            <a:ext cx="1761341" cy="9247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88024" y="6453336"/>
            <a:ext cx="3960440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на уроках ОБЖ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8" name="Picture 14" descr="https://vnnews.ru/images/wsscontent/gallery/47de4047e91eea053d907d10c0823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09263" y="1700808"/>
            <a:ext cx="1412552" cy="942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5856" y="404664"/>
            <a:ext cx="2823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Реклама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455836"/>
            <a:ext cx="676875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армия сильна,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Нашей Родине верна!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мужчин, коль доблесть есть,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ней служить и долг, и честь!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Ружьё придумать - тонко дело,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Карабин получился - высший класс!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Традиции храним отменно,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век назад, так и сейчас.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tarososh.my1.ru/2017/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285728"/>
            <a:ext cx="60627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55776" y="6021288"/>
            <a:ext cx="6445380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955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Адрес:    МАОУ «Школа №11 города Белогорск»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95525" algn="l"/>
              </a:tabLs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ул. Мая 191                телефон: 5-18-10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Описание: C:\Users\Катя\Desktop\Рисунок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4725145"/>
            <a:ext cx="592024" cy="34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5226784"/>
            <a:ext cx="2448272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ПРИХОДИТЕ!  СМОТРИТЕ!                     ВЫБИРАЙТЕ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Заказывайте!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714348" y="188640"/>
            <a:ext cx="1808368" cy="525716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 rtl="0"/>
            <a:r>
              <a:rPr lang="ru-RU" sz="2400" b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ФИРМА</a:t>
            </a:r>
            <a:endParaRPr lang="ru-RU" sz="2400" b="1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WordArt 4" descr="Папирус"/>
          <p:cNvSpPr>
            <a:spLocks noChangeArrowheads="1" noChangeShapeType="1" noTextEdit="1"/>
          </p:cNvSpPr>
          <p:nvPr/>
        </p:nvSpPr>
        <p:spPr bwMode="auto">
          <a:xfrm>
            <a:off x="500034" y="908720"/>
            <a:ext cx="2236270" cy="66289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ru-RU" sz="20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"Умелец"</a:t>
            </a:r>
            <a:endParaRPr lang="ru-RU" sz="20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4" cstate="print"/>
          <a:srcRect t="22857" b="17143"/>
          <a:stretch>
            <a:fillRect/>
          </a:stretch>
        </p:blipFill>
        <p:spPr bwMode="auto">
          <a:xfrm rot="16200000">
            <a:off x="59737" y="2726891"/>
            <a:ext cx="2225978" cy="749876"/>
          </a:xfrm>
          <a:prstGeom prst="rect">
            <a:avLst/>
          </a:prstGeom>
          <a:noFill/>
        </p:spPr>
      </p:pic>
      <p:pic>
        <p:nvPicPr>
          <p:cNvPr id="12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5" cstate="print"/>
          <a:srcRect t="22857" b="17143"/>
          <a:stretch>
            <a:fillRect/>
          </a:stretch>
        </p:blipFill>
        <p:spPr bwMode="auto">
          <a:xfrm>
            <a:off x="4956083" y="5143512"/>
            <a:ext cx="1060304" cy="357190"/>
          </a:xfrm>
          <a:prstGeom prst="rect">
            <a:avLst/>
          </a:prstGeom>
          <a:noFill/>
        </p:spPr>
      </p:pic>
      <p:pic>
        <p:nvPicPr>
          <p:cNvPr id="13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6" cstate="print"/>
          <a:srcRect t="22857" b="17143"/>
          <a:stretch>
            <a:fillRect/>
          </a:stretch>
        </p:blipFill>
        <p:spPr bwMode="auto">
          <a:xfrm rot="16707348">
            <a:off x="7804831" y="2379893"/>
            <a:ext cx="1614455" cy="46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280920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изготовление макета самозарядного карабина Симонова (СКС)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132856"/>
            <a:ext cx="8640960" cy="375487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изучить информационные материалы по теме проекта;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разработать чертеж проектируемого    изделия;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подобрать материал и оборудование для изготовления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макета карабина СКС;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изготовить макет самозарядного карабина Симонова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оформить пояснительную записку;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подготовить презентацию проекта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Карабин – это модификация винтовки, которая имеет укороченный ствол и меньший вес. 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Самым известным карабином, выпущенным в Советском Союзе, является СКС – самозарядный карабин Симонова.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Разработка этого оружия началась еще во время войны, и уже более семи десятков лет этот ровесник Победы находится на вооружении советской и российской армии.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37321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 в мире было произведено более 15 миллионов единиц этого замечательного оружия.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20.ifotki.info/org/b08e6cb4b7eea8700a0c7a66944db7cf53dced2582182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905275" cy="1356789"/>
          </a:xfrm>
          <a:prstGeom prst="rect">
            <a:avLst/>
          </a:prstGeom>
          <a:ln w="127000" cap="rnd"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131840" y="404664"/>
            <a:ext cx="568863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Сергей Гаврилович Симонов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844824"/>
            <a:ext cx="5400600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Крупный советский конструктор стрелкового оружия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3356992"/>
            <a:ext cx="554461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Заслуженный изобретатель РСФСР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4365104"/>
            <a:ext cx="554461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Герой социалистического труда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5589240"/>
            <a:ext cx="554461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Дважды лауреат Сталинской премии первой степени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933056"/>
            <a:ext cx="237626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1894 - 1986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2.guns.ru/forums/icons/forum_pictures/004887/4887686.jpg"/>
          <p:cNvPicPr>
            <a:picLocks noChangeAspect="1" noChangeArrowheads="1"/>
          </p:cNvPicPr>
          <p:nvPr/>
        </p:nvPicPr>
        <p:blipFill>
          <a:blip r:embed="rId2" cstate="print"/>
          <a:srcRect l="4348" t="17750" b="36796"/>
          <a:stretch>
            <a:fillRect/>
          </a:stretch>
        </p:blipFill>
        <p:spPr bwMode="auto">
          <a:xfrm>
            <a:off x="2946786" y="2357430"/>
            <a:ext cx="3536181" cy="1285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7488832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Чертеж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самозарядного карабина Симонова СКС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780928"/>
            <a:ext cx="8208912" cy="4114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Калибр – 7,62 мм;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Используемый патрон – 7,62х39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Длина оружия (без штыка) – 1020 мм.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Длина ствола – 520 мм.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Масса без боекомплекта – 3,75 кг.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Емкость магазина – 10 снарядов.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Прицельная дальность стрельбы – 1000 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Эффективная дальность стрельбы – 400м.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Скорострельность – 30-40 выстрелов в минуту.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404664"/>
            <a:ext cx="5004048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Характеристики  СКС-45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Ð¡Ð°Ð¼Ð¾Ð·Ð°ÑÑÐ´Ð½Ð¹ ÐÐ°ÑÐ°Ð±Ð¸Ð½ Ð¡Ð¸Ð¼Ð¾Ð½Ð¾Ð²Ð° (Ð¡ÐÐ¡). ÐÐµ ÑÐ¾Ð»ÑÐºÐ¾ Ð¸ÑÐ¿Ð¾Ð»ÑÐ·Ð¾Ð²Ð°Ð» ÑÐ¾Ñ Ð¶Ðµ Ð¿Ð°ÑÑÐ¾Ð½, ÑÑÐ¾ Ð¸ Ð°Ð²ÑÐ¾Ð¼Ð°Ñ ÐÐ°Ð»Ð°ÑÐ½Ð¸ÐºÐ¾Ð²Ð°, Ð½Ð¾ Ð½Ð°Ð¿Ð¾Ð¼Ð¸Ð½Ð°Ð» ÐµÐ³Ð¾ Ð¸ Ð²Ð½ÐµÑÐ½Ðµ. ÐÑ, Ð¸Ð»Ð¸ Ð½Ð°Ð¾Ð±Ð¾ÑÐ¾Ñ."/>
          <p:cNvPicPr>
            <a:picLocks noChangeAspect="1" noChangeArrowheads="1"/>
          </p:cNvPicPr>
          <p:nvPr/>
        </p:nvPicPr>
        <p:blipFill>
          <a:blip r:embed="rId2" cstate="print"/>
          <a:srcRect t="22857" b="17143"/>
          <a:stretch>
            <a:fillRect/>
          </a:stretch>
        </p:blipFill>
        <p:spPr bwMode="auto">
          <a:xfrm>
            <a:off x="4467496" y="1428737"/>
            <a:ext cx="1484426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£ÑÑÑÐ¾Ð¹ÑÑÐ²Ð¾ ÐºÐ°ÑÐ°Ð±Ð¸Ð½Ð° Ð¡ÐÐ¡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440480" y="2846406"/>
            <a:ext cx="1817366" cy="98229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9512" y="415117"/>
            <a:ext cx="5077072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cs typeface="Times New Roman" pitchFamily="18" charset="0"/>
              </a:rPr>
              <a:t>Ствол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Ствольная коробка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Прицельные приспособления (мушка и прицельная планка)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Штык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Крышка ствольной коробки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Затвор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Возвратный механизм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8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Газовая трубка со ствольной накладкой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9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Газовый поршень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Толкатель с пружиной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1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Ударно-спусковой механизм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2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Магазин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3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Ложа.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Open Sans"/>
                <a:cs typeface="Arial" pitchFamily="34" charset="0"/>
              </a:rPr>
              <a:t>Для быстрого наполнения неотъёмного магазина на 10 патронов используется обойма.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16632"/>
            <a:ext cx="590465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автомата СКС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96752"/>
            <a:ext cx="4392488" cy="544764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Многозарядность</a:t>
            </a:r>
            <a:r>
              <a:rPr lang="ru-RU" sz="2800" b="1" dirty="0" smtClean="0"/>
              <a:t>.</a:t>
            </a:r>
            <a:r>
              <a:rPr lang="ru-RU" sz="2800" dirty="0" smtClean="0"/>
              <a:t> </a:t>
            </a:r>
          </a:p>
          <a:p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Важная характеристика, повышающая шансы стрелка, как на поле боя, так и на охоте.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Надежность</a:t>
            </a:r>
            <a:r>
              <a:rPr lang="ru-RU" sz="2800" dirty="0" smtClean="0"/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тому, что большая часть деталей выполняется фрезерованием, оружие имеет огромный ресурс – до 25 тысяч выстрелов.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Стоимость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Карабин является одним из самых бюджетных в своем классе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196752"/>
            <a:ext cx="4248472" cy="532453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СКС-45 по своим габаритам рассчитан на среднего солдата времен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войны, рост которого составлял около 165 сантиметров. Высоким стрелкам не очень удобно эксплуатировать оружие.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Экстракция гильз вверх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Многие считают это свойство недостатком.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Малая мощь патрона.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8640"/>
            <a:ext cx="30963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Достоинства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188640"/>
            <a:ext cx="30963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Недостатки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flipH="1">
            <a:off x="2123728" y="692696"/>
            <a:ext cx="216024" cy="50405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flipH="1">
            <a:off x="6660232" y="692696"/>
            <a:ext cx="216024" cy="504056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639</Words>
  <Application>Microsoft Office PowerPoint</Application>
  <PresentationFormat>Экран (4:3)</PresentationFormat>
  <Paragraphs>137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Admin</cp:lastModifiedBy>
  <cp:revision>72</cp:revision>
  <dcterms:created xsi:type="dcterms:W3CDTF">2018-11-11T14:00:34Z</dcterms:created>
  <dcterms:modified xsi:type="dcterms:W3CDTF">2021-06-18T11:53:28Z</dcterms:modified>
</cp:coreProperties>
</file>