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8" r:id="rId3"/>
    <p:sldId id="311" r:id="rId4"/>
    <p:sldId id="312" r:id="rId5"/>
    <p:sldId id="313" r:id="rId6"/>
    <p:sldId id="259" r:id="rId7"/>
    <p:sldId id="273" r:id="rId8"/>
    <p:sldId id="274" r:id="rId9"/>
    <p:sldId id="317" r:id="rId10"/>
    <p:sldId id="261" r:id="rId11"/>
    <p:sldId id="284" r:id="rId12"/>
    <p:sldId id="285" r:id="rId13"/>
    <p:sldId id="286" r:id="rId14"/>
    <p:sldId id="315" r:id="rId15"/>
    <p:sldId id="277" r:id="rId16"/>
    <p:sldId id="289" r:id="rId17"/>
    <p:sldId id="314" r:id="rId18"/>
    <p:sldId id="292" r:id="rId19"/>
    <p:sldId id="290" r:id="rId20"/>
    <p:sldId id="293" r:id="rId2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9900"/>
    <a:srgbClr val="808000"/>
    <a:srgbClr val="996633"/>
    <a:srgbClr val="336600"/>
    <a:srgbClr val="996600"/>
    <a:srgbClr val="00FFFF"/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4" autoAdjust="0"/>
    <p:restoredTop sz="87152" autoAdjust="0"/>
  </p:normalViewPr>
  <p:slideViewPr>
    <p:cSldViewPr>
      <p:cViewPr varScale="1">
        <p:scale>
          <a:sx n="68" d="100"/>
          <a:sy n="68" d="100"/>
        </p:scale>
        <p:origin x="6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4AF7E-77B3-46EF-9B4F-57A7947FD9F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CF61A0-6D49-4112-AEA9-2F33DD3EC8C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ПРОЕКТНАЯ ДЕЯТЕЛЬНОСТЬ</a:t>
          </a:r>
          <a:endParaRPr lang="ru-RU" b="1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65C45C-5AA6-4C08-90F6-A61739E224D3}" type="parTrans" cxnId="{B3DA0572-D68E-4FE6-B4DE-68C30BF43E52}">
      <dgm:prSet/>
      <dgm:spPr/>
      <dgm:t>
        <a:bodyPr/>
        <a:lstStyle/>
        <a:p>
          <a:endParaRPr lang="ru-RU"/>
        </a:p>
      </dgm:t>
    </dgm:pt>
    <dgm:pt modelId="{E88FDA5D-2C84-4065-90DC-A38732686B3D}" type="sibTrans" cxnId="{B3DA0572-D68E-4FE6-B4DE-68C30BF43E52}">
      <dgm:prSet/>
      <dgm:spPr/>
      <dgm:t>
        <a:bodyPr/>
        <a:lstStyle/>
        <a:p>
          <a:endParaRPr lang="ru-RU"/>
        </a:p>
      </dgm:t>
    </dgm:pt>
    <dgm:pt modelId="{D659E1FE-D224-4DBE-AE15-AB44B06FF50A}">
      <dgm:prSet phldrT="[Текст]" custT="1"/>
      <dgm:spPr/>
      <dgm:t>
        <a:bodyPr/>
        <a:lstStyle/>
        <a:p>
          <a:endParaRPr lang="ru-RU" sz="2400" b="1" dirty="0" smtClean="0"/>
        </a:p>
        <a:p>
          <a:r>
            <a:rPr lang="ru-RU" sz="2400" b="1" dirty="0" err="1" smtClean="0"/>
            <a:t>Телекоммуни-кационный</a:t>
          </a:r>
          <a:r>
            <a:rPr lang="ru-RU" sz="2400" b="1" dirty="0" smtClean="0"/>
            <a:t> проект</a:t>
          </a:r>
          <a:endParaRPr lang="ru-RU" sz="2400" b="1" dirty="0"/>
        </a:p>
      </dgm:t>
    </dgm:pt>
    <dgm:pt modelId="{4C149082-B95C-40AC-A2A8-AFDD4F2148EB}" type="parTrans" cxnId="{479101D3-8DBD-41D0-B0B5-E096A1B63BAD}">
      <dgm:prSet/>
      <dgm:spPr/>
      <dgm:t>
        <a:bodyPr/>
        <a:lstStyle/>
        <a:p>
          <a:endParaRPr lang="ru-RU"/>
        </a:p>
      </dgm:t>
    </dgm:pt>
    <dgm:pt modelId="{EE1E82BA-B96E-43C6-8749-E65DD32EA55B}" type="sibTrans" cxnId="{479101D3-8DBD-41D0-B0B5-E096A1B63BAD}">
      <dgm:prSet/>
      <dgm:spPr/>
      <dgm:t>
        <a:bodyPr/>
        <a:lstStyle/>
        <a:p>
          <a:endParaRPr lang="ru-RU"/>
        </a:p>
      </dgm:t>
    </dgm:pt>
    <dgm:pt modelId="{D08A8329-B086-4103-87E4-1755E7C2788F}">
      <dgm:prSet phldrT="[Текст]" custT="1"/>
      <dgm:spPr/>
      <dgm:t>
        <a:bodyPr/>
        <a:lstStyle/>
        <a:p>
          <a:r>
            <a:rPr lang="ru-RU" sz="2800" b="1" dirty="0" smtClean="0"/>
            <a:t>В рамках школы</a:t>
          </a:r>
          <a:endParaRPr lang="ru-RU" sz="2800" b="1" dirty="0"/>
        </a:p>
      </dgm:t>
    </dgm:pt>
    <dgm:pt modelId="{433E3DD0-CC8F-4659-A668-76F27DCEE5D4}" type="parTrans" cxnId="{A87D364E-9345-4E1D-8F4A-01C63004AF06}">
      <dgm:prSet/>
      <dgm:spPr/>
      <dgm:t>
        <a:bodyPr/>
        <a:lstStyle/>
        <a:p>
          <a:endParaRPr lang="ru-RU"/>
        </a:p>
      </dgm:t>
    </dgm:pt>
    <dgm:pt modelId="{E7E89157-DB1E-44E3-92D8-7A17729BA154}" type="sibTrans" cxnId="{A87D364E-9345-4E1D-8F4A-01C63004AF06}">
      <dgm:prSet/>
      <dgm:spPr/>
      <dgm:t>
        <a:bodyPr/>
        <a:lstStyle/>
        <a:p>
          <a:endParaRPr lang="ru-RU"/>
        </a:p>
      </dgm:t>
    </dgm:pt>
    <dgm:pt modelId="{1B845EBC-EE60-47AB-92C9-BDB2C51E1581}">
      <dgm:prSet phldrT="[Текст]" custT="1"/>
      <dgm:spPr/>
      <dgm:t>
        <a:bodyPr/>
        <a:lstStyle/>
        <a:p>
          <a:r>
            <a:rPr lang="ru-RU" sz="2800" b="1" dirty="0" smtClean="0"/>
            <a:t>На уроке</a:t>
          </a:r>
          <a:endParaRPr lang="ru-RU" sz="2800" b="1" dirty="0"/>
        </a:p>
      </dgm:t>
    </dgm:pt>
    <dgm:pt modelId="{1C76F295-B6ED-4454-94C8-2461FD1670DF}" type="parTrans" cxnId="{347F4F36-6D22-4836-AA59-D6883E74B2B7}">
      <dgm:prSet/>
      <dgm:spPr/>
      <dgm:t>
        <a:bodyPr/>
        <a:lstStyle/>
        <a:p>
          <a:endParaRPr lang="ru-RU"/>
        </a:p>
      </dgm:t>
    </dgm:pt>
    <dgm:pt modelId="{C2ADB6DC-DD98-40C0-AC52-5CA4AD0ADAF7}" type="sibTrans" cxnId="{347F4F36-6D22-4836-AA59-D6883E74B2B7}">
      <dgm:prSet/>
      <dgm:spPr/>
      <dgm:t>
        <a:bodyPr/>
        <a:lstStyle/>
        <a:p>
          <a:endParaRPr lang="ru-RU"/>
        </a:p>
      </dgm:t>
    </dgm:pt>
    <dgm:pt modelId="{F7EEF26A-4F72-48EA-84A2-4C4A812749B6}">
      <dgm:prSet phldrT="[Текст]" custT="1"/>
      <dgm:spPr/>
      <dgm:t>
        <a:bodyPr/>
        <a:lstStyle/>
        <a:p>
          <a:r>
            <a:rPr lang="ru-RU" sz="2800" b="1" u="sng" dirty="0" smtClean="0"/>
            <a:t>В рамках класса вне занятий</a:t>
          </a:r>
          <a:endParaRPr lang="ru-RU" sz="2800" b="1" u="sng" dirty="0"/>
        </a:p>
      </dgm:t>
    </dgm:pt>
    <dgm:pt modelId="{15911E41-8545-4602-B083-CF3833CA9603}" type="parTrans" cxnId="{0FE24DCA-02F7-4847-BBC9-D3F35C10C3B8}">
      <dgm:prSet/>
      <dgm:spPr/>
      <dgm:t>
        <a:bodyPr/>
        <a:lstStyle/>
        <a:p>
          <a:endParaRPr lang="ru-RU"/>
        </a:p>
      </dgm:t>
    </dgm:pt>
    <dgm:pt modelId="{52F84F38-2BB3-4660-A14B-E9C84DEC5E32}" type="sibTrans" cxnId="{0FE24DCA-02F7-4847-BBC9-D3F35C10C3B8}">
      <dgm:prSet/>
      <dgm:spPr/>
      <dgm:t>
        <a:bodyPr/>
        <a:lstStyle/>
        <a:p>
          <a:endParaRPr lang="ru-RU"/>
        </a:p>
      </dgm:t>
    </dgm:pt>
    <dgm:pt modelId="{9951A7FD-A975-4B24-A12E-7132048FD40D}">
      <dgm:prSet/>
      <dgm:spPr/>
      <dgm:t>
        <a:bodyPr/>
        <a:lstStyle/>
        <a:p>
          <a:endParaRPr lang="ru-RU"/>
        </a:p>
      </dgm:t>
    </dgm:pt>
    <dgm:pt modelId="{6E6E48D3-C44B-4E5B-80EC-52E093EB1F3D}" type="parTrans" cxnId="{82F847AC-7A31-44F7-8547-95B7ED5123B2}">
      <dgm:prSet/>
      <dgm:spPr/>
      <dgm:t>
        <a:bodyPr/>
        <a:lstStyle/>
        <a:p>
          <a:endParaRPr lang="ru-RU"/>
        </a:p>
      </dgm:t>
    </dgm:pt>
    <dgm:pt modelId="{40EF1B91-6D83-41B6-8BDB-ED31EE0737EB}" type="sibTrans" cxnId="{82F847AC-7A31-44F7-8547-95B7ED5123B2}">
      <dgm:prSet/>
      <dgm:spPr/>
      <dgm:t>
        <a:bodyPr/>
        <a:lstStyle/>
        <a:p>
          <a:endParaRPr lang="ru-RU"/>
        </a:p>
      </dgm:t>
    </dgm:pt>
    <dgm:pt modelId="{1C124875-A97E-47CD-AE0D-549842188CAB}" type="pres">
      <dgm:prSet presAssocID="{56A4AF7E-77B3-46EF-9B4F-57A7947FD9F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7E934C-3650-435F-AD28-7123158A9B73}" type="pres">
      <dgm:prSet presAssocID="{56A4AF7E-77B3-46EF-9B4F-57A7947FD9FA}" presName="matrix" presStyleCnt="0"/>
      <dgm:spPr/>
    </dgm:pt>
    <dgm:pt modelId="{20571B63-A5A4-4FDA-B16E-9C8487B20B82}" type="pres">
      <dgm:prSet presAssocID="{56A4AF7E-77B3-46EF-9B4F-57A7947FD9FA}" presName="tile1" presStyleLbl="node1" presStyleIdx="0" presStyleCnt="4" custLinFactNeighborX="0" custLinFactNeighborY="0"/>
      <dgm:spPr/>
      <dgm:t>
        <a:bodyPr/>
        <a:lstStyle/>
        <a:p>
          <a:endParaRPr lang="ru-RU"/>
        </a:p>
      </dgm:t>
    </dgm:pt>
    <dgm:pt modelId="{44154BB8-EC44-47F7-A48C-5C9E2D2B1627}" type="pres">
      <dgm:prSet presAssocID="{56A4AF7E-77B3-46EF-9B4F-57A7947FD9F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91042-CDC5-4DC9-9377-9183846A3C4C}" type="pres">
      <dgm:prSet presAssocID="{56A4AF7E-77B3-46EF-9B4F-57A7947FD9FA}" presName="tile2" presStyleLbl="node1" presStyleIdx="1" presStyleCnt="4" custLinFactNeighborY="-3704"/>
      <dgm:spPr/>
      <dgm:t>
        <a:bodyPr/>
        <a:lstStyle/>
        <a:p>
          <a:endParaRPr lang="ru-RU"/>
        </a:p>
      </dgm:t>
    </dgm:pt>
    <dgm:pt modelId="{CE4ABEF7-0F94-4202-B65E-A26338880E4E}" type="pres">
      <dgm:prSet presAssocID="{56A4AF7E-77B3-46EF-9B4F-57A7947FD9F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93EB8-629B-448D-BB62-0C972256F0D1}" type="pres">
      <dgm:prSet presAssocID="{56A4AF7E-77B3-46EF-9B4F-57A7947FD9FA}" presName="tile3" presStyleLbl="node1" presStyleIdx="2" presStyleCnt="4" custLinFactNeighborX="5556" custLinFactNeighborY="4167"/>
      <dgm:spPr/>
      <dgm:t>
        <a:bodyPr/>
        <a:lstStyle/>
        <a:p>
          <a:endParaRPr lang="ru-RU"/>
        </a:p>
      </dgm:t>
    </dgm:pt>
    <dgm:pt modelId="{8640763E-CDD1-4876-A875-018A5470D5B8}" type="pres">
      <dgm:prSet presAssocID="{56A4AF7E-77B3-46EF-9B4F-57A7947FD9F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81ACD-6D9D-4AD4-A616-42AA3D6D7DAA}" type="pres">
      <dgm:prSet presAssocID="{56A4AF7E-77B3-46EF-9B4F-57A7947FD9FA}" presName="tile4" presStyleLbl="node1" presStyleIdx="3" presStyleCnt="4" custLinFactNeighborX="1586" custLinFactNeighborY="-776"/>
      <dgm:spPr/>
      <dgm:t>
        <a:bodyPr/>
        <a:lstStyle/>
        <a:p>
          <a:endParaRPr lang="ru-RU"/>
        </a:p>
      </dgm:t>
    </dgm:pt>
    <dgm:pt modelId="{3AE2EE1E-123F-4FC6-85BF-721F2EF568B2}" type="pres">
      <dgm:prSet presAssocID="{56A4AF7E-77B3-46EF-9B4F-57A7947FD9F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DA80A-2914-4953-BBFA-47F92005F5BA}" type="pres">
      <dgm:prSet presAssocID="{56A4AF7E-77B3-46EF-9B4F-57A7947FD9FA}" presName="centerTile" presStyleLbl="fgShp" presStyleIdx="0" presStyleCnt="1" custScaleY="2962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2F847AC-7A31-44F7-8547-95B7ED5123B2}" srcId="{56A4AF7E-77B3-46EF-9B4F-57A7947FD9FA}" destId="{9951A7FD-A975-4B24-A12E-7132048FD40D}" srcOrd="1" destOrd="0" parTransId="{6E6E48D3-C44B-4E5B-80EC-52E093EB1F3D}" sibTransId="{40EF1B91-6D83-41B6-8BDB-ED31EE0737EB}"/>
    <dgm:cxn modelId="{61EDB70C-33B6-4E48-BFE0-93F8463292AA}" type="presOf" srcId="{56A4AF7E-77B3-46EF-9B4F-57A7947FD9FA}" destId="{1C124875-A97E-47CD-AE0D-549842188CAB}" srcOrd="0" destOrd="0" presId="urn:microsoft.com/office/officeart/2005/8/layout/matrix1"/>
    <dgm:cxn modelId="{07CE892E-DABF-409F-BF58-D372F0F66280}" type="presOf" srcId="{D08A8329-B086-4103-87E4-1755E7C2788F}" destId="{CE4ABEF7-0F94-4202-B65E-A26338880E4E}" srcOrd="1" destOrd="0" presId="urn:microsoft.com/office/officeart/2005/8/layout/matrix1"/>
    <dgm:cxn modelId="{D58FE123-F4BA-4F9D-956D-62EC083E3115}" type="presOf" srcId="{D08A8329-B086-4103-87E4-1755E7C2788F}" destId="{BC791042-CDC5-4DC9-9377-9183846A3C4C}" srcOrd="0" destOrd="0" presId="urn:microsoft.com/office/officeart/2005/8/layout/matrix1"/>
    <dgm:cxn modelId="{84FB4FC7-6E23-47BF-B692-D5C83266EA38}" type="presOf" srcId="{1B845EBC-EE60-47AB-92C9-BDB2C51E1581}" destId="{2CF93EB8-629B-448D-BB62-0C972256F0D1}" srcOrd="0" destOrd="0" presId="urn:microsoft.com/office/officeart/2005/8/layout/matrix1"/>
    <dgm:cxn modelId="{275B998D-069B-4B51-814A-AC46E6C31CEE}" type="presOf" srcId="{1B845EBC-EE60-47AB-92C9-BDB2C51E1581}" destId="{8640763E-CDD1-4876-A875-018A5470D5B8}" srcOrd="1" destOrd="0" presId="urn:microsoft.com/office/officeart/2005/8/layout/matrix1"/>
    <dgm:cxn modelId="{B3DA0572-D68E-4FE6-B4DE-68C30BF43E52}" srcId="{56A4AF7E-77B3-46EF-9B4F-57A7947FD9FA}" destId="{B9CF61A0-6D49-4112-AEA9-2F33DD3EC8CA}" srcOrd="0" destOrd="0" parTransId="{A665C45C-5AA6-4C08-90F6-A61739E224D3}" sibTransId="{E88FDA5D-2C84-4065-90DC-A38732686B3D}"/>
    <dgm:cxn modelId="{F0F3F919-6253-42B5-96CD-57F0DEBCE2EA}" type="presOf" srcId="{F7EEF26A-4F72-48EA-84A2-4C4A812749B6}" destId="{0F781ACD-6D9D-4AD4-A616-42AA3D6D7DAA}" srcOrd="0" destOrd="0" presId="urn:microsoft.com/office/officeart/2005/8/layout/matrix1"/>
    <dgm:cxn modelId="{347F4F36-6D22-4836-AA59-D6883E74B2B7}" srcId="{B9CF61A0-6D49-4112-AEA9-2F33DD3EC8CA}" destId="{1B845EBC-EE60-47AB-92C9-BDB2C51E1581}" srcOrd="2" destOrd="0" parTransId="{1C76F295-B6ED-4454-94C8-2461FD1670DF}" sibTransId="{C2ADB6DC-DD98-40C0-AC52-5CA4AD0ADAF7}"/>
    <dgm:cxn modelId="{A87D364E-9345-4E1D-8F4A-01C63004AF06}" srcId="{B9CF61A0-6D49-4112-AEA9-2F33DD3EC8CA}" destId="{D08A8329-B086-4103-87E4-1755E7C2788F}" srcOrd="1" destOrd="0" parTransId="{433E3DD0-CC8F-4659-A668-76F27DCEE5D4}" sibTransId="{E7E89157-DB1E-44E3-92D8-7A17729BA154}"/>
    <dgm:cxn modelId="{2A9AF130-2106-4A08-B3D6-545681C274FB}" type="presOf" srcId="{B9CF61A0-6D49-4112-AEA9-2F33DD3EC8CA}" destId="{626DA80A-2914-4953-BBFA-47F92005F5BA}" srcOrd="0" destOrd="0" presId="urn:microsoft.com/office/officeart/2005/8/layout/matrix1"/>
    <dgm:cxn modelId="{57BA0927-2B6D-4FC6-A7B6-6BA9E199D929}" type="presOf" srcId="{D659E1FE-D224-4DBE-AE15-AB44B06FF50A}" destId="{20571B63-A5A4-4FDA-B16E-9C8487B20B82}" srcOrd="0" destOrd="0" presId="urn:microsoft.com/office/officeart/2005/8/layout/matrix1"/>
    <dgm:cxn modelId="{0FE24DCA-02F7-4847-BBC9-D3F35C10C3B8}" srcId="{B9CF61A0-6D49-4112-AEA9-2F33DD3EC8CA}" destId="{F7EEF26A-4F72-48EA-84A2-4C4A812749B6}" srcOrd="3" destOrd="0" parTransId="{15911E41-8545-4602-B083-CF3833CA9603}" sibTransId="{52F84F38-2BB3-4660-A14B-E9C84DEC5E32}"/>
    <dgm:cxn modelId="{746B175C-FB9A-47C3-8E04-A7B37AB8CACA}" type="presOf" srcId="{D659E1FE-D224-4DBE-AE15-AB44B06FF50A}" destId="{44154BB8-EC44-47F7-A48C-5C9E2D2B1627}" srcOrd="1" destOrd="0" presId="urn:microsoft.com/office/officeart/2005/8/layout/matrix1"/>
    <dgm:cxn modelId="{479101D3-8DBD-41D0-B0B5-E096A1B63BAD}" srcId="{B9CF61A0-6D49-4112-AEA9-2F33DD3EC8CA}" destId="{D659E1FE-D224-4DBE-AE15-AB44B06FF50A}" srcOrd="0" destOrd="0" parTransId="{4C149082-B95C-40AC-A2A8-AFDD4F2148EB}" sibTransId="{EE1E82BA-B96E-43C6-8749-E65DD32EA55B}"/>
    <dgm:cxn modelId="{B900368E-DA13-459D-A825-CF48F895FF4F}" type="presOf" srcId="{F7EEF26A-4F72-48EA-84A2-4C4A812749B6}" destId="{3AE2EE1E-123F-4FC6-85BF-721F2EF568B2}" srcOrd="1" destOrd="0" presId="urn:microsoft.com/office/officeart/2005/8/layout/matrix1"/>
    <dgm:cxn modelId="{60601C39-527E-4F60-A96B-1FB0CA7DD7A9}" type="presParOf" srcId="{1C124875-A97E-47CD-AE0D-549842188CAB}" destId="{737E934C-3650-435F-AD28-7123158A9B73}" srcOrd="0" destOrd="0" presId="urn:microsoft.com/office/officeart/2005/8/layout/matrix1"/>
    <dgm:cxn modelId="{C2189F97-D0C2-46D3-8931-202ACCAB7DCA}" type="presParOf" srcId="{737E934C-3650-435F-AD28-7123158A9B73}" destId="{20571B63-A5A4-4FDA-B16E-9C8487B20B82}" srcOrd="0" destOrd="0" presId="urn:microsoft.com/office/officeart/2005/8/layout/matrix1"/>
    <dgm:cxn modelId="{E29255B1-5A46-46B2-BEBA-E1BBE560CE33}" type="presParOf" srcId="{737E934C-3650-435F-AD28-7123158A9B73}" destId="{44154BB8-EC44-47F7-A48C-5C9E2D2B1627}" srcOrd="1" destOrd="0" presId="urn:microsoft.com/office/officeart/2005/8/layout/matrix1"/>
    <dgm:cxn modelId="{AAA4AADD-F764-4C8D-9D20-09ECAD5F3A76}" type="presParOf" srcId="{737E934C-3650-435F-AD28-7123158A9B73}" destId="{BC791042-CDC5-4DC9-9377-9183846A3C4C}" srcOrd="2" destOrd="0" presId="urn:microsoft.com/office/officeart/2005/8/layout/matrix1"/>
    <dgm:cxn modelId="{480D3C10-5B5E-4A1F-BAD7-529E25B6C9BB}" type="presParOf" srcId="{737E934C-3650-435F-AD28-7123158A9B73}" destId="{CE4ABEF7-0F94-4202-B65E-A26338880E4E}" srcOrd="3" destOrd="0" presId="urn:microsoft.com/office/officeart/2005/8/layout/matrix1"/>
    <dgm:cxn modelId="{53E79D2D-3542-4AE3-95FE-30D618893A55}" type="presParOf" srcId="{737E934C-3650-435F-AD28-7123158A9B73}" destId="{2CF93EB8-629B-448D-BB62-0C972256F0D1}" srcOrd="4" destOrd="0" presId="urn:microsoft.com/office/officeart/2005/8/layout/matrix1"/>
    <dgm:cxn modelId="{44783B79-1D73-4E13-BF8F-1F2867C001EE}" type="presParOf" srcId="{737E934C-3650-435F-AD28-7123158A9B73}" destId="{8640763E-CDD1-4876-A875-018A5470D5B8}" srcOrd="5" destOrd="0" presId="urn:microsoft.com/office/officeart/2005/8/layout/matrix1"/>
    <dgm:cxn modelId="{43EA55D1-4A47-4200-97E1-2D916F9958B5}" type="presParOf" srcId="{737E934C-3650-435F-AD28-7123158A9B73}" destId="{0F781ACD-6D9D-4AD4-A616-42AA3D6D7DAA}" srcOrd="6" destOrd="0" presId="urn:microsoft.com/office/officeart/2005/8/layout/matrix1"/>
    <dgm:cxn modelId="{4E5F1949-58FE-423B-BAA7-0F6B0F67C5FC}" type="presParOf" srcId="{737E934C-3650-435F-AD28-7123158A9B73}" destId="{3AE2EE1E-123F-4FC6-85BF-721F2EF568B2}" srcOrd="7" destOrd="0" presId="urn:microsoft.com/office/officeart/2005/8/layout/matrix1"/>
    <dgm:cxn modelId="{F5B29181-8964-440C-8B28-C365D3BA4098}" type="presParOf" srcId="{1C124875-A97E-47CD-AE0D-549842188CAB}" destId="{626DA80A-2914-4953-BBFA-47F92005F5B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88FDA1-14A8-452C-9784-9F5E8E7D009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1157C8-E243-4453-BAEF-F7893AB7AE57}">
      <dgm:prSet phldrT="[Текст]"/>
      <dgm:spPr/>
      <dgm:t>
        <a:bodyPr/>
        <a:lstStyle/>
        <a:p>
          <a:r>
            <a:rPr lang="ru-RU" b="1" dirty="0" smtClean="0"/>
            <a:t>Метод проектов</a:t>
          </a:r>
          <a:endParaRPr lang="ru-RU" b="1" dirty="0"/>
        </a:p>
      </dgm:t>
    </dgm:pt>
    <dgm:pt modelId="{BC626CD3-CBDA-453E-982C-BED76EC1D8C0}" type="parTrans" cxnId="{C157BF41-7813-4E40-A49A-33A99D89743A}">
      <dgm:prSet/>
      <dgm:spPr/>
      <dgm:t>
        <a:bodyPr/>
        <a:lstStyle/>
        <a:p>
          <a:endParaRPr lang="ru-RU"/>
        </a:p>
      </dgm:t>
    </dgm:pt>
    <dgm:pt modelId="{010D21E4-4693-429E-92EF-7F0F5127C2C9}" type="sibTrans" cxnId="{C157BF41-7813-4E40-A49A-33A99D89743A}">
      <dgm:prSet/>
      <dgm:spPr/>
      <dgm:t>
        <a:bodyPr/>
        <a:lstStyle/>
        <a:p>
          <a:endParaRPr lang="ru-RU"/>
        </a:p>
      </dgm:t>
    </dgm:pt>
    <dgm:pt modelId="{0B332010-E266-4A7A-AA73-52BA7204B68C}">
      <dgm:prSet phldrT="[Текст]"/>
      <dgm:spPr/>
      <dgm:t>
        <a:bodyPr/>
        <a:lstStyle/>
        <a:p>
          <a:r>
            <a:rPr lang="ru-RU" b="1" dirty="0" smtClean="0"/>
            <a:t>Обучение в сотрудничестве</a:t>
          </a:r>
          <a:endParaRPr lang="ru-RU" b="1" dirty="0"/>
        </a:p>
      </dgm:t>
    </dgm:pt>
    <dgm:pt modelId="{B5BC243C-C209-45AC-97F2-7C0D9CEF6EB0}" type="parTrans" cxnId="{45A7CC2E-125A-4CC1-8B5E-DF1BF53338DA}">
      <dgm:prSet/>
      <dgm:spPr/>
      <dgm:t>
        <a:bodyPr/>
        <a:lstStyle/>
        <a:p>
          <a:endParaRPr lang="ru-RU"/>
        </a:p>
      </dgm:t>
    </dgm:pt>
    <dgm:pt modelId="{0A67357B-17FF-429B-AC21-CCB52790AB7E}" type="sibTrans" cxnId="{45A7CC2E-125A-4CC1-8B5E-DF1BF53338DA}">
      <dgm:prSet/>
      <dgm:spPr/>
      <dgm:t>
        <a:bodyPr/>
        <a:lstStyle/>
        <a:p>
          <a:endParaRPr lang="ru-RU"/>
        </a:p>
      </dgm:t>
    </dgm:pt>
    <dgm:pt modelId="{6E54F1DB-7E52-463F-B400-31947CCC3916}">
      <dgm:prSet phldrT="[Текст]"/>
      <dgm:spPr/>
      <dgm:t>
        <a:bodyPr/>
        <a:lstStyle/>
        <a:p>
          <a:r>
            <a:rPr lang="ru-RU" b="1" dirty="0" smtClean="0"/>
            <a:t>Портфель</a:t>
          </a:r>
          <a:endParaRPr lang="ru-RU" b="1" dirty="0"/>
        </a:p>
      </dgm:t>
    </dgm:pt>
    <dgm:pt modelId="{E04B45F1-42E8-44B3-A686-A3171B92CF90}" type="parTrans" cxnId="{3B987AFF-0A72-49CE-99BB-7A2D9599424D}">
      <dgm:prSet/>
      <dgm:spPr/>
      <dgm:t>
        <a:bodyPr/>
        <a:lstStyle/>
        <a:p>
          <a:endParaRPr lang="ru-RU"/>
        </a:p>
      </dgm:t>
    </dgm:pt>
    <dgm:pt modelId="{9ECA6AE5-8532-4E39-AF5D-3590CC5768B5}" type="sibTrans" cxnId="{3B987AFF-0A72-49CE-99BB-7A2D9599424D}">
      <dgm:prSet/>
      <dgm:spPr/>
      <dgm:t>
        <a:bodyPr/>
        <a:lstStyle/>
        <a:p>
          <a:endParaRPr lang="ru-RU"/>
        </a:p>
      </dgm:t>
    </dgm:pt>
    <dgm:pt modelId="{41C4A285-982E-4FC6-B9E9-83389FB01805}">
      <dgm:prSet phldrT="[Текст]"/>
      <dgm:spPr/>
      <dgm:t>
        <a:bodyPr/>
        <a:lstStyle/>
        <a:p>
          <a:r>
            <a:rPr lang="ru-RU" b="1" dirty="0" smtClean="0"/>
            <a:t>Ролевые игры</a:t>
          </a:r>
          <a:endParaRPr lang="ru-RU" b="1" dirty="0"/>
        </a:p>
      </dgm:t>
    </dgm:pt>
    <dgm:pt modelId="{66A2950E-0E7D-4112-B763-269396E8F24D}" type="parTrans" cxnId="{3A9EAF53-8175-4FF0-8ED3-C8D15EF4346F}">
      <dgm:prSet/>
      <dgm:spPr/>
      <dgm:t>
        <a:bodyPr/>
        <a:lstStyle/>
        <a:p>
          <a:endParaRPr lang="ru-RU"/>
        </a:p>
      </dgm:t>
    </dgm:pt>
    <dgm:pt modelId="{3DD61C88-A046-4392-990B-4C3925722B9C}" type="sibTrans" cxnId="{3A9EAF53-8175-4FF0-8ED3-C8D15EF4346F}">
      <dgm:prSet/>
      <dgm:spPr/>
      <dgm:t>
        <a:bodyPr/>
        <a:lstStyle/>
        <a:p>
          <a:endParaRPr lang="ru-RU"/>
        </a:p>
      </dgm:t>
    </dgm:pt>
    <dgm:pt modelId="{6BFD9518-5CBA-4DC9-9E0D-109D3D8566AD}">
      <dgm:prSet/>
      <dgm:spPr/>
      <dgm:t>
        <a:bodyPr/>
        <a:lstStyle/>
        <a:p>
          <a:r>
            <a:rPr lang="ru-RU" b="1" dirty="0" smtClean="0"/>
            <a:t>Дискуссии</a:t>
          </a:r>
          <a:endParaRPr lang="ru-RU" b="1" dirty="0"/>
        </a:p>
      </dgm:t>
    </dgm:pt>
    <dgm:pt modelId="{91BC09F9-3F2A-4088-878B-FE2B4A6D89BD}" type="parTrans" cxnId="{42989188-666C-431D-A174-2B149F5101BE}">
      <dgm:prSet/>
      <dgm:spPr/>
      <dgm:t>
        <a:bodyPr/>
        <a:lstStyle/>
        <a:p>
          <a:endParaRPr lang="ru-RU"/>
        </a:p>
      </dgm:t>
    </dgm:pt>
    <dgm:pt modelId="{BE11BD1B-2912-4711-9793-2DCAFC8676F1}" type="sibTrans" cxnId="{42989188-666C-431D-A174-2B149F5101BE}">
      <dgm:prSet/>
      <dgm:spPr/>
      <dgm:t>
        <a:bodyPr/>
        <a:lstStyle/>
        <a:p>
          <a:endParaRPr lang="ru-RU"/>
        </a:p>
      </dgm:t>
    </dgm:pt>
    <dgm:pt modelId="{E9F335DA-2E7C-4950-AE57-50B0FAA1F1BC}" type="pres">
      <dgm:prSet presAssocID="{1388FDA1-14A8-452C-9784-9F5E8E7D009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40D82B-9467-4C3A-8E1D-30F8D0E4DA02}" type="pres">
      <dgm:prSet presAssocID="{CA1157C8-E243-4453-BAEF-F7893AB7AE57}" presName="root1" presStyleCnt="0"/>
      <dgm:spPr/>
    </dgm:pt>
    <dgm:pt modelId="{6A15B5A2-635D-44A3-B25E-5095E36BB125}" type="pres">
      <dgm:prSet presAssocID="{CA1157C8-E243-4453-BAEF-F7893AB7AE57}" presName="LevelOneTextNode" presStyleLbl="node0" presStyleIdx="0" presStyleCnt="1" custLinFactX="100000" custLinFactNeighborX="122877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9DC902-B09E-41CA-B5DB-7CECE374F7DB}" type="pres">
      <dgm:prSet presAssocID="{CA1157C8-E243-4453-BAEF-F7893AB7AE57}" presName="level2hierChild" presStyleCnt="0"/>
      <dgm:spPr/>
    </dgm:pt>
    <dgm:pt modelId="{6D238F62-8776-4869-9D89-589702D1DA44}" type="pres">
      <dgm:prSet presAssocID="{B5BC243C-C209-45AC-97F2-7C0D9CEF6EB0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BA0253F-3B57-4A47-8BBC-00FFEB3C5BED}" type="pres">
      <dgm:prSet presAssocID="{B5BC243C-C209-45AC-97F2-7C0D9CEF6EB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F5581542-6C91-470D-899E-DEA84ABD40CD}" type="pres">
      <dgm:prSet presAssocID="{0B332010-E266-4A7A-AA73-52BA7204B68C}" presName="root2" presStyleCnt="0"/>
      <dgm:spPr/>
    </dgm:pt>
    <dgm:pt modelId="{87B7E329-F723-44ED-B4D4-20B194D42E0C}" type="pres">
      <dgm:prSet presAssocID="{0B332010-E266-4A7A-AA73-52BA7204B68C}" presName="LevelTwoTextNode" presStyleLbl="node2" presStyleIdx="0" presStyleCnt="4" custLinFactNeighborX="70950" custLinFactNeighborY="62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81006A-7CFC-4296-8CC7-9A1B56EDE6F4}" type="pres">
      <dgm:prSet presAssocID="{0B332010-E266-4A7A-AA73-52BA7204B68C}" presName="level3hierChild" presStyleCnt="0"/>
      <dgm:spPr/>
    </dgm:pt>
    <dgm:pt modelId="{1D5718BF-7B91-4D94-A205-F66242CB2E48}" type="pres">
      <dgm:prSet presAssocID="{91BC09F9-3F2A-4088-878B-FE2B4A6D89BD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D5F75A65-140B-416E-BC3E-7789A021B546}" type="pres">
      <dgm:prSet presAssocID="{91BC09F9-3F2A-4088-878B-FE2B4A6D89BD}" presName="connTx" presStyleLbl="parChTrans1D2" presStyleIdx="1" presStyleCnt="4"/>
      <dgm:spPr/>
      <dgm:t>
        <a:bodyPr/>
        <a:lstStyle/>
        <a:p>
          <a:endParaRPr lang="ru-RU"/>
        </a:p>
      </dgm:t>
    </dgm:pt>
    <dgm:pt modelId="{FE30B9A4-EB5A-4F0B-91F3-C4C45A4AE309}" type="pres">
      <dgm:prSet presAssocID="{6BFD9518-5CBA-4DC9-9E0D-109D3D8566AD}" presName="root2" presStyleCnt="0"/>
      <dgm:spPr/>
    </dgm:pt>
    <dgm:pt modelId="{01E09F5F-2C1A-4B21-844C-F6F323CA2D9F}" type="pres">
      <dgm:prSet presAssocID="{6BFD9518-5CBA-4DC9-9E0D-109D3D8566AD}" presName="LevelTwoTextNode" presStyleLbl="node2" presStyleIdx="1" presStyleCnt="4" custLinFactNeighborX="73381" custLinFactNeighborY="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93C3E4-A5AB-4CA5-A774-4E027144E69B}" type="pres">
      <dgm:prSet presAssocID="{6BFD9518-5CBA-4DC9-9E0D-109D3D8566AD}" presName="level3hierChild" presStyleCnt="0"/>
      <dgm:spPr/>
    </dgm:pt>
    <dgm:pt modelId="{604134D6-4838-4C94-86FC-B17120D70C72}" type="pres">
      <dgm:prSet presAssocID="{E04B45F1-42E8-44B3-A686-A3171B92CF90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1E7FC0F7-8EA1-4213-8576-841FAEAEFD18}" type="pres">
      <dgm:prSet presAssocID="{E04B45F1-42E8-44B3-A686-A3171B92CF9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E3F6D29-6E33-4CC7-86BA-15A3A0FB8DD8}" type="pres">
      <dgm:prSet presAssocID="{6E54F1DB-7E52-463F-B400-31947CCC3916}" presName="root2" presStyleCnt="0"/>
      <dgm:spPr/>
    </dgm:pt>
    <dgm:pt modelId="{11B74630-CED8-453B-8772-8721BC8DD555}" type="pres">
      <dgm:prSet presAssocID="{6E54F1DB-7E52-463F-B400-31947CCC3916}" presName="LevelTwoTextNode" presStyleLbl="node2" presStyleIdx="2" presStyleCnt="4" custLinFactY="15092" custLinFactNeighborX="7338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D275ED-7878-478E-9C85-7A5D6257A9E9}" type="pres">
      <dgm:prSet presAssocID="{6E54F1DB-7E52-463F-B400-31947CCC3916}" presName="level3hierChild" presStyleCnt="0"/>
      <dgm:spPr/>
    </dgm:pt>
    <dgm:pt modelId="{86CEA988-1C4B-46B0-892A-E3DBEF7251B3}" type="pres">
      <dgm:prSet presAssocID="{66A2950E-0E7D-4112-B763-269396E8F24D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E1EC10A9-B574-4328-9BCE-97141B46D3C0}" type="pres">
      <dgm:prSet presAssocID="{66A2950E-0E7D-4112-B763-269396E8F24D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73D2DB8-5417-47DC-8F32-DE9C53FE9979}" type="pres">
      <dgm:prSet presAssocID="{41C4A285-982E-4FC6-B9E9-83389FB01805}" presName="root2" presStyleCnt="0"/>
      <dgm:spPr/>
    </dgm:pt>
    <dgm:pt modelId="{E881460C-293D-4A41-AA81-4814AD8AE4F6}" type="pres">
      <dgm:prSet presAssocID="{41C4A285-982E-4FC6-B9E9-83389FB01805}" presName="LevelTwoTextNode" presStyleLbl="node2" presStyleIdx="3" presStyleCnt="4" custLinFactY="-29525" custLinFactNeighborX="7338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7FA0F0-CAEB-481F-9409-828C19A3A3BE}" type="pres">
      <dgm:prSet presAssocID="{41C4A285-982E-4FC6-B9E9-83389FB01805}" presName="level3hierChild" presStyleCnt="0"/>
      <dgm:spPr/>
    </dgm:pt>
  </dgm:ptLst>
  <dgm:cxnLst>
    <dgm:cxn modelId="{B7C4007A-47BD-4CA3-BCA7-E4F6562923AC}" type="presOf" srcId="{1388FDA1-14A8-452C-9784-9F5E8E7D009F}" destId="{E9F335DA-2E7C-4950-AE57-50B0FAA1F1BC}" srcOrd="0" destOrd="0" presId="urn:microsoft.com/office/officeart/2008/layout/HorizontalMultiLevelHierarchy"/>
    <dgm:cxn modelId="{60314415-EF76-43EC-9D74-E426F27227D7}" type="presOf" srcId="{91BC09F9-3F2A-4088-878B-FE2B4A6D89BD}" destId="{1D5718BF-7B91-4D94-A205-F66242CB2E48}" srcOrd="0" destOrd="0" presId="urn:microsoft.com/office/officeart/2008/layout/HorizontalMultiLevelHierarchy"/>
    <dgm:cxn modelId="{15583ECB-14C9-4128-B563-C7BA152E686A}" type="presOf" srcId="{B5BC243C-C209-45AC-97F2-7C0D9CEF6EB0}" destId="{FBA0253F-3B57-4A47-8BBC-00FFEB3C5BED}" srcOrd="1" destOrd="0" presId="urn:microsoft.com/office/officeart/2008/layout/HorizontalMultiLevelHierarchy"/>
    <dgm:cxn modelId="{E7261CA6-63D7-4706-B19A-6E03AD1B2298}" type="presOf" srcId="{6BFD9518-5CBA-4DC9-9E0D-109D3D8566AD}" destId="{01E09F5F-2C1A-4B21-844C-F6F323CA2D9F}" srcOrd="0" destOrd="0" presId="urn:microsoft.com/office/officeart/2008/layout/HorizontalMultiLevelHierarchy"/>
    <dgm:cxn modelId="{0042F363-48E2-43EF-B009-87BD8E82B913}" type="presOf" srcId="{E04B45F1-42E8-44B3-A686-A3171B92CF90}" destId="{1E7FC0F7-8EA1-4213-8576-841FAEAEFD18}" srcOrd="1" destOrd="0" presId="urn:microsoft.com/office/officeart/2008/layout/HorizontalMultiLevelHierarchy"/>
    <dgm:cxn modelId="{42989188-666C-431D-A174-2B149F5101BE}" srcId="{CA1157C8-E243-4453-BAEF-F7893AB7AE57}" destId="{6BFD9518-5CBA-4DC9-9E0D-109D3D8566AD}" srcOrd="1" destOrd="0" parTransId="{91BC09F9-3F2A-4088-878B-FE2B4A6D89BD}" sibTransId="{BE11BD1B-2912-4711-9793-2DCAFC8676F1}"/>
    <dgm:cxn modelId="{45A7CC2E-125A-4CC1-8B5E-DF1BF53338DA}" srcId="{CA1157C8-E243-4453-BAEF-F7893AB7AE57}" destId="{0B332010-E266-4A7A-AA73-52BA7204B68C}" srcOrd="0" destOrd="0" parTransId="{B5BC243C-C209-45AC-97F2-7C0D9CEF6EB0}" sibTransId="{0A67357B-17FF-429B-AC21-CCB52790AB7E}"/>
    <dgm:cxn modelId="{AA7D8D28-FF3D-4450-9D57-A717FAD45811}" type="presOf" srcId="{66A2950E-0E7D-4112-B763-269396E8F24D}" destId="{86CEA988-1C4B-46B0-892A-E3DBEF7251B3}" srcOrd="0" destOrd="0" presId="urn:microsoft.com/office/officeart/2008/layout/HorizontalMultiLevelHierarchy"/>
    <dgm:cxn modelId="{3B987AFF-0A72-49CE-99BB-7A2D9599424D}" srcId="{CA1157C8-E243-4453-BAEF-F7893AB7AE57}" destId="{6E54F1DB-7E52-463F-B400-31947CCC3916}" srcOrd="2" destOrd="0" parTransId="{E04B45F1-42E8-44B3-A686-A3171B92CF90}" sibTransId="{9ECA6AE5-8532-4E39-AF5D-3590CC5768B5}"/>
    <dgm:cxn modelId="{716982CC-E2E2-41B6-9D4E-4ACCEEF35123}" type="presOf" srcId="{0B332010-E266-4A7A-AA73-52BA7204B68C}" destId="{87B7E329-F723-44ED-B4D4-20B194D42E0C}" srcOrd="0" destOrd="0" presId="urn:microsoft.com/office/officeart/2008/layout/HorizontalMultiLevelHierarchy"/>
    <dgm:cxn modelId="{427825E9-E58D-40E4-958F-7B4C7409DCFF}" type="presOf" srcId="{91BC09F9-3F2A-4088-878B-FE2B4A6D89BD}" destId="{D5F75A65-140B-416E-BC3E-7789A021B546}" srcOrd="1" destOrd="0" presId="urn:microsoft.com/office/officeart/2008/layout/HorizontalMultiLevelHierarchy"/>
    <dgm:cxn modelId="{4C70B375-74EC-48EA-8B99-C342E34801D4}" type="presOf" srcId="{B5BC243C-C209-45AC-97F2-7C0D9CEF6EB0}" destId="{6D238F62-8776-4869-9D89-589702D1DA44}" srcOrd="0" destOrd="0" presId="urn:microsoft.com/office/officeart/2008/layout/HorizontalMultiLevelHierarchy"/>
    <dgm:cxn modelId="{3A9EAF53-8175-4FF0-8ED3-C8D15EF4346F}" srcId="{CA1157C8-E243-4453-BAEF-F7893AB7AE57}" destId="{41C4A285-982E-4FC6-B9E9-83389FB01805}" srcOrd="3" destOrd="0" parTransId="{66A2950E-0E7D-4112-B763-269396E8F24D}" sibTransId="{3DD61C88-A046-4392-990B-4C3925722B9C}"/>
    <dgm:cxn modelId="{6029DB00-79A1-445B-8F2B-0B7AC2AD9783}" type="presOf" srcId="{6E54F1DB-7E52-463F-B400-31947CCC3916}" destId="{11B74630-CED8-453B-8772-8721BC8DD555}" srcOrd="0" destOrd="0" presId="urn:microsoft.com/office/officeart/2008/layout/HorizontalMultiLevelHierarchy"/>
    <dgm:cxn modelId="{C157BF41-7813-4E40-A49A-33A99D89743A}" srcId="{1388FDA1-14A8-452C-9784-9F5E8E7D009F}" destId="{CA1157C8-E243-4453-BAEF-F7893AB7AE57}" srcOrd="0" destOrd="0" parTransId="{BC626CD3-CBDA-453E-982C-BED76EC1D8C0}" sibTransId="{010D21E4-4693-429E-92EF-7F0F5127C2C9}"/>
    <dgm:cxn modelId="{EADB3D7B-9D1D-4755-8C32-710A2CAF145C}" type="presOf" srcId="{66A2950E-0E7D-4112-B763-269396E8F24D}" destId="{E1EC10A9-B574-4328-9BCE-97141B46D3C0}" srcOrd="1" destOrd="0" presId="urn:microsoft.com/office/officeart/2008/layout/HorizontalMultiLevelHierarchy"/>
    <dgm:cxn modelId="{B91379B3-7136-468B-95AC-CA4BDF00C8E4}" type="presOf" srcId="{CA1157C8-E243-4453-BAEF-F7893AB7AE57}" destId="{6A15B5A2-635D-44A3-B25E-5095E36BB125}" srcOrd="0" destOrd="0" presId="urn:microsoft.com/office/officeart/2008/layout/HorizontalMultiLevelHierarchy"/>
    <dgm:cxn modelId="{5AE2CCB2-EEB4-422E-BA3C-DF7BB3B09A8D}" type="presOf" srcId="{E04B45F1-42E8-44B3-A686-A3171B92CF90}" destId="{604134D6-4838-4C94-86FC-B17120D70C72}" srcOrd="0" destOrd="0" presId="urn:microsoft.com/office/officeart/2008/layout/HorizontalMultiLevelHierarchy"/>
    <dgm:cxn modelId="{AB0CBE15-149C-4B3B-8261-76EBCE6092F0}" type="presOf" srcId="{41C4A285-982E-4FC6-B9E9-83389FB01805}" destId="{E881460C-293D-4A41-AA81-4814AD8AE4F6}" srcOrd="0" destOrd="0" presId="urn:microsoft.com/office/officeart/2008/layout/HorizontalMultiLevelHierarchy"/>
    <dgm:cxn modelId="{C1DDD0EC-42B3-41B9-8AB0-2AC3DB96CE8C}" type="presParOf" srcId="{E9F335DA-2E7C-4950-AE57-50B0FAA1F1BC}" destId="{E340D82B-9467-4C3A-8E1D-30F8D0E4DA02}" srcOrd="0" destOrd="0" presId="urn:microsoft.com/office/officeart/2008/layout/HorizontalMultiLevelHierarchy"/>
    <dgm:cxn modelId="{95A03330-84BA-468F-83CD-CB6D0538283C}" type="presParOf" srcId="{E340D82B-9467-4C3A-8E1D-30F8D0E4DA02}" destId="{6A15B5A2-635D-44A3-B25E-5095E36BB125}" srcOrd="0" destOrd="0" presId="urn:microsoft.com/office/officeart/2008/layout/HorizontalMultiLevelHierarchy"/>
    <dgm:cxn modelId="{819E25F4-4E23-4054-9F34-2E9EE5633AB6}" type="presParOf" srcId="{E340D82B-9467-4C3A-8E1D-30F8D0E4DA02}" destId="{C09DC902-B09E-41CA-B5DB-7CECE374F7DB}" srcOrd="1" destOrd="0" presId="urn:microsoft.com/office/officeart/2008/layout/HorizontalMultiLevelHierarchy"/>
    <dgm:cxn modelId="{3475BFDC-B87D-45BE-A9D1-9A904124582E}" type="presParOf" srcId="{C09DC902-B09E-41CA-B5DB-7CECE374F7DB}" destId="{6D238F62-8776-4869-9D89-589702D1DA44}" srcOrd="0" destOrd="0" presId="urn:microsoft.com/office/officeart/2008/layout/HorizontalMultiLevelHierarchy"/>
    <dgm:cxn modelId="{522A50FC-6C35-4194-B284-028D32573FED}" type="presParOf" srcId="{6D238F62-8776-4869-9D89-589702D1DA44}" destId="{FBA0253F-3B57-4A47-8BBC-00FFEB3C5BED}" srcOrd="0" destOrd="0" presId="urn:microsoft.com/office/officeart/2008/layout/HorizontalMultiLevelHierarchy"/>
    <dgm:cxn modelId="{FE0959A8-F513-4380-B1B2-86DC89151961}" type="presParOf" srcId="{C09DC902-B09E-41CA-B5DB-7CECE374F7DB}" destId="{F5581542-6C91-470D-899E-DEA84ABD40CD}" srcOrd="1" destOrd="0" presId="urn:microsoft.com/office/officeart/2008/layout/HorizontalMultiLevelHierarchy"/>
    <dgm:cxn modelId="{B8609229-57A9-4D23-B343-2AA2F704C537}" type="presParOf" srcId="{F5581542-6C91-470D-899E-DEA84ABD40CD}" destId="{87B7E329-F723-44ED-B4D4-20B194D42E0C}" srcOrd="0" destOrd="0" presId="urn:microsoft.com/office/officeart/2008/layout/HorizontalMultiLevelHierarchy"/>
    <dgm:cxn modelId="{9B666AB8-1C0A-434A-91F4-92DF78339225}" type="presParOf" srcId="{F5581542-6C91-470D-899E-DEA84ABD40CD}" destId="{9281006A-7CFC-4296-8CC7-9A1B56EDE6F4}" srcOrd="1" destOrd="0" presId="urn:microsoft.com/office/officeart/2008/layout/HorizontalMultiLevelHierarchy"/>
    <dgm:cxn modelId="{28D26D1F-4EB1-49CD-83A9-49F0209EE5ED}" type="presParOf" srcId="{C09DC902-B09E-41CA-B5DB-7CECE374F7DB}" destId="{1D5718BF-7B91-4D94-A205-F66242CB2E48}" srcOrd="2" destOrd="0" presId="urn:microsoft.com/office/officeart/2008/layout/HorizontalMultiLevelHierarchy"/>
    <dgm:cxn modelId="{CCD64DAB-7105-44E1-B78F-1C2A52D97392}" type="presParOf" srcId="{1D5718BF-7B91-4D94-A205-F66242CB2E48}" destId="{D5F75A65-140B-416E-BC3E-7789A021B546}" srcOrd="0" destOrd="0" presId="urn:microsoft.com/office/officeart/2008/layout/HorizontalMultiLevelHierarchy"/>
    <dgm:cxn modelId="{B8F0A4F0-5861-4C61-AA23-7F8DA007AD0D}" type="presParOf" srcId="{C09DC902-B09E-41CA-B5DB-7CECE374F7DB}" destId="{FE30B9A4-EB5A-4F0B-91F3-C4C45A4AE309}" srcOrd="3" destOrd="0" presId="urn:microsoft.com/office/officeart/2008/layout/HorizontalMultiLevelHierarchy"/>
    <dgm:cxn modelId="{38007A2C-9D05-45F8-845B-8002AE66D0E9}" type="presParOf" srcId="{FE30B9A4-EB5A-4F0B-91F3-C4C45A4AE309}" destId="{01E09F5F-2C1A-4B21-844C-F6F323CA2D9F}" srcOrd="0" destOrd="0" presId="urn:microsoft.com/office/officeart/2008/layout/HorizontalMultiLevelHierarchy"/>
    <dgm:cxn modelId="{00489CA1-EA3A-4AE2-A951-EF7FB04DC89E}" type="presParOf" srcId="{FE30B9A4-EB5A-4F0B-91F3-C4C45A4AE309}" destId="{BF93C3E4-A5AB-4CA5-A774-4E027144E69B}" srcOrd="1" destOrd="0" presId="urn:microsoft.com/office/officeart/2008/layout/HorizontalMultiLevelHierarchy"/>
    <dgm:cxn modelId="{40708B58-F589-4E6D-A6C3-6093543DCFCB}" type="presParOf" srcId="{C09DC902-B09E-41CA-B5DB-7CECE374F7DB}" destId="{604134D6-4838-4C94-86FC-B17120D70C72}" srcOrd="4" destOrd="0" presId="urn:microsoft.com/office/officeart/2008/layout/HorizontalMultiLevelHierarchy"/>
    <dgm:cxn modelId="{556713B8-2B78-4A4D-9AA2-A8730B40984F}" type="presParOf" srcId="{604134D6-4838-4C94-86FC-B17120D70C72}" destId="{1E7FC0F7-8EA1-4213-8576-841FAEAEFD18}" srcOrd="0" destOrd="0" presId="urn:microsoft.com/office/officeart/2008/layout/HorizontalMultiLevelHierarchy"/>
    <dgm:cxn modelId="{6B430711-156A-4E97-B5F3-2B3FA00F8659}" type="presParOf" srcId="{C09DC902-B09E-41CA-B5DB-7CECE374F7DB}" destId="{FE3F6D29-6E33-4CC7-86BA-15A3A0FB8DD8}" srcOrd="5" destOrd="0" presId="urn:microsoft.com/office/officeart/2008/layout/HorizontalMultiLevelHierarchy"/>
    <dgm:cxn modelId="{ABFA049D-8A89-4C68-BB24-384F7375C430}" type="presParOf" srcId="{FE3F6D29-6E33-4CC7-86BA-15A3A0FB8DD8}" destId="{11B74630-CED8-453B-8772-8721BC8DD555}" srcOrd="0" destOrd="0" presId="urn:microsoft.com/office/officeart/2008/layout/HorizontalMultiLevelHierarchy"/>
    <dgm:cxn modelId="{6FB65781-6C2E-42F5-8C1C-CA294393DEB0}" type="presParOf" srcId="{FE3F6D29-6E33-4CC7-86BA-15A3A0FB8DD8}" destId="{78D275ED-7878-478E-9C85-7A5D6257A9E9}" srcOrd="1" destOrd="0" presId="urn:microsoft.com/office/officeart/2008/layout/HorizontalMultiLevelHierarchy"/>
    <dgm:cxn modelId="{0088939E-5051-40FC-B6FA-A4BC74317EF9}" type="presParOf" srcId="{C09DC902-B09E-41CA-B5DB-7CECE374F7DB}" destId="{86CEA988-1C4B-46B0-892A-E3DBEF7251B3}" srcOrd="6" destOrd="0" presId="urn:microsoft.com/office/officeart/2008/layout/HorizontalMultiLevelHierarchy"/>
    <dgm:cxn modelId="{36BC44B4-97DE-4FCC-B903-66E55E4A3417}" type="presParOf" srcId="{86CEA988-1C4B-46B0-892A-E3DBEF7251B3}" destId="{E1EC10A9-B574-4328-9BCE-97141B46D3C0}" srcOrd="0" destOrd="0" presId="urn:microsoft.com/office/officeart/2008/layout/HorizontalMultiLevelHierarchy"/>
    <dgm:cxn modelId="{653060B5-2FC6-400E-B4D8-AD3628B2781E}" type="presParOf" srcId="{C09DC902-B09E-41CA-B5DB-7CECE374F7DB}" destId="{073D2DB8-5417-47DC-8F32-DE9C53FE9979}" srcOrd="7" destOrd="0" presId="urn:microsoft.com/office/officeart/2008/layout/HorizontalMultiLevelHierarchy"/>
    <dgm:cxn modelId="{731255CA-0EE5-4191-9087-433D70D825A9}" type="presParOf" srcId="{073D2DB8-5417-47DC-8F32-DE9C53FE9979}" destId="{E881460C-293D-4A41-AA81-4814AD8AE4F6}" srcOrd="0" destOrd="0" presId="urn:microsoft.com/office/officeart/2008/layout/HorizontalMultiLevelHierarchy"/>
    <dgm:cxn modelId="{CF70A3F6-8993-4F10-996C-5AAFA01C85D1}" type="presParOf" srcId="{073D2DB8-5417-47DC-8F32-DE9C53FE9979}" destId="{467FA0F0-CAEB-481F-9409-828C19A3A3B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71B63-A5A4-4FDA-B16E-9C8487B20B82}">
      <dsp:nvSpPr>
        <dsp:cNvPr id="0" name=""/>
        <dsp:cNvSpPr/>
      </dsp:nvSpPr>
      <dsp:spPr>
        <a:xfrm rot="16200000">
          <a:off x="432047" y="-432047"/>
          <a:ext cx="1728192" cy="259228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Телекоммуни-кационный</a:t>
          </a:r>
          <a:r>
            <a:rPr lang="ru-RU" sz="2400" b="1" kern="1200" dirty="0" smtClean="0"/>
            <a:t> проект</a:t>
          </a:r>
          <a:endParaRPr lang="ru-RU" sz="2400" b="1" kern="1200" dirty="0"/>
        </a:p>
      </dsp:txBody>
      <dsp:txXfrm rot="5400000">
        <a:off x="-1" y="1"/>
        <a:ext cx="2592288" cy="1296144"/>
      </dsp:txXfrm>
    </dsp:sp>
    <dsp:sp modelId="{BC791042-CDC5-4DC9-9377-9183846A3C4C}">
      <dsp:nvSpPr>
        <dsp:cNvPr id="0" name=""/>
        <dsp:cNvSpPr/>
      </dsp:nvSpPr>
      <dsp:spPr>
        <a:xfrm>
          <a:off x="2592288" y="0"/>
          <a:ext cx="2592288" cy="172819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 рамках школы</a:t>
          </a:r>
          <a:endParaRPr lang="ru-RU" sz="2800" b="1" kern="1200" dirty="0"/>
        </a:p>
      </dsp:txBody>
      <dsp:txXfrm>
        <a:off x="2592288" y="0"/>
        <a:ext cx="2592288" cy="1296144"/>
      </dsp:txXfrm>
    </dsp:sp>
    <dsp:sp modelId="{2CF93EB8-629B-448D-BB62-0C972256F0D1}">
      <dsp:nvSpPr>
        <dsp:cNvPr id="0" name=""/>
        <dsp:cNvSpPr/>
      </dsp:nvSpPr>
      <dsp:spPr>
        <a:xfrm rot="10800000">
          <a:off x="144027" y="1728192"/>
          <a:ext cx="2592288" cy="172819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 уроке</a:t>
          </a:r>
          <a:endParaRPr lang="ru-RU" sz="2800" b="1" kern="1200" dirty="0"/>
        </a:p>
      </dsp:txBody>
      <dsp:txXfrm rot="10800000">
        <a:off x="144027" y="2160239"/>
        <a:ext cx="2592288" cy="1296144"/>
      </dsp:txXfrm>
    </dsp:sp>
    <dsp:sp modelId="{0F781ACD-6D9D-4AD4-A616-42AA3D6D7DAA}">
      <dsp:nvSpPr>
        <dsp:cNvPr id="0" name=""/>
        <dsp:cNvSpPr/>
      </dsp:nvSpPr>
      <dsp:spPr>
        <a:xfrm rot="5400000">
          <a:off x="3024336" y="1282733"/>
          <a:ext cx="1728192" cy="259228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/>
            <a:t>В рамках класса вне занятий</a:t>
          </a:r>
          <a:endParaRPr lang="ru-RU" sz="2800" b="1" u="sng" kern="1200" dirty="0"/>
        </a:p>
      </dsp:txBody>
      <dsp:txXfrm rot="-5400000">
        <a:off x="2592287" y="2146829"/>
        <a:ext cx="2592288" cy="1296144"/>
      </dsp:txXfrm>
    </dsp:sp>
    <dsp:sp modelId="{626DA80A-2914-4953-BBFA-47F92005F5BA}">
      <dsp:nvSpPr>
        <dsp:cNvPr id="0" name=""/>
        <dsp:cNvSpPr/>
      </dsp:nvSpPr>
      <dsp:spPr>
        <a:xfrm>
          <a:off x="1814601" y="1600193"/>
          <a:ext cx="1555372" cy="255997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ПРОЕКТНАЯ ДЕЯТЕЛЬНОСТЬ</a:t>
          </a:r>
          <a:endParaRPr lang="ru-RU" sz="800" b="1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27098" y="1612690"/>
        <a:ext cx="1530378" cy="231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EA988-1C4B-46B0-892A-E3DBEF7251B3}">
      <dsp:nvSpPr>
        <dsp:cNvPr id="0" name=""/>
        <dsp:cNvSpPr/>
      </dsp:nvSpPr>
      <dsp:spPr>
        <a:xfrm>
          <a:off x="5079448" y="2376264"/>
          <a:ext cx="743752" cy="523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1876" y="0"/>
              </a:lnTo>
              <a:lnTo>
                <a:pt x="371876" y="523502"/>
              </a:lnTo>
              <a:lnTo>
                <a:pt x="743752" y="5235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28586" y="2615277"/>
        <a:ext cx="45475" cy="45475"/>
      </dsp:txXfrm>
    </dsp:sp>
    <dsp:sp modelId="{604134D6-4838-4C94-86FC-B17120D70C72}">
      <dsp:nvSpPr>
        <dsp:cNvPr id="0" name=""/>
        <dsp:cNvSpPr/>
      </dsp:nvSpPr>
      <dsp:spPr>
        <a:xfrm>
          <a:off x="5079448" y="2376264"/>
          <a:ext cx="743752" cy="1603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1876" y="0"/>
              </a:lnTo>
              <a:lnTo>
                <a:pt x="371876" y="1603620"/>
              </a:lnTo>
              <a:lnTo>
                <a:pt x="743752" y="160362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407131" y="3133881"/>
        <a:ext cx="88385" cy="88385"/>
      </dsp:txXfrm>
    </dsp:sp>
    <dsp:sp modelId="{1D5718BF-7B91-4D94-A205-F66242CB2E48}">
      <dsp:nvSpPr>
        <dsp:cNvPr id="0" name=""/>
        <dsp:cNvSpPr/>
      </dsp:nvSpPr>
      <dsp:spPr>
        <a:xfrm>
          <a:off x="5079448" y="1819639"/>
          <a:ext cx="743752" cy="556624"/>
        </a:xfrm>
        <a:custGeom>
          <a:avLst/>
          <a:gdLst/>
          <a:ahLst/>
          <a:cxnLst/>
          <a:rect l="0" t="0" r="0" b="0"/>
          <a:pathLst>
            <a:path>
              <a:moveTo>
                <a:pt x="0" y="556624"/>
              </a:moveTo>
              <a:lnTo>
                <a:pt x="371876" y="556624"/>
              </a:lnTo>
              <a:lnTo>
                <a:pt x="371876" y="0"/>
              </a:lnTo>
              <a:lnTo>
                <a:pt x="743752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28100" y="2074727"/>
        <a:ext cx="46448" cy="46448"/>
      </dsp:txXfrm>
    </dsp:sp>
    <dsp:sp modelId="{6D238F62-8776-4869-9D89-589702D1DA44}">
      <dsp:nvSpPr>
        <dsp:cNvPr id="0" name=""/>
        <dsp:cNvSpPr/>
      </dsp:nvSpPr>
      <dsp:spPr>
        <a:xfrm>
          <a:off x="5079448" y="739521"/>
          <a:ext cx="681199" cy="1636742"/>
        </a:xfrm>
        <a:custGeom>
          <a:avLst/>
          <a:gdLst/>
          <a:ahLst/>
          <a:cxnLst/>
          <a:rect l="0" t="0" r="0" b="0"/>
          <a:pathLst>
            <a:path>
              <a:moveTo>
                <a:pt x="0" y="1636742"/>
              </a:moveTo>
              <a:lnTo>
                <a:pt x="340599" y="1636742"/>
              </a:lnTo>
              <a:lnTo>
                <a:pt x="340599" y="0"/>
              </a:lnTo>
              <a:lnTo>
                <a:pt x="681199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375727" y="1513571"/>
        <a:ext cx="88641" cy="88641"/>
      </dsp:txXfrm>
    </dsp:sp>
    <dsp:sp modelId="{6A15B5A2-635D-44A3-B25E-5095E36BB125}">
      <dsp:nvSpPr>
        <dsp:cNvPr id="0" name=""/>
        <dsp:cNvSpPr/>
      </dsp:nvSpPr>
      <dsp:spPr>
        <a:xfrm rot="16200000">
          <a:off x="2251694" y="1924773"/>
          <a:ext cx="4752528" cy="902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Метод проектов</a:t>
          </a:r>
          <a:endParaRPr lang="ru-RU" sz="4300" b="1" kern="1200" dirty="0"/>
        </a:p>
      </dsp:txBody>
      <dsp:txXfrm>
        <a:off x="2251694" y="1924773"/>
        <a:ext cx="4752528" cy="902980"/>
      </dsp:txXfrm>
    </dsp:sp>
    <dsp:sp modelId="{87B7E329-F723-44ED-B4D4-20B194D42E0C}">
      <dsp:nvSpPr>
        <dsp:cNvPr id="0" name=""/>
        <dsp:cNvSpPr/>
      </dsp:nvSpPr>
      <dsp:spPr>
        <a:xfrm>
          <a:off x="5760647" y="288031"/>
          <a:ext cx="2961775" cy="902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Обучение в сотрудничестве</a:t>
          </a:r>
          <a:endParaRPr lang="ru-RU" sz="2700" b="1" kern="1200" dirty="0"/>
        </a:p>
      </dsp:txBody>
      <dsp:txXfrm>
        <a:off x="5760647" y="288031"/>
        <a:ext cx="2961775" cy="902980"/>
      </dsp:txXfrm>
    </dsp:sp>
    <dsp:sp modelId="{01E09F5F-2C1A-4B21-844C-F6F323CA2D9F}">
      <dsp:nvSpPr>
        <dsp:cNvPr id="0" name=""/>
        <dsp:cNvSpPr/>
      </dsp:nvSpPr>
      <dsp:spPr>
        <a:xfrm>
          <a:off x="5823200" y="1368149"/>
          <a:ext cx="2961775" cy="902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Дискуссии</a:t>
          </a:r>
          <a:endParaRPr lang="ru-RU" sz="2700" b="1" kern="1200" dirty="0"/>
        </a:p>
      </dsp:txBody>
      <dsp:txXfrm>
        <a:off x="5823200" y="1368149"/>
        <a:ext cx="2961775" cy="902980"/>
      </dsp:txXfrm>
    </dsp:sp>
    <dsp:sp modelId="{11B74630-CED8-453B-8772-8721BC8DD555}">
      <dsp:nvSpPr>
        <dsp:cNvPr id="0" name=""/>
        <dsp:cNvSpPr/>
      </dsp:nvSpPr>
      <dsp:spPr>
        <a:xfrm>
          <a:off x="5823200" y="3528394"/>
          <a:ext cx="2961775" cy="902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Портфель</a:t>
          </a:r>
          <a:endParaRPr lang="ru-RU" sz="2700" b="1" kern="1200" dirty="0"/>
        </a:p>
      </dsp:txBody>
      <dsp:txXfrm>
        <a:off x="5823200" y="3528394"/>
        <a:ext cx="2961775" cy="902980"/>
      </dsp:txXfrm>
    </dsp:sp>
    <dsp:sp modelId="{E881460C-293D-4A41-AA81-4814AD8AE4F6}">
      <dsp:nvSpPr>
        <dsp:cNvPr id="0" name=""/>
        <dsp:cNvSpPr/>
      </dsp:nvSpPr>
      <dsp:spPr>
        <a:xfrm>
          <a:off x="5823200" y="2448276"/>
          <a:ext cx="2961775" cy="9029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/>
            <a:t>Ролевые игры</a:t>
          </a:r>
          <a:endParaRPr lang="ru-RU" sz="2700" b="1" kern="1200" dirty="0"/>
        </a:p>
      </dsp:txBody>
      <dsp:txXfrm>
        <a:off x="5823200" y="2448276"/>
        <a:ext cx="2961775" cy="902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fld id="{418F5F51-4BB7-4639-90A8-EF83F6DFA3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583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/>
            </a:lvl1pPr>
          </a:lstStyle>
          <a:p>
            <a:endParaRPr lang="ru-RU" alt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fld id="{FD15E784-531E-4ABB-AE7F-A16CE740F6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3333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5554DC-041A-435D-B1B1-167FCF02E88A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99CA92-0456-4DD8-890F-813AC2B9FB70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Организация внешней оценки проектов позволяет отслеживать их эффективность, сбои, необходимость своевременной коррекции.</a:t>
            </a:r>
          </a:p>
          <a:p>
            <a:r>
              <a:rPr lang="ru-RU" altLang="ru-RU"/>
              <a:t>Характер этой оценки в большой степени зависит от:</a:t>
            </a:r>
          </a:p>
          <a:p>
            <a:pPr>
              <a:buFontTx/>
              <a:buChar char="-"/>
            </a:pPr>
            <a:r>
              <a:rPr lang="ru-RU" altLang="ru-RU"/>
              <a:t>типа проекта,</a:t>
            </a:r>
          </a:p>
          <a:p>
            <a:pPr>
              <a:buFontTx/>
              <a:buChar char="-"/>
            </a:pPr>
            <a:r>
              <a:rPr lang="ru-RU" altLang="ru-RU"/>
              <a:t>темы проекта (его содержания),</a:t>
            </a:r>
          </a:p>
          <a:p>
            <a:pPr>
              <a:buFontTx/>
              <a:buChar char="-"/>
            </a:pPr>
            <a:r>
              <a:rPr lang="ru-RU" altLang="ru-RU"/>
              <a:t>условий проведения.</a:t>
            </a:r>
          </a:p>
          <a:p>
            <a:r>
              <a:rPr lang="ru-RU" altLang="ru-RU"/>
              <a:t>Если это исследовательский проект, то он с неизбежностью включает этапность проведения, причем успех всего проекта во многом зависит от правильно организованной работы на отдельных этапах.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77D289-D373-4AEF-80E1-FFDD5A296B73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5FFFC-1529-4C15-AB09-3BBEB00F0ECA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/>
              <a:t>В современной педагогике проектирование рассматривается в двух аспектах как «идеальная» (мыслительная) деятельность и как деятельность по реализации замысла. Первая включает целеполагание, планирование, конструирование, моделирование и прогнозирование, вторая – организацию взаимодействия (субъектов проектирования между собой, с объектами и средой), диагностику, анализ результатов и коррекцию проектов. Проектная деятельность преподавателя заключается в разработке и реализации в учебном процессе педагогических проектов (системы планируемых и реализуемых действий, необходимых условий и средств для достижения поставленных целей). Педагогическое проектирование можно представить в обобщенном виде следующей схемой:</a:t>
            </a:r>
          </a:p>
          <a:p>
            <a:pPr>
              <a:lnSpc>
                <a:spcPct val="90000"/>
              </a:lnSpc>
            </a:pPr>
            <a:r>
              <a:rPr lang="ru-RU" altLang="ru-RU"/>
              <a:t>ЗАМЫСЕЛ </a:t>
            </a:r>
            <a:r>
              <a:rPr lang="ru-RU" altLang="ru-RU">
                <a:sym typeface="Symbol" pitchFamily="18" charset="2"/>
              </a:rPr>
              <a:t></a:t>
            </a:r>
            <a:r>
              <a:rPr lang="ru-RU" altLang="ru-RU"/>
              <a:t> РЕАЛИЗАЦИЯ </a:t>
            </a:r>
            <a:r>
              <a:rPr lang="ru-RU" altLang="ru-RU">
                <a:sym typeface="Symbol" pitchFamily="18" charset="2"/>
              </a:rPr>
              <a:t></a:t>
            </a:r>
            <a:r>
              <a:rPr lang="ru-RU" altLang="ru-RU"/>
              <a:t> РЕФЛЕКСИЯ</a:t>
            </a:r>
          </a:p>
          <a:p>
            <a:pPr>
              <a:lnSpc>
                <a:spcPct val="90000"/>
              </a:lnSpc>
            </a:pPr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863A7-C964-4527-9C7F-979A1DC710B2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B1AF3-4E17-4F65-B742-4EDD3A24396E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altLang="ru-RU" b="1" dirty="0"/>
              <a:t>Метод проектов</a:t>
            </a:r>
            <a:r>
              <a:rPr lang="ru-RU" altLang="ru-RU" dirty="0"/>
              <a:t> – это из области дидактики, частных методик, если он используется в рамках определенного предмета.</a:t>
            </a:r>
          </a:p>
          <a:p>
            <a:pPr algn="just"/>
            <a:r>
              <a:rPr lang="ru-RU" altLang="ru-RU" b="1" dirty="0"/>
              <a:t>Метод</a:t>
            </a:r>
            <a:r>
              <a:rPr lang="ru-RU" altLang="ru-RU" dirty="0"/>
              <a:t> (как дидактическая категория) – это </a:t>
            </a:r>
            <a:r>
              <a:rPr lang="ru-RU" altLang="ru-RU" b="1" dirty="0"/>
              <a:t>совокупность приемов, операций</a:t>
            </a:r>
            <a:r>
              <a:rPr lang="ru-RU" altLang="ru-RU" dirty="0"/>
              <a:t> овладения определенной областью практического или теоретического знания, той или иной деятельности. Это </a:t>
            </a:r>
            <a:r>
              <a:rPr lang="ru-RU" altLang="ru-RU" b="1" dirty="0"/>
              <a:t>путь познания, способ организации процесса познания</a:t>
            </a:r>
            <a:r>
              <a:rPr lang="ru-RU" altLang="ru-RU" dirty="0"/>
              <a:t>.</a:t>
            </a:r>
          </a:p>
          <a:p>
            <a:pPr algn="just"/>
            <a:r>
              <a:rPr lang="ru-RU" altLang="ru-RU" dirty="0"/>
              <a:t>В основу метода проектов положена идея, составляющая суть понятия "</a:t>
            </a:r>
            <a:r>
              <a:rPr lang="ru-RU" altLang="ru-RU" b="1" dirty="0"/>
              <a:t>проект</a:t>
            </a:r>
            <a:r>
              <a:rPr lang="ru-RU" altLang="ru-RU" dirty="0"/>
              <a:t>", его прагматическая направленность на результат, который можно получить при решении той или иной практически или теоретически значимой проблемы.</a:t>
            </a:r>
          </a:p>
          <a:p>
            <a:pPr algn="just"/>
            <a:r>
              <a:rPr lang="ru-RU" altLang="ru-RU" dirty="0"/>
              <a:t>Этот результат можно увидеть, осмыслить, применить в реальной практической деятельности.</a:t>
            </a:r>
          </a:p>
          <a:p>
            <a:pPr algn="just"/>
            <a:endParaRPr lang="ru-RU" alt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5BDBBF-530B-4CA1-B803-701BE2130659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Метод проектов – именно </a:t>
            </a:r>
            <a:r>
              <a:rPr lang="ru-RU" altLang="ru-RU" b="1"/>
              <a:t>способ</a:t>
            </a:r>
            <a:r>
              <a:rPr lang="ru-RU" altLang="ru-RU"/>
              <a:t> </a:t>
            </a:r>
            <a:r>
              <a:rPr lang="ru-RU" altLang="ru-RU" b="1"/>
              <a:t>достижения дидактической цели</a:t>
            </a:r>
            <a:r>
              <a:rPr lang="ru-RU" altLang="ru-RU"/>
              <a:t> через детальную разработку проблемы (технологию), которая должна завершиться вполне реальным, осязаемым практическим результатом, оформленным тем или иным образом.</a:t>
            </a:r>
          </a:p>
          <a:p>
            <a:r>
              <a:rPr lang="ru-RU" altLang="ru-RU"/>
              <a:t>Чтобы добиться такого результата, необходимо научить детей самостоятельно мыслить, находить и решать проблемы, привлекая для этой цели знания из разных областей, умения прогнозировать результаты и возможные последствия разных вариантов решения, умения устанавливать причинно-следственные связи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5E784-531E-4ABB-AE7F-A16CE740F6ED}" type="slidenum">
              <a:rPr lang="ru-RU" altLang="ru-RU" smtClean="0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893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D3E301-C53E-40A6-A798-7DBD6E693F12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Метод проектов – именно </a:t>
            </a:r>
            <a:r>
              <a:rPr lang="ru-RU" altLang="ru-RU" b="1"/>
              <a:t>способ</a:t>
            </a:r>
            <a:r>
              <a:rPr lang="ru-RU" altLang="ru-RU"/>
              <a:t> </a:t>
            </a:r>
            <a:r>
              <a:rPr lang="ru-RU" altLang="ru-RU" b="1"/>
              <a:t>достижения дидактической цели</a:t>
            </a:r>
            <a:r>
              <a:rPr lang="ru-RU" altLang="ru-RU"/>
              <a:t> через детальную разработку проблемы (технологию), которая должна завершиться вполне реальным, осязаемым практическим результатом, оформленным тем или иным образом.</a:t>
            </a:r>
          </a:p>
          <a:p>
            <a:r>
              <a:rPr lang="ru-RU" altLang="ru-RU"/>
              <a:t>Чтобы добиться такого результата, необходимо научить детей самостоятельно мыслить, находить и решать проблемы, привлекая для этой цели знания из разных областей, умения прогнозировать результаты и возможные последствия разных вариантов решения, умения устанавливать причинно-следственные связи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988F9-5533-41F8-AE5B-85E7626DA61B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Метод проектов всегда ориентирован на самостоятельную деятельность учащихся - </a:t>
            </a:r>
            <a:r>
              <a:rPr lang="ru-RU" altLang="ru-RU" b="1"/>
              <a:t>индивидуальную, парную, групповую</a:t>
            </a:r>
            <a:r>
              <a:rPr lang="ru-RU" altLang="ru-RU"/>
              <a:t>, которую учащиеся выполняют в течение определенного отрезка времени.</a:t>
            </a:r>
          </a:p>
          <a:p>
            <a:r>
              <a:rPr lang="ru-RU" altLang="ru-RU"/>
              <a:t>Метод проектов органично сочетается с </a:t>
            </a:r>
            <a:r>
              <a:rPr lang="ru-RU" altLang="ru-RU" b="1"/>
              <a:t>групповым подходом к обучению</a:t>
            </a:r>
            <a:r>
              <a:rPr lang="ru-RU" altLang="ru-RU"/>
              <a:t> (</a:t>
            </a:r>
            <a:r>
              <a:rPr lang="en-US" altLang="ru-RU"/>
              <a:t>cooperative learning</a:t>
            </a:r>
            <a:r>
              <a:rPr lang="ru-RU" altLang="ru-RU"/>
              <a:t>)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3272B-C0EA-4D11-85E1-20ECB339F7F9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Метод проектов всегда предполагает решение какой-то проблемы. Решение проблемы предусматривает, с одной стороны, использование совокупности разнообразных методов, средств обучения, а с другой, - необходимость интегрирования знаний, умений применять знания из различных областей науки, техники, технологии, творческих областей.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893D3-670C-4413-AFEA-3145DC7D6648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dirty="0"/>
              <a:t>Метод проектов всегда предполагает решение какой-то проблемы. Решение проблемы предусматривает, с одной стороны, использование совокупности разнообразных методов, средств обучения, а с другой, - необходимость интегрирования знаний, умений применять знания из различных областей науки, техники, технологии, творческих областей.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99BF4-2448-4673-A348-1B53D8029A84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Метод проектов всегда предполагает решение какой-то проблемы. Решение проблемы предусматривает, с одной стороны, использование совокупности разнообразных методов, средств обучения, а с другой, - необходимость интегрирования знаний, умений применять знания из различных областей науки, техники, технологии, творческих областей.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FCF04-94BC-4441-88BB-0481B9494CFA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77F73FE-F416-49F5-B90E-479B7860BD5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33413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4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7554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7838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4757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6848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23A95-FFFD-434A-9D65-608D68DDBB52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43549-18B5-44FB-BCCC-E4306155A90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43329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6659B-AF8F-4E9C-896A-1201C6EC60C5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1C657-A1E4-4DD0-914C-9A8E684CA2F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382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51A3D-1BE1-4526-9318-5366B01282D6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8EC1-F173-427D-8A44-7537099918A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7990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2697F-19F4-4A23-A9DC-8F3907DFB910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EC7E910-4105-4DBB-9FDC-326A1A5BE92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55866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00B3B-40B6-4A3D-8F5F-E4BBCFDDEB7A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FF31B9C-0905-4F06-8E53-D59DAB1589B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99512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5B58-5269-4876-8BEC-EA3101350500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305D185-D181-48CE-8C2C-447670215D8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77911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ECB15-56C8-4EB7-A505-C39B923C339D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2825-6465-4F7D-95BF-7BAB886F1ED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7893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14F8-C604-4777-8157-26FB62D4FB63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0C691-191A-41D1-A758-6045E6713CF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7055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81ACC-29FC-406D-9663-7032AB12FA9A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2C3E0-38FE-46A0-863C-38430952706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0691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3AB06-FB97-46D4-B1A8-E55B20A77DB8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164F387-7A6F-405B-90B2-F9F1B626D2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10598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CF2FA-3340-4229-8133-B65D6877FADC}" type="datetime1">
              <a:rPr lang="ru-RU" altLang="ru-RU" smtClean="0"/>
              <a:pPr/>
              <a:t>08.02.2021</a:t>
            </a:fld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9A0EF08-A09B-4C35-AF59-40476DFCE58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67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23528" y="620688"/>
            <a:ext cx="5903913" cy="2466975"/>
          </a:xfrm>
          <a:noFill/>
        </p:spPr>
        <p:txBody>
          <a:bodyPr lIns="0" tIns="0" rIns="0" bIns="0">
            <a:spAutoFit/>
          </a:bodyPr>
          <a:lstStyle/>
          <a:p>
            <a:pPr algn="l"/>
            <a:r>
              <a:rPr lang="ru-RU" altLang="ru-RU" dirty="0">
                <a:effectLst/>
                <a:latin typeface="Arial Black" pitchFamily="34" charset="0"/>
              </a:rPr>
              <a:t>ТЕХНОЛОГИЯ ПРОЕКТНОГО ОБУЧЕНИЯ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81989" y="5661248"/>
            <a:ext cx="7200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kumimoji="0" lang="ru-RU" altLang="ru-RU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kumimoji="0" lang="ru-RU" altLang="ru-RU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КОМПЕТЕНТНОСТНО-ОРИЕНТИРОВАННЫЙ ПОДХОД </a:t>
            </a:r>
            <a:r>
              <a:rPr kumimoji="0" lang="ru-RU" altLang="ru-RU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kumimoji="0" lang="ru-RU" altLang="ru-RU" b="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kumimoji="0" lang="ru-RU" altLang="ru-RU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ОБУЧЕНИИ»</a:t>
            </a:r>
            <a:endParaRPr kumimoji="0" lang="ru-RU" altLang="ru-RU" b="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7" name="Freeform 11"/>
          <p:cNvSpPr>
            <a:spLocks/>
          </p:cNvSpPr>
          <p:nvPr/>
        </p:nvSpPr>
        <p:spPr bwMode="auto">
          <a:xfrm>
            <a:off x="827087" y="332656"/>
            <a:ext cx="7885113" cy="5148263"/>
          </a:xfrm>
          <a:custGeom>
            <a:avLst/>
            <a:gdLst>
              <a:gd name="T0" fmla="*/ 0 w 4967"/>
              <a:gd name="T1" fmla="*/ 0 h 1973"/>
              <a:gd name="T2" fmla="*/ 4967 w 4967"/>
              <a:gd name="T3" fmla="*/ 0 h 1973"/>
              <a:gd name="T4" fmla="*/ 4967 w 4967"/>
              <a:gd name="T5" fmla="*/ 1973 h 1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7" h="1973">
                <a:moveTo>
                  <a:pt x="0" y="0"/>
                </a:moveTo>
                <a:lnTo>
                  <a:pt x="4967" y="0"/>
                </a:lnTo>
                <a:lnTo>
                  <a:pt x="4967" y="1973"/>
                </a:lnTo>
              </a:path>
            </a:pathLst>
          </a:custGeom>
          <a:noFill/>
          <a:ln w="76200" cap="sq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967" y="2292193"/>
            <a:ext cx="3401611" cy="3384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-396552" y="400686"/>
            <a:ext cx="9540552" cy="954107"/>
          </a:xfrm>
          <a:noFill/>
        </p:spPr>
        <p:txBody>
          <a:bodyPr wrap="square"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ОСНОВНЫЕ ТРЕБОВАНИЯ </a:t>
            </a:r>
            <a:r>
              <a:rPr lang="ru-RU" altLang="ru-RU" sz="2800" dirty="0" smtClean="0">
                <a:effectLst/>
                <a:latin typeface="Arial Black" pitchFamily="34" charset="0"/>
              </a:rPr>
              <a:t>К ИСПОЛЬЗОВАНИЮ МЕТОДА </a:t>
            </a:r>
            <a:r>
              <a:rPr lang="ru-RU" altLang="ru-RU" sz="2800" dirty="0">
                <a:effectLst/>
                <a:latin typeface="Arial Black" pitchFamily="34" charset="0"/>
              </a:rPr>
              <a:t>ПРОЕКТОВ</a:t>
            </a:r>
            <a:endParaRPr lang="ru-RU" altLang="ru-RU" sz="2800" dirty="0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16208" y="962148"/>
            <a:ext cx="827221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endParaRPr lang="ru-RU" altLang="ru-RU" sz="800" b="0" dirty="0" smtClean="0"/>
          </a:p>
          <a:p>
            <a:pPr>
              <a:buFontTx/>
              <a:buAutoNum type="arabicPeriod"/>
            </a:pPr>
            <a:endParaRPr lang="ru-RU" altLang="ru-RU" sz="800" b="0" dirty="0"/>
          </a:p>
          <a:p>
            <a:pPr>
              <a:buFontTx/>
              <a:buAutoNum type="arabicPeriod"/>
            </a:pPr>
            <a:r>
              <a:rPr lang="ru-RU" altLang="ru-RU" sz="2600" b="0" dirty="0" smtClean="0"/>
              <a:t>Наличие в </a:t>
            </a:r>
            <a:r>
              <a:rPr lang="ru-RU" altLang="ru-RU" sz="2600" b="0" dirty="0"/>
              <a:t>исследовательском, творческом плане </a:t>
            </a:r>
            <a:r>
              <a:rPr lang="ru-RU" altLang="ru-RU" sz="2600" u="sng" dirty="0"/>
              <a:t>проблемы/задачи</a:t>
            </a:r>
            <a:r>
              <a:rPr lang="ru-RU" altLang="ru-RU" sz="2600" b="0" dirty="0"/>
              <a:t>, требующей интегрированные знания.</a:t>
            </a:r>
          </a:p>
          <a:p>
            <a:pPr>
              <a:buFontTx/>
              <a:buAutoNum type="arabicPeriod"/>
            </a:pPr>
            <a:endParaRPr lang="ru-RU" altLang="ru-RU" sz="800" b="0" dirty="0" smtClean="0"/>
          </a:p>
          <a:p>
            <a:pPr>
              <a:buFontTx/>
              <a:buAutoNum type="arabicPeriod"/>
            </a:pPr>
            <a:r>
              <a:rPr lang="ru-RU" altLang="ru-RU" sz="2600" b="0" dirty="0" smtClean="0"/>
              <a:t>Практическая</a:t>
            </a:r>
            <a:r>
              <a:rPr lang="ru-RU" altLang="ru-RU" sz="2600" b="0" dirty="0"/>
              <a:t>, теоретическая, познавательная </a:t>
            </a:r>
            <a:r>
              <a:rPr lang="ru-RU" altLang="ru-RU" sz="2600" u="sng" dirty="0"/>
              <a:t>значимость</a:t>
            </a:r>
            <a:r>
              <a:rPr lang="ru-RU" altLang="ru-RU" sz="2600" b="0" dirty="0"/>
              <a:t> предполагаемых </a:t>
            </a:r>
            <a:r>
              <a:rPr lang="ru-RU" altLang="ru-RU" sz="2600" u="sng" dirty="0"/>
              <a:t>результатов</a:t>
            </a:r>
            <a:r>
              <a:rPr lang="ru-RU" altLang="ru-RU" sz="2600" b="0" dirty="0"/>
              <a:t>.</a:t>
            </a:r>
          </a:p>
          <a:p>
            <a:pPr>
              <a:buFontTx/>
              <a:buAutoNum type="arabicPeriod"/>
            </a:pPr>
            <a:endParaRPr lang="ru-RU" altLang="ru-RU" sz="800" u="sng" dirty="0" smtClean="0"/>
          </a:p>
          <a:p>
            <a:pPr>
              <a:buFontTx/>
              <a:buAutoNum type="arabicPeriod"/>
            </a:pPr>
            <a:r>
              <a:rPr lang="ru-RU" altLang="ru-RU" sz="2600" u="sng" dirty="0" smtClean="0"/>
              <a:t>Самостоятельная</a:t>
            </a:r>
            <a:r>
              <a:rPr lang="ru-RU" altLang="ru-RU" sz="2600" b="0" dirty="0" smtClean="0"/>
              <a:t> </a:t>
            </a:r>
            <a:r>
              <a:rPr lang="ru-RU" altLang="ru-RU" sz="2600" b="0" dirty="0"/>
              <a:t>(индивидуальная, парная, групповая) </a:t>
            </a:r>
            <a:r>
              <a:rPr lang="ru-RU" altLang="ru-RU" sz="2600" u="sng" dirty="0"/>
              <a:t>деятельность</a:t>
            </a:r>
            <a:r>
              <a:rPr lang="ru-RU" altLang="ru-RU" sz="2600" dirty="0"/>
              <a:t> </a:t>
            </a:r>
            <a:r>
              <a:rPr lang="ru-RU" altLang="ru-RU" sz="2600" b="0" dirty="0"/>
              <a:t>партнеров.</a:t>
            </a:r>
          </a:p>
          <a:p>
            <a:pPr>
              <a:buFontTx/>
              <a:buAutoNum type="arabicPeriod"/>
            </a:pPr>
            <a:endParaRPr lang="ru-RU" altLang="ru-RU" sz="800" u="sng" dirty="0" smtClean="0"/>
          </a:p>
          <a:p>
            <a:pPr>
              <a:buFontTx/>
              <a:buAutoNum type="arabicPeriod"/>
            </a:pPr>
            <a:r>
              <a:rPr lang="ru-RU" altLang="ru-RU" sz="2600" u="sng" dirty="0" smtClean="0"/>
              <a:t>Структурирование</a:t>
            </a:r>
            <a:r>
              <a:rPr lang="ru-RU" altLang="ru-RU" sz="2600" b="0" dirty="0" smtClean="0"/>
              <a:t> </a:t>
            </a:r>
            <a:r>
              <a:rPr lang="ru-RU" altLang="ru-RU" sz="2600" b="0" dirty="0"/>
              <a:t>содержательной части проекта (с указанием </a:t>
            </a:r>
            <a:r>
              <a:rPr lang="ru-RU" altLang="ru-RU" sz="2600" u="sng" dirty="0"/>
              <a:t>поэтапных результатов</a:t>
            </a:r>
            <a:r>
              <a:rPr lang="ru-RU" altLang="ru-RU" sz="2600" b="0" dirty="0"/>
              <a:t>).</a:t>
            </a:r>
          </a:p>
          <a:p>
            <a:pPr>
              <a:buFontTx/>
              <a:buAutoNum type="arabicPeriod"/>
            </a:pPr>
            <a:endParaRPr lang="ru-RU" altLang="ru-RU" sz="800" b="0" dirty="0" smtClean="0"/>
          </a:p>
          <a:p>
            <a:pPr>
              <a:buFontTx/>
              <a:buAutoNum type="arabicPeriod"/>
            </a:pPr>
            <a:r>
              <a:rPr lang="ru-RU" altLang="ru-RU" sz="2600" b="0" dirty="0" smtClean="0"/>
              <a:t>Использование </a:t>
            </a:r>
            <a:r>
              <a:rPr lang="ru-RU" altLang="ru-RU" sz="2600" b="0" dirty="0"/>
              <a:t>исследовательских </a:t>
            </a:r>
            <a:r>
              <a:rPr lang="ru-RU" altLang="ru-RU" sz="2600" u="sng" dirty="0"/>
              <a:t>методов</a:t>
            </a:r>
            <a:r>
              <a:rPr lang="ru-RU" altLang="ru-RU" sz="2600" b="0" dirty="0"/>
              <a:t>, предусматривающих определенную последовательность действий.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4020" y="116632"/>
            <a:ext cx="8569325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ТИПОЛОГИЯ УЧЕБНЫХ ПРОЕКТОВ</a:t>
            </a:r>
            <a:endParaRPr lang="ru-RU" altLang="ru-RU" sz="2800" dirty="0">
              <a:latin typeface="Arial" charset="0"/>
            </a:endParaRP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1" y="1196752"/>
            <a:ext cx="8784462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Исследовательские </a:t>
            </a:r>
            <a:r>
              <a:rPr kumimoji="0" lang="ru-RU" altLang="ru-RU" b="0" dirty="0"/>
              <a:t>(напоминает научное исследование),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 smtClean="0"/>
              <a:t>Творческие </a:t>
            </a:r>
            <a:r>
              <a:rPr kumimoji="0" lang="ru-RU" altLang="ru-RU" b="0" dirty="0"/>
              <a:t>(свободные и нетрадиционные подходы),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Ролевые </a:t>
            </a:r>
            <a:r>
              <a:rPr kumimoji="0" lang="ru-RU" altLang="ru-RU" b="0" dirty="0"/>
              <a:t>(игровые, выступают в роли кого-то, чего-то),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</a:t>
            </a:r>
            <a:r>
              <a:rPr kumimoji="0" lang="ru-RU" altLang="ru-RU" dirty="0" smtClean="0"/>
              <a:t>Прикладные,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 smtClean="0"/>
              <a:t>Поисковые</a:t>
            </a:r>
            <a:endParaRPr kumimoji="0" lang="ru-RU" altLang="ru-RU" dirty="0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179512" y="636606"/>
            <a:ext cx="6984776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kumimoji="0" lang="ru-RU" altLang="ru-RU" dirty="0" smtClean="0">
                <a:solidFill>
                  <a:schemeClr val="bg1"/>
                </a:solidFill>
                <a:latin typeface="Arial" charset="0"/>
              </a:rPr>
              <a:t>По доминирующей в проекте деятельности:</a:t>
            </a:r>
            <a:endParaRPr kumimoji="0" lang="ru-RU" altLang="ru-RU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1" y="4725144"/>
            <a:ext cx="8784461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</a:pPr>
            <a:endParaRPr kumimoji="0" lang="ru-RU" altLang="ru-RU" dirty="0" smtClean="0"/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 smtClean="0"/>
              <a:t>Практико-ориентированные </a:t>
            </a:r>
            <a:r>
              <a:rPr kumimoji="0" lang="ru-RU" altLang="ru-RU" b="0" dirty="0"/>
              <a:t>(определенный продукт),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Ознакомительно-ориентировочные</a:t>
            </a:r>
            <a:r>
              <a:rPr kumimoji="0" lang="ru-RU" altLang="ru-RU" b="0" dirty="0"/>
              <a:t>,</a:t>
            </a:r>
            <a:endParaRPr kumimoji="0" lang="ru-RU" altLang="ru-RU" dirty="0"/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Информационные </a:t>
            </a:r>
            <a:r>
              <a:rPr kumimoji="0" lang="ru-RU" altLang="ru-RU" b="0" dirty="0"/>
              <a:t>(сбор информации),</a:t>
            </a:r>
          </a:p>
          <a:p>
            <a:pPr algn="l" eaLnBrk="1" hangingPunct="1">
              <a:lnSpc>
                <a:spcPct val="75000"/>
              </a:lnSpc>
              <a:spcBef>
                <a:spcPct val="3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Творческие</a:t>
            </a:r>
            <a:r>
              <a:rPr kumimoji="0" lang="ru-RU" altLang="ru-RU" b="0" dirty="0"/>
              <a:t>.</a:t>
            </a:r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179512" y="4375734"/>
            <a:ext cx="5328591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уровню проработки новизны</a:t>
            </a:r>
            <a:r>
              <a:rPr kumimoji="0" lang="ru-RU" altLang="ru-RU" dirty="0">
                <a:solidFill>
                  <a:schemeClr val="hlink"/>
                </a:solidFill>
                <a:latin typeface="Arial" charset="0"/>
              </a:rPr>
              <a:t>: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569325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ТИПОЛОГИЯ УЧЕБНЫХ ПРОЕКТОВ</a:t>
            </a:r>
            <a:endParaRPr lang="ru-RU" altLang="ru-RU" sz="3200" dirty="0">
              <a:latin typeface="Arial" charset="0"/>
            </a:endParaRP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287338" y="1582738"/>
            <a:ext cx="813752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МОНОПРОЕКТ – в рамках одной области знания</a:t>
            </a:r>
          </a:p>
          <a:p>
            <a:pPr algn="l" eaLnBrk="1" hangingPunct="1"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МЕЖПРЕДМЕТНЫЙ – привлекаются знания из различных предметных областей</a:t>
            </a:r>
            <a:r>
              <a:rPr kumimoji="0" lang="ru-RU" altLang="ru-RU" b="0" dirty="0"/>
              <a:t> </a:t>
            </a:r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467544" y="970702"/>
            <a:ext cx="6400800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предметно-содержательной области:</a:t>
            </a: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358775" y="3213100"/>
            <a:ext cx="5797550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характеру координации проекта</a:t>
            </a:r>
            <a:r>
              <a:rPr kumimoji="0" lang="ru-RU" altLang="ru-RU" dirty="0">
                <a:latin typeface="Arial" charset="0"/>
              </a:rPr>
              <a:t>: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323850" y="3787775"/>
            <a:ext cx="813752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НЕПОСРЕДСТВЕННЫЙ  (жесткий или гибкий</a:t>
            </a:r>
            <a:r>
              <a:rPr kumimoji="0" lang="ru-RU" altLang="ru-RU" b="0" dirty="0"/>
              <a:t>)</a:t>
            </a:r>
            <a:endParaRPr kumimoji="0" lang="ru-RU" altLang="ru-RU" dirty="0"/>
          </a:p>
          <a:p>
            <a:pPr algn="l" eaLnBrk="1" hangingPunct="1"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СКРЫТЫЙ – не явный, имитирующий деятельность участника проекта </a:t>
            </a: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(характерен для телекоммуникационных проектов</a:t>
            </a: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358775" y="5589588"/>
            <a:ext cx="5767669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количеству участников </a:t>
            </a:r>
            <a:r>
              <a:rPr kumimoji="0" lang="ru-RU" altLang="ru-RU" dirty="0" smtClean="0">
                <a:solidFill>
                  <a:schemeClr val="bg1"/>
                </a:solidFill>
                <a:latin typeface="Arial" charset="0"/>
              </a:rPr>
              <a:t>проекта</a:t>
            </a:r>
            <a:r>
              <a:rPr kumimoji="0" lang="ru-RU" altLang="ru-RU" dirty="0" smtClean="0">
                <a:latin typeface="Arial" charset="0"/>
              </a:rPr>
              <a:t>: </a:t>
            </a:r>
            <a:endParaRPr kumimoji="0" lang="ru-RU" altLang="ru-RU" dirty="0">
              <a:latin typeface="Arial" charset="0"/>
            </a:endParaRP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250825" y="6199188"/>
            <a:ext cx="8137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индивидуальный, парные, групповые</a:t>
            </a:r>
            <a:endParaRPr kumimoji="0" lang="ru-RU" altLang="ru-RU" b="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569325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ТИПОЛОГИЯ УЧЕБНЫХ ПРОЕКТОВ</a:t>
            </a:r>
            <a:endParaRPr lang="ru-RU" altLang="ru-RU" sz="3200" dirty="0">
              <a:latin typeface="Arial" charset="0"/>
            </a:endParaRP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87338" y="1519238"/>
            <a:ext cx="7813675" cy="245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algn="l" eaLnBrk="1" hangingPunct="1">
              <a:spcBef>
                <a:spcPct val="35000"/>
              </a:spcBef>
              <a:buClr>
                <a:schemeClr val="bg2">
                  <a:lumMod val="20000"/>
                  <a:lumOff val="80000"/>
                </a:schemeClr>
              </a:buClr>
              <a:buSzPct val="120000"/>
              <a:buFont typeface="Wingdings" panose="05000000000000000000" pitchFamily="2" charset="2"/>
              <a:buChar char="q"/>
            </a:pPr>
            <a:r>
              <a:rPr lang="ru-RU" dirty="0" smtClean="0"/>
              <a:t>Индивидуальный</a:t>
            </a:r>
          </a:p>
          <a:p>
            <a:pPr marL="342900" indent="-342900" algn="l" eaLnBrk="1" hangingPunct="1">
              <a:spcBef>
                <a:spcPct val="35000"/>
              </a:spcBef>
              <a:buClr>
                <a:schemeClr val="bg2">
                  <a:lumMod val="20000"/>
                  <a:lumOff val="80000"/>
                </a:schemeClr>
              </a:buClr>
              <a:buSzPct val="120000"/>
              <a:buFont typeface="Wingdings" panose="05000000000000000000" pitchFamily="2" charset="2"/>
              <a:buChar char="q"/>
            </a:pPr>
            <a:r>
              <a:rPr kumimoji="0" lang="ru-RU" altLang="ru-RU" dirty="0" smtClean="0"/>
              <a:t> </a:t>
            </a:r>
            <a:r>
              <a:rPr lang="ru-RU" dirty="0" smtClean="0"/>
              <a:t>парный</a:t>
            </a:r>
            <a:endParaRPr kumimoji="0" lang="ru-RU" altLang="ru-RU" dirty="0" smtClean="0"/>
          </a:p>
          <a:p>
            <a:pPr algn="l" eaLnBrk="1" hangingPunct="1">
              <a:spcBef>
                <a:spcPct val="35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 smtClean="0"/>
              <a:t> </a:t>
            </a:r>
            <a:r>
              <a:rPr lang="ru-RU" dirty="0"/>
              <a:t>групповой</a:t>
            </a:r>
            <a:endParaRPr kumimoji="0" lang="ru-RU" altLang="ru-RU" dirty="0"/>
          </a:p>
          <a:p>
            <a:pPr marL="342900" lvl="0" indent="-342900" algn="l" eaLnBrk="1" hangingPunct="1">
              <a:spcBef>
                <a:spcPct val="35000"/>
              </a:spcBef>
              <a:buClr>
                <a:srgbClr val="073E87">
                  <a:lumMod val="20000"/>
                  <a:lumOff val="80000"/>
                </a:srgbClr>
              </a:buClr>
              <a:buSzPct val="120000"/>
              <a:buFont typeface="Wingdings" panose="05000000000000000000" pitchFamily="2" charset="2"/>
              <a:buChar char="q"/>
            </a:pPr>
            <a:r>
              <a:rPr kumimoji="0" lang="ru-RU" altLang="ru-RU" dirty="0"/>
              <a:t> </a:t>
            </a:r>
            <a:r>
              <a:rPr lang="ru-RU" dirty="0"/>
              <a:t>фронтальный</a:t>
            </a:r>
          </a:p>
          <a:p>
            <a:pPr algn="l" eaLnBrk="1" hangingPunct="1">
              <a:spcBef>
                <a:spcPct val="35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endParaRPr kumimoji="0" lang="ru-RU" altLang="ru-RU" b="0" dirty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36550" y="1016000"/>
            <a:ext cx="3897313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 cap="sq">
            <a:solidFill>
              <a:schemeClr val="accent3">
                <a:lumMod val="60000"/>
                <a:lumOff val="40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характеру контактов</a:t>
            </a:r>
            <a:r>
              <a:rPr kumimoji="0" lang="ru-RU" altLang="ru-RU" dirty="0">
                <a:solidFill>
                  <a:schemeClr val="tx1">
                    <a:lumMod val="95000"/>
                  </a:schemeClr>
                </a:solidFill>
                <a:latin typeface="Arial" charset="0"/>
              </a:rPr>
              <a:t>: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58775" y="4184650"/>
            <a:ext cx="5248275" cy="4572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kumimoji="0" lang="ru-RU" altLang="ru-RU" dirty="0">
                <a:solidFill>
                  <a:schemeClr val="bg1"/>
                </a:solidFill>
                <a:latin typeface="Arial" charset="0"/>
              </a:rPr>
              <a:t>По продолжительности проекта</a:t>
            </a:r>
            <a:r>
              <a:rPr kumimoji="0" lang="ru-RU" altLang="ru-RU" dirty="0">
                <a:solidFill>
                  <a:schemeClr val="tx1">
                    <a:lumMod val="95000"/>
                  </a:schemeClr>
                </a:solidFill>
                <a:latin typeface="Arial" charset="0"/>
              </a:rPr>
              <a:t>: </a:t>
            </a: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323850" y="4792663"/>
            <a:ext cx="8424863" cy="1458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35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краткосрочные </a:t>
            </a:r>
            <a:r>
              <a:rPr lang="ru-RU" altLang="ru-RU" dirty="0" smtClean="0"/>
              <a:t>(день);</a:t>
            </a:r>
            <a:endParaRPr lang="ru-RU" altLang="ru-RU" dirty="0"/>
          </a:p>
          <a:p>
            <a:pPr algn="l" eaLnBrk="1" hangingPunct="1">
              <a:spcBef>
                <a:spcPct val="35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среднесрочные </a:t>
            </a:r>
            <a:r>
              <a:rPr lang="ru-RU" altLang="ru-RU" dirty="0" smtClean="0"/>
              <a:t>(</a:t>
            </a:r>
            <a:r>
              <a:rPr lang="ru-RU" altLang="ru-RU" dirty="0" err="1" smtClean="0"/>
              <a:t>неделя,месяц</a:t>
            </a:r>
            <a:r>
              <a:rPr lang="ru-RU" altLang="ru-RU" dirty="0" smtClean="0"/>
              <a:t>)</a:t>
            </a:r>
            <a:r>
              <a:rPr kumimoji="0" lang="ru-RU" altLang="ru-RU" dirty="0" smtClean="0"/>
              <a:t>;</a:t>
            </a:r>
            <a:endParaRPr kumimoji="0" lang="ru-RU" altLang="ru-RU" dirty="0"/>
          </a:p>
          <a:p>
            <a:pPr algn="l" eaLnBrk="1" hangingPunct="1">
              <a:spcBef>
                <a:spcPct val="35000"/>
              </a:spcBef>
              <a:buClr>
                <a:schemeClr val="accent2">
                  <a:lumMod val="60000"/>
                  <a:lumOff val="40000"/>
                </a:schemeClr>
              </a:buClr>
              <a:buSzPct val="120000"/>
              <a:buFont typeface="Wingdings" pitchFamily="2" charset="2"/>
              <a:buChar char="q"/>
            </a:pPr>
            <a:r>
              <a:rPr kumimoji="0" lang="ru-RU" altLang="ru-RU" dirty="0"/>
              <a:t> долгосрочные </a:t>
            </a:r>
            <a:r>
              <a:rPr kumimoji="0" lang="ru-RU" altLang="ru-RU" dirty="0" smtClean="0"/>
              <a:t>(</a:t>
            </a:r>
            <a:r>
              <a:rPr lang="ru-RU" altLang="ru-RU" dirty="0" smtClean="0"/>
              <a:t>четверть, семестр, год).</a:t>
            </a:r>
            <a:endParaRPr lang="ru-RU" alt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7342187" cy="427038"/>
          </a:xfrm>
          <a:noFill/>
        </p:spPr>
        <p:txBody>
          <a:bodyPr wrap="none" lIns="0" tIns="0" rIns="0" bIns="0" anchor="t">
            <a:spAutoFit/>
          </a:bodyPr>
          <a:lstStyle/>
          <a:p>
            <a:r>
              <a:rPr lang="ru-RU" altLang="ru-RU" sz="2800" dirty="0">
                <a:effectLst/>
                <a:latin typeface="Arial Black" pitchFamily="34" charset="0"/>
              </a:rPr>
              <a:t>ВИДЫ ПРОЕКТНОЙ ДЕЯТЕЛЬНОСТИ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06205912"/>
              </p:ext>
            </p:extLst>
          </p:nvPr>
        </p:nvGraphicFramePr>
        <p:xfrm>
          <a:off x="3635896" y="764704"/>
          <a:ext cx="518457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СТАДИИ РАБОТЫ НАД ПРОЕКТОМ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95536" y="980728"/>
            <a:ext cx="8136903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25000"/>
              </a:spcBef>
            </a:pP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1. Подготовительно-организационная стадия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b="0" dirty="0"/>
              <a:t>(</a:t>
            </a:r>
            <a:r>
              <a:rPr kumimoji="0" lang="ru-RU" altLang="ru-RU" b="0" dirty="0" err="1"/>
              <a:t>проблематизация</a:t>
            </a:r>
            <a:r>
              <a:rPr kumimoji="0" lang="ru-RU" altLang="ru-RU" b="0" dirty="0"/>
              <a:t>, разработка проектного задания)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2. Планирование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b="0" dirty="0"/>
              <a:t>(планирование и организация деятельности)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3. Исследование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b="0" dirty="0"/>
              <a:t>(осуществление деятельности)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4.</a:t>
            </a:r>
            <a:r>
              <a:rPr kumimoji="0" lang="ru-RU" altLang="ru-RU" b="0" dirty="0"/>
              <a:t> </a:t>
            </a: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Выводы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5. Представление</a:t>
            </a:r>
          </a:p>
          <a:p>
            <a:pPr algn="l" eaLnBrk="1" hangingPunct="1">
              <a:spcBef>
                <a:spcPct val="25000"/>
              </a:spcBef>
            </a:pPr>
            <a:r>
              <a:rPr kumimoji="0" lang="ru-RU" altLang="ru-RU" b="0" dirty="0"/>
              <a:t>(презентация и оценка результатов)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3058220"/>
            <a:ext cx="3880237" cy="3204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1541"/>
            <a:ext cx="9144000" cy="507831"/>
          </a:xfrm>
          <a:noFill/>
        </p:spPr>
        <p:txBody>
          <a:bodyPr wrap="square">
            <a:spAutoFit/>
          </a:bodyPr>
          <a:lstStyle/>
          <a:p>
            <a:pPr algn="l"/>
            <a:r>
              <a:rPr lang="ru-RU" altLang="ru-RU" sz="2700" dirty="0">
                <a:effectLst/>
                <a:latin typeface="Arial Black" pitchFamily="34" charset="0"/>
              </a:rPr>
              <a:t>ПАРАМЕТРЫ ВНЕШНЕЙ ОЦЕНКИ ПРОЕКТА</a:t>
            </a:r>
            <a:endParaRPr lang="ru-RU" altLang="ru-RU" sz="2700" dirty="0">
              <a:effectLst/>
              <a:latin typeface="Arial" charset="0"/>
            </a:endParaRP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287338" y="800100"/>
            <a:ext cx="8820150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значимость</a:t>
            </a:r>
            <a:r>
              <a:rPr kumimoji="0" lang="ru-RU" altLang="ru-RU" b="0" dirty="0"/>
              <a:t>, актуальность выдвинутых проблем, </a:t>
            </a: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адекватность</a:t>
            </a:r>
            <a:r>
              <a:rPr kumimoji="0" lang="ru-RU" altLang="ru-RU" b="0" u="sng" dirty="0"/>
              <a:t> </a:t>
            </a:r>
            <a:r>
              <a:rPr kumimoji="0" lang="ru-RU" altLang="ru-RU" b="0" dirty="0"/>
              <a:t>их изучаемой тематике;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корректность</a:t>
            </a:r>
            <a:r>
              <a:rPr kumimoji="0" lang="ru-RU" altLang="ru-RU" b="0" dirty="0"/>
              <a:t> методов исследования и обработки получаемых результатов;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активность</a:t>
            </a:r>
            <a:r>
              <a:rPr kumimoji="0" lang="ru-RU" altLang="ru-RU" b="0" dirty="0"/>
              <a:t> каждого участника проекта в соответствии с его индивидуальными возможностями;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коллективный </a:t>
            </a:r>
            <a:r>
              <a:rPr kumimoji="0" lang="ru-RU" altLang="ru-RU" b="0" dirty="0"/>
              <a:t>характер принимаемых решений;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/>
              <a:t>характер общения и взаимопомощи, </a:t>
            </a:r>
            <a:r>
              <a:rPr kumimoji="0" lang="ru-RU" altLang="ru-RU" b="0" dirty="0" err="1"/>
              <a:t>взаимодополняемости</a:t>
            </a:r>
            <a:r>
              <a:rPr kumimoji="0" lang="ru-RU" altLang="ru-RU" b="0" dirty="0"/>
              <a:t>;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/>
              <a:t>необходимая и достаточная глубина проникновения в проблему;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привлечение </a:t>
            </a:r>
            <a:r>
              <a:rPr kumimoji="0" lang="ru-RU" altLang="ru-RU" b="0" dirty="0"/>
              <a:t>знаний из других областей;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доказательность</a:t>
            </a:r>
            <a:r>
              <a:rPr kumimoji="0" lang="ru-RU" altLang="ru-RU" b="0" dirty="0"/>
              <a:t> принимаемых решений, аргументированность своих заключений, выводов;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эстетика</a:t>
            </a:r>
            <a:r>
              <a:rPr kumimoji="0" lang="ru-RU" altLang="ru-RU" b="0" dirty="0"/>
              <a:t> оформления результатов проведенного проекта; </a:t>
            </a:r>
          </a:p>
          <a:p>
            <a:pPr eaLnBrk="1" hangingPunct="1">
              <a:buClr>
                <a:schemeClr val="accent2">
                  <a:lumMod val="60000"/>
                  <a:lumOff val="40000"/>
                </a:schemeClr>
              </a:buClr>
              <a:buSzPct val="115000"/>
              <a:buFontTx/>
              <a:buAutoNum type="arabicParenR"/>
            </a:pPr>
            <a:r>
              <a:rPr kumimoji="0" lang="ru-RU" altLang="ru-RU" b="0" dirty="0"/>
              <a:t> умение отвечать на вопросы оппонентов, </a:t>
            </a: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лаконичность</a:t>
            </a:r>
            <a:r>
              <a:rPr kumimoji="0" lang="ru-RU" altLang="ru-RU" b="0" dirty="0"/>
              <a:t> и </a:t>
            </a:r>
            <a:r>
              <a:rPr kumimoji="0"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аргументированность</a:t>
            </a:r>
            <a:r>
              <a:rPr kumimoji="0" lang="ru-RU" altLang="ru-RU" b="0" dirty="0"/>
              <a:t> ответов каждого члена группы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title"/>
          </p:nvPr>
        </p:nvSpPr>
        <p:spPr>
          <a:xfrm>
            <a:off x="-180528" y="215900"/>
            <a:ext cx="9289603" cy="854075"/>
          </a:xfrm>
          <a:noFill/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СВЯЗЬ МЕТОДА ПРОЕКТОВ С </a:t>
            </a:r>
            <a:r>
              <a:rPr lang="ru-RU" altLang="ru-RU" sz="2800" dirty="0" smtClean="0">
                <a:effectLst/>
                <a:latin typeface="Arial Black" pitchFamily="34" charset="0"/>
              </a:rPr>
              <a:t>ЛИЧНОСТНО- </a:t>
            </a:r>
            <a:r>
              <a:rPr lang="ru-RU" altLang="ru-RU" sz="2800" dirty="0">
                <a:effectLst/>
                <a:latin typeface="Arial Black" pitchFamily="34" charset="0"/>
              </a:rPr>
              <a:t>ОРИЕНТИРОВАННЫМИ МЕТОДАМИ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12810308"/>
              </p:ext>
            </p:extLst>
          </p:nvPr>
        </p:nvGraphicFramePr>
        <p:xfrm>
          <a:off x="251520" y="1556792"/>
          <a:ext cx="878497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856662" cy="946150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МОТИВАЦИЯ </a:t>
            </a:r>
            <a:r>
              <a:rPr lang="ru-RU" altLang="ru-RU" sz="2800" dirty="0" smtClean="0">
                <a:effectLst/>
                <a:latin typeface="Arial Black" pitchFamily="34" charset="0"/>
              </a:rPr>
              <a:t>В </a:t>
            </a:r>
            <a:r>
              <a:rPr lang="ru-RU" altLang="ru-RU" sz="2800" dirty="0">
                <a:effectLst/>
                <a:latin typeface="Arial Black" pitchFamily="34" charset="0"/>
              </a:rPr>
              <a:t>ИСПОЛЬЗОВАНИИ МЕТОДА ПРОЕКТОВ</a:t>
            </a: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900113" y="1409612"/>
            <a:ext cx="79565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 algn="ctr">
                <a:solidFill>
                  <a:srgbClr val="FFFF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ru-RU" alt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Ученикам важно </a:t>
            </a:r>
            <a:r>
              <a:rPr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знать</a:t>
            </a:r>
            <a:r>
              <a:rPr lang="ru-RU" altLang="ru-RU" dirty="0"/>
              <a:t>, что получаемые ими знания:</a:t>
            </a:r>
          </a:p>
          <a:p>
            <a:pPr marL="342900" indent="-342900" algn="l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имеют практическую ценность,</a:t>
            </a:r>
          </a:p>
          <a:p>
            <a:pPr marL="342900" indent="-342900" algn="l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могут быть использованы ими в дальнейшем.</a:t>
            </a:r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971600" y="3393186"/>
            <a:ext cx="75247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 algn="ctr">
                <a:solidFill>
                  <a:srgbClr val="FFFF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Учителя</a:t>
            </a:r>
            <a:r>
              <a:rPr lang="ru-RU" altLang="ru-RU" dirty="0"/>
              <a:t> должны научиться и быть готовы:</a:t>
            </a:r>
          </a:p>
          <a:p>
            <a:pPr marL="342900" indent="-342900" algn="l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организовывать проектную деятельность,</a:t>
            </a:r>
          </a:p>
          <a:p>
            <a:pPr marL="342900" indent="-342900" algn="l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к участию в телекоммуникационных проектах,</a:t>
            </a:r>
          </a:p>
          <a:p>
            <a:pPr marL="342900" indent="-342900" algn="l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к изменению своей позиции при реализации метода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686800" cy="946150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ПРОЕКТНАЯ ДЕЯТЕЛЬНОСТЬ ПРЕПОДАВАТЕЛЯ В УЧЕБНОМ ПРОЦЕССЕ</a:t>
            </a:r>
            <a:endParaRPr lang="ru-RU" altLang="ru-RU" sz="4000" dirty="0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323850" y="1233488"/>
            <a:ext cx="882015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lnSpc>
                <a:spcPct val="110000"/>
              </a:lnSpc>
              <a:spcBef>
                <a:spcPct val="10000"/>
              </a:spcBef>
            </a:pPr>
            <a:r>
              <a:rPr lang="ru-RU" altLang="ru-RU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Функции </a:t>
            </a:r>
            <a:r>
              <a:rPr lang="ru-RU" altLang="ru-RU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преподавателя в процессе проектирования</a:t>
            </a:r>
            <a:r>
              <a:rPr lang="ru-RU" altLang="ru-RU" b="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ct val="1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b="0" dirty="0" smtClean="0"/>
              <a:t>    Планирование (этапы проектирования)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ct val="1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b="0" dirty="0" smtClean="0"/>
              <a:t>    Организация (не подача информации, а организация процесса)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ct val="1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b="0" dirty="0" smtClean="0"/>
              <a:t>    Координация</a:t>
            </a:r>
          </a:p>
          <a:p>
            <a:pPr marL="342900" indent="-342900" algn="l" eaLnBrk="1" hangingPunct="1">
              <a:lnSpc>
                <a:spcPct val="110000"/>
              </a:lnSpc>
              <a:spcBef>
                <a:spcPct val="1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b="0" dirty="0" smtClean="0"/>
              <a:t>    Мотивация</a:t>
            </a:r>
          </a:p>
          <a:p>
            <a:pPr algn="l" eaLnBrk="1" hangingPunct="1">
              <a:lnSpc>
                <a:spcPct val="110000"/>
              </a:lnSpc>
              <a:spcBef>
                <a:spcPct val="10000"/>
              </a:spcBef>
            </a:pPr>
            <a:r>
              <a:rPr lang="ru-RU" altLang="ru-RU" b="0" dirty="0" smtClean="0"/>
              <a:t>Учебно-воспитательная </a:t>
            </a:r>
            <a:r>
              <a:rPr lang="ru-RU" altLang="ru-RU" b="0" dirty="0"/>
              <a:t>работа переносится на самостоятельную.</a:t>
            </a:r>
          </a:p>
          <a:p>
            <a:pPr algn="l" eaLnBrk="1" hangingPunct="1">
              <a:lnSpc>
                <a:spcPct val="110000"/>
              </a:lnSpc>
              <a:spcBef>
                <a:spcPct val="10000"/>
              </a:spcBef>
            </a:pPr>
            <a:r>
              <a:rPr lang="ru-RU" altLang="ru-RU" b="0" dirty="0"/>
              <a:t>Эти процессы в педагогике связывают с </a:t>
            </a:r>
            <a:r>
              <a:rPr lang="ru-RU" alt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педагогическим проектированием</a:t>
            </a:r>
            <a:r>
              <a:rPr lang="ru-RU" altLang="ru-RU" b="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67494"/>
            <a:ext cx="9145016" cy="785242"/>
          </a:xfrm>
        </p:spPr>
        <p:txBody>
          <a:bodyPr>
            <a:noAutofit/>
          </a:bodyPr>
          <a:lstStyle/>
          <a:p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возник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1920-х гг. в США.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546088"/>
          </a:xfrm>
        </p:spPr>
        <p:txBody>
          <a:bodyPr>
            <a:normAutofit fontScale="92500" lnSpcReduction="20000"/>
          </a:bodyPr>
          <a:lstStyle/>
          <a:p>
            <a:pPr marL="64008" indent="0">
              <a:lnSpc>
                <a:spcPct val="85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группа педагогов под руководством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С.Т.Шацкого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использовать этот метод на практике.</a:t>
            </a:r>
          </a:p>
          <a:p>
            <a:pPr marL="64008" indent="0">
              <a:lnSpc>
                <a:spcPct val="85000"/>
              </a:lnSpc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Шацкий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Станислав 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Теофилович</a:t>
            </a: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(1878-1934)</a:t>
            </a: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педагог, </a:t>
            </a: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специалист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 </a:t>
            </a:r>
            <a:endParaRPr lang="ru-RU" sz="27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формированию </a:t>
            </a:r>
          </a:p>
          <a:p>
            <a:pPr marL="64008" indent="0">
              <a:lnSpc>
                <a:spcPct val="85000"/>
              </a:lnSpc>
              <a:buNone/>
            </a:pP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   коллектива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  <a:p>
            <a:pPr marL="64008" indent="0">
              <a:buNone/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создание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благоприятных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 естественного свободного развития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</a:t>
            </a:r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	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Т. 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Шацкий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28800"/>
            <a:ext cx="3492000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290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686800" cy="946150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РЕЖИМ СОТРУДНИЧЕСТВА и СОРЕВНОВАНИЯ</a:t>
            </a:r>
            <a:endParaRPr lang="ru-RU" altLang="ru-RU" sz="4000" dirty="0"/>
          </a:p>
        </p:txBody>
      </p:sp>
      <p:sp>
        <p:nvSpPr>
          <p:cNvPr id="122888" name="Rectangle 8"/>
          <p:cNvSpPr>
            <a:spLocks noChangeArrowheads="1"/>
          </p:cNvSpPr>
          <p:nvPr/>
        </p:nvSpPr>
        <p:spPr bwMode="auto">
          <a:xfrm>
            <a:off x="323850" y="1233488"/>
            <a:ext cx="8569325" cy="2566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 algn="ctr">
                <a:solidFill>
                  <a:srgbClr val="FFFF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ru-RU" altLang="ru-RU" dirty="0"/>
              <a:t>В проекте </a:t>
            </a:r>
            <a:r>
              <a:rPr lang="ru-RU" altLang="ru-RU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сотрудничества</a:t>
            </a:r>
            <a:r>
              <a:rPr lang="ru-RU" altLang="ru-RU" dirty="0"/>
              <a:t>:</a:t>
            </a:r>
          </a:p>
          <a:p>
            <a:pPr marL="342900" indent="-342900" algn="l">
              <a:lnSpc>
                <a:spcPct val="85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     тема должна быть делимой на несколько примерно эквивалентных по объему и сложности задач (частей)</a:t>
            </a:r>
          </a:p>
          <a:p>
            <a:pPr marL="342900" indent="-342900" algn="l">
              <a:lnSpc>
                <a:spcPct val="85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    до определенного этапа группы работают над своими задачами независимо друг от друга</a:t>
            </a:r>
          </a:p>
          <a:p>
            <a:pPr marL="342900" indent="-342900" algn="l">
              <a:lnSpc>
                <a:spcPct val="85000"/>
              </a:lnSpc>
              <a:spcBef>
                <a:spcPct val="20000"/>
              </a:spcBef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ru-RU" altLang="ru-RU" dirty="0"/>
              <a:t>    предпочтительно использовать </a:t>
            </a:r>
            <a:r>
              <a:rPr lang="ru-RU" altLang="ru-RU" u="sng" dirty="0"/>
              <a:t>качественные оценки</a:t>
            </a:r>
            <a:r>
              <a:rPr lang="ru-RU" altLang="ru-RU" dirty="0"/>
              <a:t> хода выполнения проекта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424862" cy="854075"/>
          </a:xfrm>
          <a:noFill/>
        </p:spPr>
        <p:txBody>
          <a:bodyPr lIns="0" tIns="0" rIns="0" bIns="0" anchor="t"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ОБЩЕУЧЕБНЫЕ УМЕНИЯ ДЛЯ РЕШЕНИЯ ПРОБЛЕМ</a:t>
            </a: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287338" y="1162050"/>
            <a:ext cx="853281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7150" cap="sq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kumimoji="0" lang="ru-RU" altLang="ru-RU" dirty="0"/>
              <a:t>ПОНИМАНИЕ ПРОБЛЕМЫ – </a:t>
            </a:r>
            <a:r>
              <a:rPr kumimoji="0" lang="ru-RU" altLang="ru-RU" b="0" dirty="0"/>
              <a:t>использование знаний и умений для понимания текста, диаграмм, схем, формул, таблиц, пр. и интегрирование информации из разных источников.</a:t>
            </a:r>
          </a:p>
          <a:p>
            <a:pPr algn="l"/>
            <a:r>
              <a:rPr kumimoji="0" lang="ru-RU" altLang="ru-RU" dirty="0"/>
              <a:t>ХАРАКТЕРИСТИКА ПРОБЛЕМЫ</a:t>
            </a:r>
            <a:r>
              <a:rPr kumimoji="0" lang="ru-RU" altLang="ru-RU" b="0" dirty="0"/>
              <a:t> – определение переменных, присутствующих в проблеме и связей между ними, выдвижение гипотез, критическая оценка информации.</a:t>
            </a:r>
          </a:p>
          <a:p>
            <a:pPr algn="l"/>
            <a:r>
              <a:rPr kumimoji="0" lang="ru-RU" altLang="ru-RU" dirty="0"/>
              <a:t>ПРЕДСТАВЛЕНИЕ ПРОБЛЕМЫ</a:t>
            </a:r>
            <a:r>
              <a:rPr kumimoji="0" lang="ru-RU" altLang="ru-RU" b="0" dirty="0"/>
              <a:t> – разработка формы представления информации, переход с одной формы к другой.</a:t>
            </a:r>
          </a:p>
          <a:p>
            <a:pPr algn="l"/>
            <a:r>
              <a:rPr kumimoji="0" lang="ru-RU" altLang="ru-RU" dirty="0"/>
              <a:t>РЕШЕНИЕ ПРОБЛЕМЫ</a:t>
            </a:r>
            <a:r>
              <a:rPr kumimoji="0" lang="ru-RU" altLang="ru-RU" b="0" dirty="0"/>
              <a:t> – принятие решения в соответствии с условиями поставленной проблемы, проведение анализа системы, планирование достижения цели.</a:t>
            </a:r>
          </a:p>
          <a:p>
            <a:pPr algn="l"/>
            <a:r>
              <a:rPr kumimoji="0" lang="ru-RU" altLang="ru-RU" dirty="0"/>
              <a:t>РАЗМЫШЛЕНИЕ НАД РЕШЕНИЕМ</a:t>
            </a:r>
            <a:r>
              <a:rPr kumimoji="0" lang="ru-RU" altLang="ru-RU" b="0" dirty="0"/>
              <a:t> – исследовать полученное решение и при необходимости искать дополнительную информацию, оценивать решение, пр.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476250"/>
            <a:ext cx="6084887" cy="762000"/>
          </a:xfrm>
          <a:noFill/>
        </p:spPr>
        <p:txBody>
          <a:bodyPr wrap="none" anchor="t" anchorCtr="0">
            <a:spAutoFit/>
          </a:bodyPr>
          <a:lstStyle/>
          <a:p>
            <a:r>
              <a:rPr lang="ru-RU" altLang="ru-RU" sz="4400" dirty="0">
                <a:effectLst/>
                <a:latin typeface="Arial Black" pitchFamily="34" charset="0"/>
              </a:rPr>
              <a:t>МЕТОД ПРОЕКТОВ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584" y="1556792"/>
            <a:ext cx="7200900" cy="3276600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это совокупность приемов, действий обучающихся в их определенной последовательности для достижения поставленной задачи – решения определенной проблемы, значимой для учащихся и оформленной в виде некоего </a:t>
            </a:r>
            <a:r>
              <a:rPr lang="ru-RU" altLang="ru-RU" sz="3200" b="1" dirty="0">
                <a:solidFill>
                  <a:schemeClr val="tx1"/>
                </a:solidFill>
                <a:latin typeface="Times New Roman" pitchFamily="18" charset="0"/>
              </a:rPr>
              <a:t>конечного ПРОДУКТА.</a:t>
            </a:r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179513" y="4725293"/>
            <a:ext cx="7416824" cy="156966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ru-RU" altLang="ru-RU" dirty="0"/>
              <a:t>Основным назначением внедрения проектных методов обучения является формирование человека с мышлением нового типа – преимущественно продуктивного.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6480175" cy="427038"/>
          </a:xfrm>
          <a:noFill/>
        </p:spPr>
        <p:txBody>
          <a:bodyPr wrap="none" lIns="0" tIns="0" rIns="0" bIns="0" anchor="t">
            <a:spAutoFit/>
          </a:bodyPr>
          <a:lstStyle/>
          <a:p>
            <a:pPr algn="l"/>
            <a:r>
              <a:rPr lang="ru-RU" altLang="ru-RU" sz="2800" b="1" dirty="0">
                <a:effectLst/>
                <a:latin typeface="Arial Black" pitchFamily="34" charset="0"/>
              </a:rPr>
              <a:t>СУЩНОСТЬ МЕТОДА ПРОЕКТОВ</a:t>
            </a:r>
          </a:p>
        </p:txBody>
      </p:sp>
      <p:sp>
        <p:nvSpPr>
          <p:cNvPr id="161808" name="Rectangle 16"/>
          <p:cNvSpPr>
            <a:spLocks noChangeArrowheads="1"/>
          </p:cNvSpPr>
          <p:nvPr/>
        </p:nvSpPr>
        <p:spPr bwMode="auto">
          <a:xfrm>
            <a:off x="683568" y="4941168"/>
            <a:ext cx="3959225" cy="720725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scene3d>
            <a:camera prst="legacyObliqueBottom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 wrap="none" anchor="ctr">
            <a:flatTx/>
          </a:bodyPr>
          <a:lstStyle/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Защита проекта,</a:t>
            </a:r>
          </a:p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прогнозирование</a:t>
            </a:r>
          </a:p>
        </p:txBody>
      </p:sp>
      <p:sp>
        <p:nvSpPr>
          <p:cNvPr id="161809" name="Rectangle 17"/>
          <p:cNvSpPr>
            <a:spLocks noChangeArrowheads="1"/>
          </p:cNvSpPr>
          <p:nvPr/>
        </p:nvSpPr>
        <p:spPr bwMode="auto">
          <a:xfrm>
            <a:off x="683568" y="967608"/>
            <a:ext cx="3959225" cy="466725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scene3d>
            <a:camera prst="legacyObliqueBottom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 wrap="none" anchor="ctr">
            <a:flatTx/>
          </a:bodyPr>
          <a:lstStyle/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Проблемная</a:t>
            </a:r>
            <a:r>
              <a:rPr kumimoji="0" lang="ru-RU" altLang="ru-RU" dirty="0"/>
              <a:t> </a:t>
            </a:r>
            <a:r>
              <a:rPr kumimoji="0" lang="ru-RU" altLang="ru-RU" dirty="0">
                <a:solidFill>
                  <a:schemeClr val="bg1"/>
                </a:solidFill>
              </a:rPr>
              <a:t>ситуация</a:t>
            </a:r>
          </a:p>
        </p:txBody>
      </p:sp>
      <p:sp>
        <p:nvSpPr>
          <p:cNvPr id="161810" name="Rectangle 18"/>
          <p:cNvSpPr>
            <a:spLocks noChangeArrowheads="1"/>
          </p:cNvSpPr>
          <p:nvPr/>
        </p:nvSpPr>
        <p:spPr bwMode="auto">
          <a:xfrm>
            <a:off x="683567" y="2060848"/>
            <a:ext cx="3959225" cy="83185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scene3d>
            <a:camera prst="legacyObliqueBottom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 wrap="none" anchor="ctr">
            <a:flatTx/>
          </a:bodyPr>
          <a:lstStyle/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Поиск способов решения</a:t>
            </a:r>
          </a:p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(выдвижение гипотез)</a:t>
            </a:r>
          </a:p>
        </p:txBody>
      </p:sp>
      <p:sp>
        <p:nvSpPr>
          <p:cNvPr id="161811" name="Rectangle 19"/>
          <p:cNvSpPr>
            <a:spLocks noChangeArrowheads="1"/>
          </p:cNvSpPr>
          <p:nvPr/>
        </p:nvSpPr>
        <p:spPr bwMode="auto">
          <a:xfrm>
            <a:off x="683568" y="3573016"/>
            <a:ext cx="3959225" cy="83185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scene3d>
            <a:camera prst="legacyObliqueBottomRigh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 wrap="none" anchor="ctr">
            <a:flatTx/>
          </a:bodyPr>
          <a:lstStyle/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Исследовательская,</a:t>
            </a:r>
          </a:p>
          <a:p>
            <a:pPr eaLnBrk="1" hangingPunct="1"/>
            <a:r>
              <a:rPr kumimoji="0" lang="ru-RU" altLang="ru-RU" dirty="0">
                <a:solidFill>
                  <a:schemeClr val="bg1"/>
                </a:solidFill>
              </a:rPr>
              <a:t>поисковая </a:t>
            </a:r>
            <a:r>
              <a:rPr kumimoji="0" lang="ru-RU" altLang="ru-RU" dirty="0" smtClean="0">
                <a:solidFill>
                  <a:schemeClr val="bg1"/>
                </a:solidFill>
              </a:rPr>
              <a:t> </a:t>
            </a:r>
            <a:r>
              <a:rPr kumimoji="0" lang="ru-RU" altLang="ru-RU" dirty="0">
                <a:solidFill>
                  <a:schemeClr val="bg1"/>
                </a:solidFill>
              </a:rPr>
              <a:t>деятельность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811"/>
            <a:ext cx="4008675" cy="406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6096000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ОСНОВНЫЕ ПОНЯТИЯ</a:t>
            </a:r>
            <a:endParaRPr lang="ru-RU" altLang="ru-RU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idx="1"/>
          </p:nvPr>
        </p:nvSpPr>
        <p:spPr>
          <a:xfrm>
            <a:off x="323850" y="1052513"/>
            <a:ext cx="8520113" cy="5447645"/>
          </a:xfrm>
          <a:noFill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Метод проектов </a:t>
            </a:r>
            <a:r>
              <a:rPr lang="ru-RU" altLang="ru-RU" sz="2400" dirty="0">
                <a:effectLst/>
                <a:latin typeface="Times New Roman" pitchFamily="18" charset="0"/>
              </a:rPr>
              <a:t>(от греческого «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исследование</a:t>
            </a:r>
            <a:r>
              <a:rPr lang="ru-RU" altLang="ru-RU" sz="2400" dirty="0">
                <a:effectLst/>
                <a:latin typeface="Times New Roman" pitchFamily="18" charset="0"/>
              </a:rPr>
              <a:t>») – система обучения, при которой обучающиеся приобретают знания в процессе планирования и выполнения постепенно усложняющихся практических заданий – проектов.</a:t>
            </a:r>
            <a:endParaRPr lang="ru-RU" altLang="ru-RU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altLang="ru-RU" sz="24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>
                <a:effectLst/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240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замысел</a:t>
            </a:r>
            <a:r>
              <a:rPr lang="ru-RU" altLang="ru-RU" sz="2400" dirty="0">
                <a:effectLst/>
                <a:latin typeface="Times New Roman" pitchFamily="18" charset="0"/>
                <a:cs typeface="Times New Roman" pitchFamily="18" charset="0"/>
              </a:rPr>
              <a:t> переустройства того или иного участка действительности согласно определённым правилам.</a:t>
            </a:r>
            <a:endParaRPr lang="ru-RU" altLang="ru-RU" sz="2400" dirty="0">
              <a:effectLst/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Проектное мышление, проектная деятельность</a:t>
            </a:r>
            <a:r>
              <a:rPr lang="ru-RU" altLang="ru-RU" sz="2400" b="1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процесс</a:t>
            </a:r>
            <a:r>
              <a:rPr lang="ru-RU" altLang="ru-RU" sz="2400" dirty="0">
                <a:effectLst/>
                <a:latin typeface="Times New Roman" pitchFamily="18" charset="0"/>
                <a:cs typeface="Times New Roman" pitchFamily="18" charset="0"/>
              </a:rPr>
              <a:t> обобщённого и опосредованного </a:t>
            </a:r>
            <a:r>
              <a:rPr lang="ru-RU" altLang="ru-RU" sz="2400" dirty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познания </a:t>
            </a:r>
            <a:r>
              <a:rPr lang="ru-RU" altLang="ru-RU" sz="2400" dirty="0">
                <a:effectLst/>
                <a:latin typeface="Times New Roman" pitchFamily="18" charset="0"/>
                <a:cs typeface="Times New Roman" pitchFamily="18" charset="0"/>
              </a:rPr>
              <a:t>действительности, в ходе которого человек использует технологические, технические, экономические и другие знания для выполнения проектов по созданию культурных ценностей.</a:t>
            </a:r>
          </a:p>
          <a:p>
            <a:pPr>
              <a:spcBef>
                <a:spcPct val="50000"/>
              </a:spcBef>
            </a:pPr>
            <a:r>
              <a:rPr kumimoji="1" lang="ru-RU" alt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Результат проектной деятельности</a:t>
            </a:r>
            <a:r>
              <a:rPr kumimoji="1" lang="ru-RU" alt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kumimoji="1" lang="ru-RU" altLang="ru-RU" sz="2400" dirty="0">
                <a:effectLst/>
                <a:latin typeface="Times New Roman" pitchFamily="18" charset="0"/>
              </a:rPr>
              <a:t>– </a:t>
            </a:r>
            <a:r>
              <a:rPr kumimoji="1" lang="ru-RU" altLang="ru-RU" sz="2400" u="sng" dirty="0">
                <a:effectLst/>
                <a:latin typeface="Times New Roman" pitchFamily="18" charset="0"/>
              </a:rPr>
              <a:t>творческие</a:t>
            </a:r>
            <a:r>
              <a:rPr kumimoji="1" lang="ru-RU" altLang="ru-RU" sz="2400" dirty="0">
                <a:effectLst/>
                <a:latin typeface="Times New Roman" pitchFamily="18" charset="0"/>
              </a:rPr>
              <a:t> проекты.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229600" cy="519113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ОСНОВНЫЕ ПОНЯТИЯ</a:t>
            </a:r>
            <a:endParaRPr lang="ru-RU" altLang="ru-RU" sz="2800" dirty="0">
              <a:effectLst/>
              <a:latin typeface="Arial" charset="0"/>
            </a:endParaRPr>
          </a:p>
        </p:txBody>
      </p:sp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107504" y="762153"/>
            <a:ext cx="9217024" cy="382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</a:pPr>
            <a:r>
              <a:rPr lang="ru-RU" alt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Учебный творческий проект</a:t>
            </a:r>
            <a:r>
              <a:rPr lang="ru-RU" altLang="ru-RU" sz="2400" i="1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sz="2400" i="1" dirty="0">
                <a:effectLst/>
                <a:latin typeface="Times New Roman" pitchFamily="18" charset="0"/>
              </a:rPr>
              <a:t>– </a:t>
            </a:r>
            <a:r>
              <a:rPr lang="ru-RU" altLang="ru-RU" sz="2400" b="0" dirty="0">
                <a:effectLst/>
                <a:latin typeface="Times New Roman" pitchFamily="18" charset="0"/>
              </a:rPr>
              <a:t>это самостоятельно разработанный и изготовленный </a:t>
            </a:r>
            <a:r>
              <a:rPr lang="ru-RU" altLang="ru-RU" sz="2400" b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продукт </a:t>
            </a:r>
            <a:r>
              <a:rPr lang="ru-RU" altLang="ru-RU" sz="2400" b="0" dirty="0">
                <a:effectLst/>
                <a:latin typeface="Times New Roman" pitchFamily="18" charset="0"/>
              </a:rPr>
              <a:t>(материальный или интеллектуальный)</a:t>
            </a:r>
            <a:r>
              <a:rPr lang="ru-RU" altLang="ru-RU" sz="2400" i="1" dirty="0">
                <a:effectLst/>
                <a:latin typeface="Times New Roman" pitchFamily="18" charset="0"/>
              </a:rPr>
              <a:t> </a:t>
            </a:r>
            <a:r>
              <a:rPr lang="ru-RU" altLang="ru-RU" sz="2400" b="0" dirty="0">
                <a:effectLst/>
                <a:latin typeface="Times New Roman" pitchFamily="18" charset="0"/>
              </a:rPr>
              <a:t>от идеи до её воплощения, обладающий </a:t>
            </a:r>
            <a:r>
              <a:rPr lang="ru-RU" altLang="ru-RU" sz="2400" b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субъективной</a:t>
            </a:r>
            <a:r>
              <a:rPr lang="ru-RU" altLang="ru-RU" sz="2400" b="0" dirty="0">
                <a:effectLst/>
                <a:latin typeface="Times New Roman" pitchFamily="18" charset="0"/>
              </a:rPr>
              <a:t> или </a:t>
            </a:r>
            <a:r>
              <a:rPr lang="ru-RU" altLang="ru-RU" sz="2400" b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объективной </a:t>
            </a:r>
            <a:r>
              <a:rPr lang="ru-RU" altLang="ru-RU" sz="2400" b="0" u="sng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новизной</a:t>
            </a:r>
            <a:r>
              <a:rPr lang="ru-RU" altLang="ru-RU" sz="2400" b="0" dirty="0">
                <a:effectLst/>
                <a:latin typeface="Times New Roman" pitchFamily="18" charset="0"/>
              </a:rPr>
              <a:t>, выполненный под контролем и при консультации преподавателя.</a:t>
            </a:r>
          </a:p>
          <a:p>
            <a:pPr eaLnBrk="1" hangingPunct="1">
              <a:lnSpc>
                <a:spcPct val="85000"/>
              </a:lnSpc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</a:pPr>
            <a:endParaRPr lang="ru-RU" altLang="ru-RU" sz="2400" dirty="0" smtClean="0">
              <a:solidFill>
                <a:schemeClr val="accent2">
                  <a:lumMod val="60000"/>
                  <a:lumOff val="40000"/>
                </a:schemeClr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75000"/>
              </a:lnSpc>
              <a:spcBef>
                <a:spcPct val="50000"/>
              </a:spcBef>
              <a:buClr>
                <a:schemeClr val="accent2">
                  <a:lumMod val="60000"/>
                  <a:lumOff val="40000"/>
                </a:schemeClr>
              </a:buClr>
            </a:pPr>
            <a:r>
              <a:rPr lang="ru-RU" alt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Технология </a:t>
            </a:r>
            <a:r>
              <a:rPr lang="ru-RU" altLang="ru-RU" sz="240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проектного обучения</a:t>
            </a:r>
            <a:r>
              <a:rPr lang="ru-RU" altLang="ru-RU" sz="2400" b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sz="2400" b="0" dirty="0">
                <a:effectLst/>
                <a:latin typeface="Times New Roman" pitchFamily="18" charset="0"/>
              </a:rPr>
              <a:t>рассматривается как </a:t>
            </a:r>
            <a:r>
              <a:rPr lang="ru-RU" altLang="ru-RU" sz="2400" b="0" dirty="0" smtClean="0">
                <a:effectLst/>
                <a:latin typeface="Times New Roman" pitchFamily="18" charset="0"/>
              </a:rPr>
              <a:t>гибкая </a:t>
            </a:r>
            <a:r>
              <a:rPr lang="ru-RU" altLang="ru-RU" sz="2400" b="0" u="sng" dirty="0">
                <a:effectLst/>
                <a:latin typeface="Times New Roman" pitchFamily="18" charset="0"/>
              </a:rPr>
              <a:t>модель организации</a:t>
            </a:r>
            <a:r>
              <a:rPr lang="ru-RU" altLang="ru-RU" sz="2400" b="0" dirty="0">
                <a:effectLst/>
                <a:latin typeface="Times New Roman" pitchFamily="18" charset="0"/>
              </a:rPr>
              <a:t> учебного процесса, ориентированная на </a:t>
            </a:r>
            <a:r>
              <a:rPr lang="ru-RU" altLang="ru-RU" sz="2400" b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творческую самореализацию </a:t>
            </a:r>
            <a:r>
              <a:rPr lang="ru-RU" altLang="ru-RU" sz="2400" b="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</a:rPr>
              <a:t>личности, </a:t>
            </a:r>
            <a:r>
              <a:rPr lang="ru-RU" altLang="ru-RU" sz="2400" b="0" dirty="0">
                <a:effectLst/>
                <a:latin typeface="Times New Roman" pitchFamily="18" charset="0"/>
              </a:rPr>
              <a:t>обучаемого путем развития его интеллектуальных и физических возможностей, волевых качеств и творческих способностей в процессе создания новых товаров и услуг</a:t>
            </a:r>
            <a:r>
              <a:rPr kumimoji="0" lang="ru-RU" altLang="ru-RU" sz="2400" b="0" dirty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b="0" dirty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287338" y="-63152"/>
            <a:ext cx="7092974" cy="1077218"/>
          </a:xfrm>
          <a:noFill/>
        </p:spPr>
        <p:txBody>
          <a:bodyPr wrap="square">
            <a:spAutoFit/>
          </a:bodyPr>
          <a:lstStyle/>
          <a:p>
            <a:pPr algn="l"/>
            <a:r>
              <a:rPr lang="ru-RU" altLang="ru-RU" sz="3200" dirty="0" smtClean="0">
                <a:effectLst/>
                <a:latin typeface="Arial Black" pitchFamily="34" charset="0"/>
              </a:rPr>
              <a:t/>
            </a:r>
            <a:br>
              <a:rPr lang="ru-RU" altLang="ru-RU" sz="3200" dirty="0" smtClean="0">
                <a:effectLst/>
                <a:latin typeface="Arial Black" pitchFamily="34" charset="0"/>
              </a:rPr>
            </a:br>
            <a:r>
              <a:rPr lang="ru-RU" altLang="ru-RU" sz="3200" dirty="0" smtClean="0">
                <a:effectLst/>
                <a:latin typeface="Arial Black" pitchFamily="34" charset="0"/>
              </a:rPr>
              <a:t>ЦЕЛЕВЫЕ </a:t>
            </a:r>
            <a:r>
              <a:rPr lang="ru-RU" altLang="ru-RU" sz="3200" dirty="0">
                <a:effectLst/>
                <a:latin typeface="Arial Black" pitchFamily="34" charset="0"/>
              </a:rPr>
              <a:t>ОРИЕНТИРЫ</a:t>
            </a:r>
            <a:endParaRPr lang="ru-RU" altLang="ru-RU" sz="3200" dirty="0">
              <a:effectLst/>
              <a:latin typeface="Arial" charset="0"/>
            </a:endParaRPr>
          </a:p>
        </p:txBody>
      </p:sp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250825" y="836613"/>
            <a:ext cx="8893175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</a:pPr>
            <a:r>
              <a:rPr kumimoji="0" lang="ru-RU" altLang="ru-RU" b="0" dirty="0"/>
              <a:t> </a:t>
            </a:r>
            <a:endParaRPr kumimoji="0" lang="ru-RU" altLang="ru-RU" b="0" dirty="0" smtClean="0"/>
          </a:p>
          <a:p>
            <a:pPr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itchFamily="2" charset="2"/>
              <a:buChar char="v"/>
            </a:pPr>
            <a:r>
              <a:rPr kumimoji="0" lang="ru-RU" altLang="ru-RU" sz="2000" b="0" dirty="0" smtClean="0"/>
              <a:t>РАЗВИТИЕ</a:t>
            </a:r>
            <a:r>
              <a:rPr kumimoji="0" lang="ru-RU" altLang="ru-RU" b="0" dirty="0" smtClean="0"/>
              <a:t> </a:t>
            </a:r>
            <a:r>
              <a:rPr kumimoji="0" lang="ru-RU" altLang="ru-RU" dirty="0">
                <a:solidFill>
                  <a:schemeClr val="accent1"/>
                </a:solidFill>
              </a:rPr>
              <a:t>важнейших компетенций</a:t>
            </a:r>
            <a:r>
              <a:rPr kumimoji="0" lang="ru-RU" altLang="ru-RU" i="1" dirty="0">
                <a:solidFill>
                  <a:schemeClr val="accent1"/>
                </a:solidFill>
              </a:rPr>
              <a:t> </a:t>
            </a:r>
            <a:r>
              <a:rPr kumimoji="0" lang="ru-RU" altLang="ru-RU" i="1" dirty="0" smtClean="0">
                <a:solidFill>
                  <a:schemeClr val="accent1"/>
                </a:solidFill>
              </a:rPr>
              <a:t> </a:t>
            </a:r>
            <a:r>
              <a:rPr kumimoji="0" lang="ru-RU" altLang="ru-RU" b="0" dirty="0" smtClean="0"/>
              <a:t>для </a:t>
            </a:r>
            <a:r>
              <a:rPr kumimoji="0" lang="ru-RU" altLang="ru-RU" b="0" dirty="0"/>
              <a:t>современной жизни: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r>
              <a:rPr kumimoji="0" lang="ru-RU" altLang="ru-RU" b="0" dirty="0"/>
              <a:t> способность брать на себя </a:t>
            </a:r>
            <a:r>
              <a:rPr kumimoji="0" lang="ru-RU" altLang="ru-RU" b="0" dirty="0">
                <a:solidFill>
                  <a:schemeClr val="accent1"/>
                </a:solidFill>
              </a:rPr>
              <a:t>ответственность</a:t>
            </a:r>
            <a:r>
              <a:rPr kumimoji="0" lang="ru-RU" altLang="ru-RU" b="0" dirty="0"/>
              <a:t>;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r>
              <a:rPr kumimoji="0" lang="ru-RU" altLang="ru-RU" b="0" dirty="0"/>
              <a:t> участие в совместном </a:t>
            </a:r>
            <a:r>
              <a:rPr kumimoji="0" lang="ru-RU" altLang="ru-RU" b="0" dirty="0">
                <a:solidFill>
                  <a:schemeClr val="accent1"/>
                </a:solidFill>
              </a:rPr>
              <a:t>принятии решения (коммуникации)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r>
              <a:rPr kumimoji="0" lang="ru-RU" altLang="ru-RU" b="0" dirty="0" smtClean="0"/>
              <a:t>владение </a:t>
            </a:r>
            <a:r>
              <a:rPr kumimoji="0" lang="ru-RU" altLang="ru-RU" b="0" dirty="0"/>
              <a:t>устным и письменным общением;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r>
              <a:rPr kumimoji="0" lang="ru-RU" altLang="ru-RU" b="0" dirty="0"/>
              <a:t> использование приобретенных знаний </a:t>
            </a:r>
            <a:r>
              <a:rPr kumimoji="0" lang="ru-RU" altLang="ru-RU" b="0" dirty="0" smtClean="0"/>
              <a:t>для решения </a:t>
            </a:r>
            <a:r>
              <a:rPr kumimoji="0" lang="ru-RU" altLang="ru-RU" b="0" dirty="0"/>
              <a:t>познавательных и практических задач;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r>
              <a:rPr kumimoji="0" lang="ru-RU" altLang="ru-RU" b="0" dirty="0"/>
              <a:t> способность </a:t>
            </a:r>
            <a:r>
              <a:rPr kumimoji="0" lang="ru-RU" altLang="ru-RU" b="0" dirty="0">
                <a:solidFill>
                  <a:schemeClr val="accent1"/>
                </a:solidFill>
              </a:rPr>
              <a:t>учиться всю жизнь </a:t>
            </a:r>
            <a:r>
              <a:rPr kumimoji="0" lang="ru-RU" altLang="ru-RU" b="0" dirty="0"/>
              <a:t>как основы непрерывной подготовки </a:t>
            </a:r>
            <a:r>
              <a:rPr kumimoji="0" lang="ru-RU" altLang="ru-RU" b="0" dirty="0" smtClean="0"/>
              <a:t>к </a:t>
            </a:r>
            <a:r>
              <a:rPr kumimoji="0" lang="ru-RU" altLang="ru-RU" b="0" dirty="0"/>
              <a:t>профессиональной и общественной деятельности, а также в личной жизни</a:t>
            </a:r>
            <a:r>
              <a:rPr kumimoji="0" lang="ru-RU" altLang="ru-RU" b="0" dirty="0" smtClean="0"/>
              <a:t>.</a:t>
            </a:r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endParaRPr kumimoji="0" lang="ru-RU" altLang="ru-RU" b="0" dirty="0"/>
          </a:p>
          <a:p>
            <a:pPr marL="342900" indent="-342900"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anose="05000000000000000000" pitchFamily="2" charset="2"/>
              <a:buChar char="q"/>
            </a:pPr>
            <a:endParaRPr kumimoji="0" lang="ru-RU" altLang="ru-RU" b="0" dirty="0" smtClean="0"/>
          </a:p>
          <a:p>
            <a:pPr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</a:pPr>
            <a:endParaRPr kumimoji="0" lang="ru-RU" altLang="ru-RU" b="0" dirty="0"/>
          </a:p>
          <a:p>
            <a:pPr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itchFamily="2" charset="2"/>
              <a:buChar char="v"/>
            </a:pPr>
            <a:r>
              <a:rPr kumimoji="0" lang="ru-RU" altLang="ru-RU" b="0" dirty="0"/>
              <a:t> </a:t>
            </a:r>
            <a:endParaRPr kumimoji="0" lang="ru-RU" altLang="ru-RU" b="0" dirty="0" smtClean="0"/>
          </a:p>
          <a:p>
            <a:pPr algn="l" eaLnBrk="1" hangingPunct="1">
              <a:lnSpc>
                <a:spcPct val="75000"/>
              </a:lnSpc>
              <a:spcBef>
                <a:spcPct val="25000"/>
              </a:spcBef>
              <a:buClr>
                <a:schemeClr val="accent2">
                  <a:lumMod val="60000"/>
                  <a:lumOff val="40000"/>
                </a:schemeClr>
              </a:buClr>
              <a:buSzPct val="115000"/>
              <a:buFont typeface="Wingdings" pitchFamily="2" charset="2"/>
              <a:buChar char="v"/>
            </a:pPr>
            <a:r>
              <a:rPr kumimoji="0" lang="ru-RU" altLang="ru-RU" sz="2000" b="0" dirty="0" smtClean="0"/>
              <a:t>РАЗВИТИЕ</a:t>
            </a:r>
            <a:r>
              <a:rPr kumimoji="0" lang="ru-RU" altLang="ru-RU" b="0" dirty="0" smtClean="0"/>
              <a:t> </a:t>
            </a:r>
            <a:r>
              <a:rPr kumimoji="0" lang="ru-RU" altLang="ru-RU" dirty="0">
                <a:solidFill>
                  <a:schemeClr val="accent1"/>
                </a:solidFill>
              </a:rPr>
              <a:t>исследовательских умений:</a:t>
            </a:r>
            <a:r>
              <a:rPr kumimoji="0" lang="ru-RU" altLang="ru-RU" i="1" dirty="0">
                <a:solidFill>
                  <a:schemeClr val="accent1"/>
                </a:solidFill>
              </a:rPr>
              <a:t> </a:t>
            </a:r>
            <a:r>
              <a:rPr kumimoji="0" lang="ru-RU" altLang="ru-RU" b="0" dirty="0"/>
              <a:t>анализа (</a:t>
            </a:r>
            <a:r>
              <a:rPr kumimoji="0" lang="ru-RU" altLang="ru-RU" b="0" dirty="0">
                <a:solidFill>
                  <a:schemeClr val="accent1"/>
                </a:solidFill>
              </a:rPr>
              <a:t>выявления проблем</a:t>
            </a:r>
            <a:r>
              <a:rPr kumimoji="0" lang="ru-RU" altLang="ru-RU" b="0" dirty="0"/>
              <a:t>, сбора информации </a:t>
            </a:r>
            <a:r>
              <a:rPr kumimoji="0" lang="ru-RU" altLang="ru-RU" b="0" dirty="0">
                <a:solidFill>
                  <a:schemeClr val="accent1"/>
                </a:solidFill>
              </a:rPr>
              <a:t>самостоятельно</a:t>
            </a:r>
            <a:r>
              <a:rPr kumimoji="0" lang="ru-RU" altLang="ru-RU" b="0" dirty="0"/>
              <a:t>), </a:t>
            </a:r>
            <a:r>
              <a:rPr kumimoji="0" lang="ru-RU" altLang="ru-RU" b="0" dirty="0">
                <a:solidFill>
                  <a:schemeClr val="accent1"/>
                </a:solidFill>
              </a:rPr>
              <a:t>наблюдения, построения гипотез, экспериментирования, синтеза (обобщения)</a:t>
            </a:r>
            <a:r>
              <a:rPr kumimoji="0" lang="ru-RU" altLang="ru-RU" b="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692" y="3966334"/>
            <a:ext cx="3150807" cy="172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15900"/>
            <a:ext cx="8229600" cy="946150"/>
          </a:xfrm>
          <a:noFill/>
        </p:spPr>
        <p:txBody>
          <a:bodyPr>
            <a:spAutoFit/>
          </a:bodyPr>
          <a:lstStyle/>
          <a:p>
            <a:pPr algn="l"/>
            <a:r>
              <a:rPr lang="ru-RU" altLang="ru-RU" sz="2800" dirty="0">
                <a:effectLst/>
                <a:latin typeface="Arial Black" pitchFamily="34" charset="0"/>
              </a:rPr>
              <a:t>КОМПОНЕНТЫ ПРОЕКТНОЙ ДЕЯТЕЛЬНОСТИ</a:t>
            </a:r>
            <a:endParaRPr lang="ru-RU" altLang="ru-RU" sz="2800" dirty="0">
              <a:effectLst/>
              <a:latin typeface="Arial" charset="0"/>
            </a:endParaRPr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395288" y="5001609"/>
            <a:ext cx="83169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endParaRPr lang="ru-RU" altLang="ru-RU" dirty="0" smtClean="0"/>
          </a:p>
          <a:p>
            <a:pPr algn="l"/>
            <a:r>
              <a:rPr lang="ru-RU" altLang="ru-RU" dirty="0" smtClean="0"/>
              <a:t>(</a:t>
            </a:r>
            <a:r>
              <a:rPr lang="ru-RU" altLang="ru-RU" dirty="0"/>
              <a:t>6.) Портфолио - папка, в которой собраны все рабочие материалы проекта. Среди них черновики, дневные планы, отчёты.</a:t>
            </a: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358775" y="1436678"/>
            <a:ext cx="6084888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dirty="0"/>
              <a:t>ПРОБЛЕМА</a:t>
            </a:r>
          </a:p>
          <a:p>
            <a:pPr>
              <a:buFontTx/>
              <a:buAutoNum type="arabicPeriod"/>
            </a:pPr>
            <a:endParaRPr lang="ru-RU" altLang="ru-RU" dirty="0"/>
          </a:p>
          <a:p>
            <a:pPr>
              <a:buFontTx/>
              <a:buAutoNum type="arabicPeriod"/>
            </a:pPr>
            <a:r>
              <a:rPr lang="ru-RU" altLang="ru-RU" dirty="0"/>
              <a:t>ПРОЕКТИРОВАНИЕ (планирование)</a:t>
            </a:r>
          </a:p>
          <a:p>
            <a:pPr>
              <a:buFontTx/>
              <a:buAutoNum type="arabicPeriod"/>
            </a:pPr>
            <a:endParaRPr lang="ru-RU" altLang="ru-RU" dirty="0"/>
          </a:p>
          <a:p>
            <a:pPr>
              <a:buFontTx/>
              <a:buAutoNum type="arabicPeriod"/>
            </a:pPr>
            <a:r>
              <a:rPr lang="ru-RU" altLang="ru-RU" dirty="0"/>
              <a:t>ПОИСК ИНФОРМАЦИИ</a:t>
            </a:r>
          </a:p>
          <a:p>
            <a:pPr>
              <a:buFontTx/>
              <a:buAutoNum type="arabicPeriod"/>
            </a:pPr>
            <a:endParaRPr lang="ru-RU" altLang="ru-RU" dirty="0"/>
          </a:p>
          <a:p>
            <a:pPr>
              <a:buFontTx/>
              <a:buAutoNum type="arabicPeriod"/>
            </a:pPr>
            <a:r>
              <a:rPr lang="ru-RU" altLang="ru-RU" dirty="0"/>
              <a:t>ПРОДУКТ</a:t>
            </a:r>
          </a:p>
          <a:p>
            <a:pPr>
              <a:buFontTx/>
              <a:buAutoNum type="arabicPeriod"/>
            </a:pPr>
            <a:endParaRPr lang="ru-RU" altLang="ru-RU" dirty="0"/>
          </a:p>
          <a:p>
            <a:pPr>
              <a:buFontTx/>
              <a:buAutoNum type="arabicPeriod"/>
            </a:pPr>
            <a:r>
              <a:rPr lang="ru-RU" altLang="ru-RU" dirty="0"/>
              <a:t>ПРЕЗЕНТАЦИЯ </a:t>
            </a:r>
            <a:endParaRPr lang="ru-RU" altLang="ru-RU" b="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36912"/>
            <a:ext cx="3149059" cy="2844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84</TotalTime>
  <Words>1621</Words>
  <Application>Microsoft Office PowerPoint</Application>
  <PresentationFormat>Экран (4:3)</PresentationFormat>
  <Paragraphs>197</Paragraphs>
  <Slides>20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Arial Black</vt:lpstr>
      <vt:lpstr>Century Gothic</vt:lpstr>
      <vt:lpstr>Symbol</vt:lpstr>
      <vt:lpstr>Times New Roman</vt:lpstr>
      <vt:lpstr>Wingdings</vt:lpstr>
      <vt:lpstr>Wingdings 3</vt:lpstr>
      <vt:lpstr>Легкий дым</vt:lpstr>
      <vt:lpstr>ТЕХНОЛОГИЯ ПРОЕКТНОГО ОБУЧЕНИЯ</vt:lpstr>
      <vt:lpstr>Метод проектов возник в 1920-х гг. в США.</vt:lpstr>
      <vt:lpstr>ОБЩЕУЧЕБНЫЕ УМЕНИЯ ДЛЯ РЕШЕНИЯ ПРОБЛЕМ</vt:lpstr>
      <vt:lpstr>МЕТОД ПРОЕКТОВ</vt:lpstr>
      <vt:lpstr>СУЩНОСТЬ МЕТОДА ПРОЕКТОВ</vt:lpstr>
      <vt:lpstr>ОСНОВНЫЕ ПОНЯТИЯ</vt:lpstr>
      <vt:lpstr>ОСНОВНЫЕ ПОНЯТИЯ</vt:lpstr>
      <vt:lpstr> ЦЕЛЕВЫЕ ОРИЕНТИРЫ</vt:lpstr>
      <vt:lpstr>КОМПОНЕНТЫ ПРОЕКТНОЙ ДЕЯТЕЛЬНОСТИ</vt:lpstr>
      <vt:lpstr>ОСНОВНЫЕ ТРЕБОВАНИЯ К ИСПОЛЬЗОВАНИЮ МЕТОДА ПРОЕКТОВ</vt:lpstr>
      <vt:lpstr>ТИПОЛОГИЯ УЧЕБНЫХ ПРОЕКТОВ</vt:lpstr>
      <vt:lpstr>ТИПОЛОГИЯ УЧЕБНЫХ ПРОЕКТОВ</vt:lpstr>
      <vt:lpstr>ТИПОЛОГИЯ УЧЕБНЫХ ПРОЕКТОВ</vt:lpstr>
      <vt:lpstr>ВИДЫ ПРОЕКТНОЙ ДЕЯТЕЛЬНОСТИ</vt:lpstr>
      <vt:lpstr>СТАДИИ РАБОТЫ НАД ПРОЕКТОМ</vt:lpstr>
      <vt:lpstr>ПАРАМЕТРЫ ВНЕШНЕЙ ОЦЕНКИ ПРОЕКТА</vt:lpstr>
      <vt:lpstr>СВЯЗЬ МЕТОДА ПРОЕКТОВ С ЛИЧНОСТНО- ОРИЕНТИРОВАННЫМИ МЕТОДАМИ</vt:lpstr>
      <vt:lpstr>МОТИВАЦИЯ В ИСПОЛЬЗОВАНИИ МЕТОДА ПРОЕКТОВ</vt:lpstr>
      <vt:lpstr>ПРОЕКТНАЯ ДЕЯТЕЛЬНОСТЬ ПРЕПОДАВАТЕЛЯ В УЧЕБНОМ ПРОЦЕССЕ</vt:lpstr>
      <vt:lpstr>РЕЖИМ СОТРУДНИЧЕСТВА и СОРЕВНОВАНИЯ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ПРОЕКТНОГО ОБУЧЕНИЯ</dc:title>
  <dc:creator>Windows 7</dc:creator>
  <cp:lastModifiedBy>Константин Андреевич Ротобыльский</cp:lastModifiedBy>
  <cp:revision>9</cp:revision>
  <cp:lastPrinted>1601-01-01T00:00:00Z</cp:lastPrinted>
  <dcterms:created xsi:type="dcterms:W3CDTF">2014-10-29T16:45:45Z</dcterms:created>
  <dcterms:modified xsi:type="dcterms:W3CDTF">2021-02-08T11:45:25Z</dcterms:modified>
</cp:coreProperties>
</file>