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notesMasterIdLst>
    <p:notesMasterId r:id="rId20"/>
  </p:notesMasterIdLst>
  <p:sldIdLst>
    <p:sldId id="256" r:id="rId2"/>
    <p:sldId id="258" r:id="rId3"/>
    <p:sldId id="276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7" r:id="rId18"/>
    <p:sldId id="274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73A"/>
    <a:srgbClr val="003366"/>
    <a:srgbClr val="003B58"/>
    <a:srgbClr val="006699"/>
    <a:srgbClr val="8B8E9D"/>
    <a:srgbClr val="71939F"/>
    <a:srgbClr val="478957"/>
    <a:srgbClr val="565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28" autoAdjust="0"/>
  </p:normalViewPr>
  <p:slideViewPr>
    <p:cSldViewPr>
      <p:cViewPr varScale="1">
        <p:scale>
          <a:sx n="86" d="100"/>
          <a:sy n="86" d="100"/>
        </p:scale>
        <p:origin x="-149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4291438-C48A-4FCA-8BD4-FA9EF50C5777}" type="datetimeFigureOut">
              <a:rPr lang="ru-RU"/>
              <a:pPr>
                <a:defRPr/>
              </a:pPr>
              <a:t>05.03.2013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9F8F431-5392-48F9-A117-807CA1616E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2002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2003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601F4A-0F80-45D7-B6C2-11B61AE6E54A}" type="datetimeFigureOut">
              <a:rPr lang="ru-RU"/>
              <a:pPr>
                <a:defRPr/>
              </a:pPr>
              <a:t>05.03.2013</a:t>
            </a:fld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E60A09C-55DB-4311-B7B2-BA8D574F2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75192E-62DC-4081-9C09-9C7EE66D32E1}" type="datetimeFigureOut">
              <a:rPr lang="ru-RU"/>
              <a:pPr>
                <a:defRPr/>
              </a:pPr>
              <a:t>05.03.2013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E700F5-4546-4F94-86A6-7296ED4BEE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A9847-2341-4439-9DBF-B322C2E65ADD}" type="datetimeFigureOut">
              <a:rPr lang="ru-RU"/>
              <a:pPr>
                <a:defRPr/>
              </a:pPr>
              <a:t>05.03.2013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D323B5-96B4-40E8-9203-DC78C85388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8BD24-E833-48B3-AEAC-37766FCDA74A}" type="datetimeFigureOut">
              <a:rPr lang="ru-RU"/>
              <a:pPr>
                <a:defRPr/>
              </a:pPr>
              <a:t>05.03.2013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8508D-4E6C-4BF4-BFD9-C7BA550E6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95E81-2FBB-46DB-BE4F-C1F58878D5F5}" type="datetimeFigureOut">
              <a:rPr lang="ru-RU"/>
              <a:pPr>
                <a:defRPr/>
              </a:pPr>
              <a:t>05.03.2013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F163B-70F1-4EA6-AE8D-B28959AD6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DB7D4B-DBE1-4060-87A3-DCF90F989851}" type="datetimeFigureOut">
              <a:rPr lang="ru-RU"/>
              <a:pPr>
                <a:defRPr/>
              </a:pPr>
              <a:t>05.03.2013</a:t>
            </a:fld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884B9-33A7-4F62-BA8B-3A2BCDF606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9DE895-874B-4311-BC00-A816DD86EE77}" type="datetimeFigureOut">
              <a:rPr lang="ru-RU"/>
              <a:pPr>
                <a:defRPr/>
              </a:pPr>
              <a:t>05.03.2013</a:t>
            </a:fld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CDF340-A12C-47A1-B0D3-0CDF652140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A313A-9B17-4A26-90FD-BCE161DF24FF}" type="datetimeFigureOut">
              <a:rPr lang="ru-RU"/>
              <a:pPr>
                <a:defRPr/>
              </a:pPr>
              <a:t>05.03.2013</a:t>
            </a:fld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1F838-B51D-4C06-A2F1-DAE42C5B9B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9E136-63FD-4956-8A04-5204AC0D13DC}" type="datetimeFigureOut">
              <a:rPr lang="ru-RU"/>
              <a:pPr>
                <a:defRPr/>
              </a:pPr>
              <a:t>05.03.2013</a:t>
            </a:fld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8FAD4-D7C2-4862-A199-CDB1417415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28D01-CB2B-4681-9E48-91DFBE6BBDED}" type="datetimeFigureOut">
              <a:rPr lang="ru-RU"/>
              <a:pPr>
                <a:defRPr/>
              </a:pPr>
              <a:t>05.03.2013</a:t>
            </a:fld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5BDF9-9862-4B33-B135-91A43F5C28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98C281-BB19-483B-9EF0-3B7F004EC79B}" type="datetimeFigureOut">
              <a:rPr lang="ru-RU"/>
              <a:pPr>
                <a:defRPr/>
              </a:pPr>
              <a:t>05.03.2013</a:t>
            </a:fld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D664A-E127-44DD-91B1-91033ABD66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0963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64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65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66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67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68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69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0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1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2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3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4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5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6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7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0978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79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C6E8E6FE-ADBB-43D8-9333-BFDE536209AF}" type="datetimeFigureOut">
              <a:rPr lang="ru-RU"/>
              <a:pPr>
                <a:defRPr/>
              </a:pPr>
              <a:t>05.03.2013</a:t>
            </a:fld>
            <a:endParaRPr lang="ru-RU"/>
          </a:p>
        </p:txBody>
      </p:sp>
      <p:sp>
        <p:nvSpPr>
          <p:cNvPr id="40980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81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24A60F23-51D3-40FF-B506-82B0AEAED6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098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8" r:id="rId1"/>
    <p:sldLayoutId id="2147483718" r:id="rId2"/>
    <p:sldLayoutId id="2147483719" r:id="rId3"/>
    <p:sldLayoutId id="2147483720" r:id="rId4"/>
    <p:sldLayoutId id="2147483721" r:id="rId5"/>
    <p:sldLayoutId id="2147483722" r:id="rId6"/>
    <p:sldLayoutId id="2147483723" r:id="rId7"/>
    <p:sldLayoutId id="2147483724" r:id="rId8"/>
    <p:sldLayoutId id="2147483725" r:id="rId9"/>
    <p:sldLayoutId id="2147483726" r:id="rId10"/>
    <p:sldLayoutId id="2147483727" r:id="rId11"/>
  </p:sldLayoutIdLst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409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78" grpId="0"/>
      <p:bldP spid="40982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82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82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82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82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8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slide2.xml" Type="http://schemas.openxmlformats.org/officeDocument/2006/relationships/slide"/><Relationship Id="rId1" Target="../slideLayouts/slideLayout7.xml" Type="http://schemas.openxmlformats.org/officeDocument/2006/relationships/slideLayout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yro.narod.ru/bibliotheca/gen/KOVAL/kovalvsk.jpg" TargetMode="Externa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8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slide2.xml" Type="http://schemas.openxmlformats.org/officeDocument/2006/relationships/slid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067175" y="2852738"/>
            <a:ext cx="4752975" cy="3744912"/>
          </a:xfrm>
        </p:spPr>
        <p:txBody>
          <a:bodyPr/>
          <a:lstStyle/>
          <a:p>
            <a:pPr marL="0" indent="265113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i="1" dirty="0" smtClean="0">
                <a:solidFill>
                  <a:srgbClr val="23236B"/>
                </a:solidFill>
                <a:latin typeface="Arial Black" pitchFamily="34" charset="0"/>
              </a:rPr>
              <a:t>«Я чувствую, что предназначена служить истине-науке и прокладывать новый путь женщинам, потому что это значит служить справедливости. </a:t>
            </a:r>
          </a:p>
          <a:p>
            <a:pPr marL="0" indent="265113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i="1" dirty="0" smtClean="0">
                <a:solidFill>
                  <a:srgbClr val="23236B"/>
                </a:solidFill>
                <a:latin typeface="Arial Black" pitchFamily="34" charset="0"/>
              </a:rPr>
              <a:t>Я очень рада, что родилась женщиной, так как это даёт мне возможность одновременно служить истине и справедливости».</a:t>
            </a:r>
          </a:p>
          <a:p>
            <a:pPr marL="0" indent="265113" algn="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i="1" dirty="0" smtClean="0">
                <a:solidFill>
                  <a:srgbClr val="1A344E"/>
                </a:solidFill>
                <a:latin typeface="Arial Black" pitchFamily="34" charset="0"/>
                <a:hlinkClick r:id="" action="ppaction://noaction"/>
              </a:rPr>
              <a:t>С.В.Ковалевская</a:t>
            </a:r>
            <a:endParaRPr lang="ru-RU" sz="2000" i="1" dirty="0" smtClean="0">
              <a:solidFill>
                <a:srgbClr val="1A344E"/>
              </a:solidFill>
              <a:latin typeface="Arial Black" pitchFamily="34" charset="0"/>
            </a:endParaRPr>
          </a:p>
        </p:txBody>
      </p:sp>
      <p:sp>
        <p:nvSpPr>
          <p:cNvPr id="5123" name="WordArt 9"/>
          <p:cNvSpPr>
            <a:spLocks noChangeArrowheads="1" noChangeShapeType="1" noTextEdit="1"/>
          </p:cNvSpPr>
          <p:nvPr/>
        </p:nvSpPr>
        <p:spPr bwMode="auto">
          <a:xfrm>
            <a:off x="323528" y="332656"/>
            <a:ext cx="8459788" cy="1728787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6699"/>
                    </a:gs>
                    <a:gs pos="100000">
                      <a:schemeClr val="tx2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"ПРИНЦЕССА НАУКИ"</a:t>
            </a:r>
          </a:p>
          <a:p>
            <a:pPr algn="ctr"/>
            <a:r>
              <a:rPr lang="ru-RU" sz="3600" b="1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6699"/>
                    </a:gs>
                    <a:gs pos="100000">
                      <a:schemeClr val="tx2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СОФЬЯ </a:t>
            </a:r>
            <a:r>
              <a:rPr lang="ru-RU" sz="3600" b="1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6699"/>
                    </a:gs>
                    <a:gs pos="100000">
                      <a:schemeClr val="tx2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 ВАСИЛЬЕВНА </a:t>
            </a:r>
            <a:endParaRPr lang="ru-RU" sz="3600" b="1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336699"/>
                  </a:gs>
                  <a:gs pos="100000">
                    <a:schemeClr val="tx2"/>
                  </a:gs>
                </a:gsLst>
                <a:path path="rect">
                  <a:fillToRect r="100000" b="100000"/>
                </a:path>
              </a:gra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3600" b="1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6699"/>
                    </a:gs>
                    <a:gs pos="100000">
                      <a:schemeClr val="tx2"/>
                    </a:gs>
                  </a:gsLst>
                  <a:path path="rect">
                    <a:fillToRect r="100000" b="100000"/>
                  </a:path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КОВАЛЕВСКАЯ</a:t>
            </a:r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92896"/>
            <a:ext cx="3672408" cy="4087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 shadeToTitle="1">
        <a:gradFill rotWithShape="0">
          <a:gsLst>
            <a:gs pos="0">
              <a:srgbClr val="000066"/>
            </a:gs>
            <a:gs pos="100000">
              <a:srgbClr val="8B8E9D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625" y="357188"/>
            <a:ext cx="8147050" cy="2016125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sz="2000" b="1" i="1" dirty="0" smtClean="0">
                <a:solidFill>
                  <a:schemeClr val="bg2"/>
                </a:solidFill>
              </a:rPr>
              <a:t>Зиму 1873 года и весну 1874 года Софья Васильевна посветила исследованию « К теории дифференциальных в частных производных»</a:t>
            </a:r>
            <a:br>
              <a:rPr lang="ru-RU" sz="2000" b="1" i="1" dirty="0" smtClean="0">
                <a:solidFill>
                  <a:schemeClr val="bg2"/>
                </a:solidFill>
              </a:rPr>
            </a:br>
            <a:endParaRPr lang="ru-RU" sz="2000" b="1" i="1" dirty="0" smtClean="0">
              <a:solidFill>
                <a:schemeClr val="bg2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7950" y="2781300"/>
            <a:ext cx="5643563" cy="3000375"/>
          </a:xfrm>
        </p:spPr>
        <p:txBody>
          <a:bodyPr/>
          <a:lstStyle/>
          <a:p>
            <a:pPr marL="0" indent="365125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chemeClr val="folHlink"/>
                </a:solidFill>
              </a:rPr>
              <a:t>К великому изумлению Вейерштрасса, Софья Васильевна нашла совершенно иной путь решения, мастерски привела все сложное к простому и обнаружила некоторые особые случаи, о которых математики даже не подозревали. Работа Ковалевской вызвала восхищение ученых.</a:t>
            </a:r>
          </a:p>
          <a:p>
            <a:pPr marL="0" indent="365125" eaLnBrk="1" hangingPunct="1">
              <a:lnSpc>
                <a:spcPct val="90000"/>
              </a:lnSpc>
              <a:defRPr/>
            </a:pPr>
            <a:endParaRPr lang="ru-RU" sz="2800" i="1" dirty="0" smtClean="0">
              <a:solidFill>
                <a:schemeClr val="folHlink"/>
              </a:solidFill>
            </a:endParaRPr>
          </a:p>
          <a:p>
            <a:pPr marL="0" indent="365125" eaLnBrk="1" hangingPunct="1">
              <a:lnSpc>
                <a:spcPct val="90000"/>
              </a:lnSpc>
              <a:defRPr/>
            </a:pPr>
            <a:endParaRPr lang="ru-RU" i="1" dirty="0" smtClean="0">
              <a:solidFill>
                <a:schemeClr val="folHlink"/>
              </a:solidFill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6572250" y="5357813"/>
            <a:ext cx="209867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>
                <a:solidFill>
                  <a:srgbClr val="003366"/>
                </a:solidFill>
              </a:rPr>
              <a:t>Карл Вейерштрасс</a:t>
            </a:r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348880"/>
            <a:ext cx="2388096" cy="2985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15" grpId="0" build="p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23236B"/>
            </a:gs>
            <a:gs pos="100000">
              <a:srgbClr val="B9D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14313" y="285750"/>
            <a:ext cx="8143875" cy="2000250"/>
          </a:xfrm>
        </p:spPr>
        <p:txBody>
          <a:bodyPr/>
          <a:lstStyle/>
          <a:p>
            <a:pPr marL="82550" indent="460375" algn="ctr"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chemeClr val="bg2"/>
                </a:solidFill>
              </a:rPr>
              <a:t>Со временем пришло и общественное </a:t>
            </a:r>
            <a:r>
              <a:rPr lang="ru-RU" sz="2400" b="1" i="1" dirty="0" smtClean="0">
                <a:solidFill>
                  <a:schemeClr val="bg2"/>
                </a:solidFill>
              </a:rPr>
              <a:t>признание. Те три научные работы, выполненные Софьей Васильевной Ковалевской были самыми выдающимися, и за них ей присудили учёную степень доктора философии по математике и магистра изящных искусств.</a:t>
            </a:r>
          </a:p>
          <a:p>
            <a:pPr marL="82550" indent="460375" algn="ctr" eaLnBrk="1" hangingPunct="1">
              <a:buFont typeface="Wingdings" pitchFamily="2" charset="2"/>
              <a:buNone/>
              <a:defRPr/>
            </a:pPr>
            <a:endParaRPr lang="ru-RU" i="1" dirty="0" smtClean="0">
              <a:solidFill>
                <a:schemeClr val="bg2"/>
              </a:solidFill>
            </a:endParaRPr>
          </a:p>
          <a:p>
            <a:pPr marL="82550" indent="460375" algn="ctr" eaLnBrk="1" hangingPunct="1">
              <a:buFont typeface="Wingdings" pitchFamily="2" charset="2"/>
              <a:buNone/>
              <a:defRPr/>
            </a:pPr>
            <a:endParaRPr lang="ru-RU" sz="3600" i="1" dirty="0" smtClean="0">
              <a:solidFill>
                <a:schemeClr val="bg2"/>
              </a:solidFill>
            </a:endParaRPr>
          </a:p>
        </p:txBody>
      </p:sp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068960"/>
            <a:ext cx="2808312" cy="349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 shadeToTitle="1">
        <a:gradFill rotWithShape="0">
          <a:gsLst>
            <a:gs pos="0">
              <a:srgbClr val="003B58"/>
            </a:gs>
            <a:gs pos="100000">
              <a:schemeClr val="bg2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067175" y="765175"/>
            <a:ext cx="5076825" cy="5759450"/>
          </a:xfrm>
        </p:spPr>
        <p:txBody>
          <a:bodyPr/>
          <a:lstStyle/>
          <a:p>
            <a:pPr marL="0" indent="365125" eaLnBrk="1" hangingPunct="1">
              <a:buFont typeface="Wingdings" pitchFamily="2" charset="2"/>
              <a:buNone/>
              <a:defRPr/>
            </a:pPr>
            <a:r>
              <a:rPr lang="ru-RU" sz="2800" b="1" i="1" dirty="0" smtClean="0">
                <a:solidFill>
                  <a:schemeClr val="accent2"/>
                </a:solidFill>
                <a:hlinkClick r:id="rId2" action="ppaction://hlinksldjump"/>
              </a:rPr>
              <a:t>В очередной раз Софья Ковалевская доказала законное право быть на математическом Олимпе своим блестящим открытием условий существования решения системы уравнений с частными производными.</a:t>
            </a:r>
            <a:endParaRPr lang="ru-RU" sz="2800" b="1" i="1" dirty="0" smtClean="0">
              <a:solidFill>
                <a:schemeClr val="accent2"/>
              </a:solidFill>
            </a:endParaRPr>
          </a:p>
        </p:txBody>
      </p:sp>
      <p:pic>
        <p:nvPicPr>
          <p:cNvPr id="4" name="Рисунок 3" descr="http://belolibrary.imwerden.de/books/memoirs/kovalevskay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08720"/>
            <a:ext cx="3424962" cy="5342257"/>
          </a:xfrm>
          <a:prstGeom prst="rect">
            <a:avLst/>
          </a:prstGeom>
          <a:noFill/>
          <a:ln w="44450">
            <a:solidFill>
              <a:srgbClr val="003B58"/>
            </a:solidFill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extrusionH="76200" contourW="12700">
            <a:bevelT prst="relaxedInset"/>
            <a:bevelB prst="convex"/>
            <a:extrusionClr>
              <a:srgbClr val="003366"/>
            </a:extrusionClr>
            <a:contourClr>
              <a:schemeClr val="accent4">
                <a:lumMod val="85000"/>
                <a:lumOff val="15000"/>
              </a:schemeClr>
            </a:contourClr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85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385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38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38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B9DCFF"/>
            </a:gs>
            <a:gs pos="100000">
              <a:srgbClr val="23236B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07504" y="980728"/>
            <a:ext cx="3024337" cy="5616624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365125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i="1" dirty="0" smtClean="0">
                <a:solidFill>
                  <a:schemeClr val="accent2"/>
                </a:solidFill>
                <a:latin typeface="+mj-lt"/>
              </a:rPr>
              <a:t>18 ноября 1883 года Софья приезжает в Стокгольм. Стокгольмская газета дала Софье Васильевне Ковалевской звание «Принцесса науки» и сообщила шведскому народу, что: «госпожа Ковалевская почтила наш город своим посещением и будет первым </a:t>
            </a:r>
            <a:r>
              <a:rPr lang="ru-RU" sz="1800" i="1" dirty="0" err="1" smtClean="0">
                <a:solidFill>
                  <a:schemeClr val="accent2"/>
                </a:solidFill>
                <a:latin typeface="+mj-lt"/>
              </a:rPr>
              <a:t>приватдоцентом</a:t>
            </a:r>
            <a:r>
              <a:rPr lang="ru-RU" sz="1800" i="1" dirty="0" smtClean="0">
                <a:solidFill>
                  <a:schemeClr val="accent2"/>
                </a:solidFill>
                <a:latin typeface="+mj-lt"/>
              </a:rPr>
              <a:t> женщиной во всей Швеции».</a:t>
            </a:r>
          </a:p>
          <a:p>
            <a:pPr marL="0" indent="365125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800" i="1" dirty="0" smtClean="0">
                <a:solidFill>
                  <a:schemeClr val="accent2"/>
                </a:solidFill>
                <a:latin typeface="+mj-lt"/>
              </a:rPr>
              <a:t>30 января 1884 года Ковалевская прочитала первую лекцию в Стокгольмском университете, которая очень понравилась профессорам.</a:t>
            </a:r>
          </a:p>
          <a:p>
            <a:pPr marL="0" indent="365125" eaLnBrk="1" hangingPunct="1">
              <a:lnSpc>
                <a:spcPct val="90000"/>
              </a:lnSpc>
              <a:defRPr/>
            </a:pPr>
            <a:endParaRPr lang="ru-RU" sz="2400" b="1" i="1" dirty="0" smtClean="0">
              <a:solidFill>
                <a:schemeClr val="accent2"/>
              </a:solidFill>
            </a:endParaRPr>
          </a:p>
        </p:txBody>
      </p:sp>
      <p:sp>
        <p:nvSpPr>
          <p:cNvPr id="16388" name="WordArt 4"/>
          <p:cNvSpPr>
            <a:spLocks noChangeArrowheads="1" noChangeShapeType="1" noTextEdit="1"/>
          </p:cNvSpPr>
          <p:nvPr/>
        </p:nvSpPr>
        <p:spPr bwMode="auto">
          <a:xfrm>
            <a:off x="611188" y="188640"/>
            <a:ext cx="7848600" cy="648072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44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3366"/>
                    </a:gs>
                    <a:gs pos="100000">
                      <a:srgbClr val="565966"/>
                    </a:gs>
                  </a:gsLst>
                  <a:lin ang="18900000" scaled="1"/>
                </a:gradFill>
                <a:latin typeface="Times New Roman"/>
                <a:cs typeface="Times New Roman"/>
              </a:rPr>
              <a:t>Работа в Стокгольме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340768"/>
            <a:ext cx="5682208" cy="4261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 animBg="1"/>
      <p:bldP spid="1638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4797152"/>
            <a:ext cx="8247062" cy="1772816"/>
          </a:xfrm>
        </p:spPr>
        <p:txBody>
          <a:bodyPr/>
          <a:lstStyle/>
          <a:p>
            <a:pPr marL="0" indent="365125" eaLnBrk="1" hangingPunct="1">
              <a:buFont typeface="Wingdings" pitchFamily="2" charset="2"/>
              <a:buNone/>
              <a:defRPr/>
            </a:pPr>
            <a:r>
              <a:rPr lang="ru-RU" sz="1800" i="1" dirty="0" smtClean="0">
                <a:solidFill>
                  <a:srgbClr val="00273A"/>
                </a:solidFill>
              </a:rPr>
              <a:t>Курс ,прочитанный Софьей Ковалевской на немецком языке, составил ей отличную репутацию. Вечером 24 июня 1884 года она узнала, что «назначена профессором сроком на пять лет». В этом университете Софья Васильевна прочла 12 курсов в течении 8 лет. Её лекции пользовались успехом.</a:t>
            </a:r>
          </a:p>
          <a:p>
            <a:pPr marL="0" indent="365125" eaLnBrk="1" hangingPunct="1">
              <a:defRPr/>
            </a:pPr>
            <a:endParaRPr lang="ru-RU" sz="2000" i="1" dirty="0" smtClean="0">
              <a:solidFill>
                <a:srgbClr val="8B8E9D"/>
              </a:solidFill>
            </a:endParaRPr>
          </a:p>
        </p:txBody>
      </p:sp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88640"/>
            <a:ext cx="5904656" cy="4428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003B58"/>
            </a:gs>
            <a:gs pos="100000">
              <a:srgbClr val="71939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 idx="4294967295"/>
          </p:nvPr>
        </p:nvSpPr>
        <p:spPr>
          <a:xfrm>
            <a:off x="179512" y="5445224"/>
            <a:ext cx="8820472" cy="1296144"/>
          </a:xfrm>
        </p:spPr>
        <p:txBody>
          <a:bodyPr anchorCtr="0"/>
          <a:lstStyle/>
          <a:p>
            <a:pPr algn="r" eaLnBrk="1" hangingPunct="1">
              <a:defRPr/>
            </a:pPr>
            <a:r>
              <a:rPr lang="ru-RU" sz="2100" b="1" i="1" dirty="0" smtClean="0">
                <a:solidFill>
                  <a:srgbClr val="003366"/>
                </a:solidFill>
              </a:rPr>
              <a:t>«Поэт должен... видеть то, чего не видят другие, видеть глубже других. И это же должен и математик». </a:t>
            </a:r>
            <a:br>
              <a:rPr lang="ru-RU" sz="2100" b="1" i="1" dirty="0" smtClean="0">
                <a:solidFill>
                  <a:srgbClr val="003366"/>
                </a:solidFill>
              </a:rPr>
            </a:br>
            <a:r>
              <a:rPr lang="ru-RU" sz="2100" b="1" i="1" dirty="0" smtClean="0">
                <a:solidFill>
                  <a:srgbClr val="003366"/>
                </a:solidFill>
              </a:rPr>
              <a:t>С.В.Ковалевская. </a:t>
            </a:r>
            <a:r>
              <a:rPr lang="ru-RU" sz="2100" i="1" dirty="0" smtClean="0">
                <a:solidFill>
                  <a:srgbClr val="003366"/>
                </a:solidFill>
              </a:rPr>
              <a:t/>
            </a:r>
            <a:br>
              <a:rPr lang="ru-RU" sz="2100" i="1" dirty="0" smtClean="0">
                <a:solidFill>
                  <a:srgbClr val="003366"/>
                </a:solidFill>
              </a:rPr>
            </a:br>
            <a:endParaRPr lang="ru-RU" sz="2100" i="1" dirty="0" smtClean="0">
              <a:solidFill>
                <a:srgbClr val="003366"/>
              </a:solidFill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1"/>
            <a:ext cx="9144000" cy="1772816"/>
          </a:xfrm>
        </p:spPr>
        <p:txBody>
          <a:bodyPr/>
          <a:lstStyle/>
          <a:p>
            <a:pPr marL="0" indent="365125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i="1" dirty="0" smtClean="0">
                <a:solidFill>
                  <a:srgbClr val="FFC000"/>
                </a:solidFill>
              </a:rPr>
              <a:t>После чего она всё таки решила заняться решением задачи о вращении тяжелого твёрдого тела вокруг неподвижной точки, которая сводится к интегрированию некоторой системы уравнений, всегда имеющей три определённых  алгебраических интеграла. В тех случаях, когда удаётся найти четвертый интеграл, задача решается полностью</a:t>
            </a:r>
            <a:r>
              <a:rPr lang="ru-RU" sz="2000" b="1" i="1" dirty="0" smtClean="0">
                <a:solidFill>
                  <a:srgbClr val="FFC000"/>
                </a:solidFill>
              </a:rPr>
              <a:t>...</a:t>
            </a:r>
          </a:p>
          <a:p>
            <a:pPr marL="0" indent="365125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b="1" i="1" dirty="0" smtClean="0">
              <a:solidFill>
                <a:schemeClr val="accent2"/>
              </a:solidFill>
            </a:endParaRP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844824"/>
            <a:ext cx="5256584" cy="3497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43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8B8E9D"/>
            </a:gs>
            <a:gs pos="100000">
              <a:srgbClr val="003B58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51920" y="188913"/>
            <a:ext cx="5292080" cy="6669087"/>
          </a:xfrm>
        </p:spPr>
        <p:txBody>
          <a:bodyPr/>
          <a:lstStyle/>
          <a:p>
            <a:pPr marL="0" indent="365125" eaLnBrk="1" hangingPunct="1">
              <a:buFont typeface="Wingdings" pitchFamily="2" charset="2"/>
              <a:buNone/>
              <a:defRPr/>
            </a:pPr>
            <a:r>
              <a:rPr lang="ru-RU" sz="2800" b="1" i="1" dirty="0" smtClean="0">
                <a:solidFill>
                  <a:srgbClr val="003366"/>
                </a:solidFill>
              </a:rPr>
              <a:t>И всё таки Софье удалось найти четвёртый интеграл, который был найден ещё до неё двумя великими математиками Эйлером и Лагранжем. </a:t>
            </a:r>
            <a:r>
              <a:rPr lang="ru-RU" sz="2800" b="1" i="1" dirty="0" smtClean="0">
                <a:solidFill>
                  <a:srgbClr val="003366"/>
                </a:solidFill>
                <a:hlinkClick r:id="rId2" action="ppaction://hlinksldjump"/>
              </a:rPr>
              <a:t>Ковалевская нашла новый- третий случай, а к нему четвертый новый алгебраический интеграл.</a:t>
            </a:r>
            <a:endParaRPr lang="ru-RU" sz="2800" b="1" i="1" dirty="0" smtClean="0">
              <a:solidFill>
                <a:srgbClr val="003366"/>
              </a:solidFill>
            </a:endParaRPr>
          </a:p>
          <a:p>
            <a:pPr marL="0" indent="365125" eaLnBrk="1" hangingPunct="1">
              <a:buFont typeface="Wingdings" pitchFamily="2" charset="2"/>
              <a:buNone/>
              <a:defRPr/>
            </a:pPr>
            <a:endParaRPr lang="ru-RU" sz="2800" i="1" dirty="0" smtClean="0">
              <a:solidFill>
                <a:srgbClr val="003366"/>
              </a:solidFill>
            </a:endParaRPr>
          </a:p>
          <a:p>
            <a:pPr marL="0" indent="365125" eaLnBrk="1" hangingPunct="1">
              <a:defRPr/>
            </a:pPr>
            <a:endParaRPr lang="ru-RU" sz="2800" i="1" dirty="0" smtClean="0">
              <a:solidFill>
                <a:srgbClr val="003366"/>
              </a:solidFill>
            </a:endParaRP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836712"/>
            <a:ext cx="34004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yro.narod.ru/bibliotheca/gen/KOVAL/kovalvsk.jpg">
            <a:hlinkClick r:id="rId2"/>
          </p:cNvPr>
          <p:cNvPicPr>
            <a:picLocks noGrp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0956" y="35310"/>
            <a:ext cx="4436138" cy="5596250"/>
          </a:xfrm>
          <a:solidFill>
            <a:srgbClr val="003B58"/>
          </a:solidFill>
          <a:ln>
            <a:solidFill>
              <a:srgbClr val="003B58"/>
            </a:solidFill>
          </a:ln>
          <a:effectLst>
            <a:innerShdw blurRad="63500" dist="508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extrusionH="76200" contourW="12700">
            <a:bevelT prst="slope"/>
            <a:bevelB w="165100" prst="coolSlant"/>
            <a:extrusionClr>
              <a:srgbClr val="003B58"/>
            </a:extrusionClr>
            <a:contourClr>
              <a:schemeClr val="bg1">
                <a:lumMod val="50000"/>
              </a:schemeClr>
            </a:contourClr>
          </a:sp3d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924300" y="5805488"/>
            <a:ext cx="5219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1600" b="1" i="1">
                <a:solidFill>
                  <a:srgbClr val="003B58"/>
                </a:solidFill>
              </a:rPr>
              <a:t>Памятник С.В.Ковалевской на ее могиле.</a:t>
            </a:r>
            <a:r>
              <a:rPr lang="ru-RU" sz="1600" b="1">
                <a:solidFill>
                  <a:srgbClr val="003B58"/>
                </a:solidFill>
              </a:rPr>
              <a:t> </a:t>
            </a: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67544" y="5085184"/>
            <a:ext cx="342900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b="1" i="1" dirty="0">
                <a:solidFill>
                  <a:srgbClr val="003B58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Памятник установлен в 1896 г. на средства, собранные комитетом Высших женских курсов и другими женскими организациями России.</a:t>
            </a:r>
            <a:endParaRPr lang="ru-RU" b="1" i="1" dirty="0">
              <a:solidFill>
                <a:srgbClr val="003B58"/>
              </a:solidFill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332656"/>
            <a:ext cx="4572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365125"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i="1" dirty="0">
                <a:solidFill>
                  <a:srgbClr val="92D050"/>
                </a:solidFill>
              </a:rPr>
              <a:t>Софья очень тосковала по родине, по русским людям и в 1890 году всё же вернулась в Россию, в надежде что её изберут  в члены академии на место умершего математика </a:t>
            </a:r>
            <a:r>
              <a:rPr lang="ru-RU" sz="2000" i="1" dirty="0" err="1">
                <a:solidFill>
                  <a:srgbClr val="92D050"/>
                </a:solidFill>
              </a:rPr>
              <a:t>Буняковского</a:t>
            </a:r>
            <a:r>
              <a:rPr lang="ru-RU" sz="2000" i="1" dirty="0">
                <a:solidFill>
                  <a:srgbClr val="92D050"/>
                </a:solidFill>
              </a:rPr>
              <a:t>, это бы позволило заниматься наукой в своей стране. Но в России ей отказали, и она решила вернуться в Стокгольм. И 29 января 1891 года не приходя в сознание, Софья Ковалевская скончалась от паралича сердца, в возрасте сорока одного года, в самом рассвете творческой жизни.</a:t>
            </a:r>
            <a:r>
              <a:rPr lang="ru-RU" sz="2000" b="1" i="1" dirty="0">
                <a:solidFill>
                  <a:srgbClr val="92D050"/>
                </a:solidFill>
              </a:rPr>
              <a:t> </a:t>
            </a:r>
            <a:r>
              <a:rPr lang="ru-RU" sz="2000" b="1" i="1" dirty="0" smtClean="0">
                <a:solidFill>
                  <a:srgbClr val="92D050"/>
                </a:solidFill>
              </a:rPr>
              <a:t> </a:t>
            </a:r>
            <a:endParaRPr lang="ru-RU" sz="2000" b="1" i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4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23236B"/>
            </a:gs>
            <a:gs pos="100000">
              <a:srgbClr val="B9DC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619250" y="1700213"/>
            <a:ext cx="7056438" cy="4038600"/>
          </a:xfrm>
        </p:spPr>
        <p:txBody>
          <a:bodyPr/>
          <a:lstStyle/>
          <a:p>
            <a:pPr marL="365125" indent="0" eaLnBrk="1" hangingPunct="1">
              <a:buFont typeface="Wingdings" pitchFamily="2" charset="2"/>
              <a:buNone/>
              <a:defRPr/>
            </a:pPr>
            <a:r>
              <a:rPr lang="ru-RU" sz="2800" b="1" dirty="0" smtClean="0">
                <a:solidFill>
                  <a:srgbClr val="003366"/>
                </a:solidFill>
                <a:hlinkClick r:id="rId2" action="ppaction://hlinksldjump"/>
              </a:rPr>
              <a:t>Впоследствии великий путешественник Нансен сказал: </a:t>
            </a:r>
          </a:p>
          <a:p>
            <a:pPr marL="365125" indent="0" eaLnBrk="1" hangingPunct="1">
              <a:buFont typeface="Wingdings" pitchFamily="2" charset="2"/>
              <a:buNone/>
              <a:defRPr/>
            </a:pPr>
            <a:endParaRPr lang="ru-RU" sz="2400" b="1" dirty="0" smtClean="0">
              <a:solidFill>
                <a:srgbClr val="003366"/>
              </a:solidFill>
            </a:endParaRPr>
          </a:p>
          <a:p>
            <a:pPr marL="365125" indent="0"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solidFill>
                  <a:srgbClr val="00273A"/>
                </a:solidFill>
              </a:rPr>
              <a:t>« </a:t>
            </a:r>
            <a:r>
              <a:rPr lang="ru-RU" sz="2400" b="1" i="1" dirty="0" smtClean="0">
                <a:solidFill>
                  <a:srgbClr val="00273A"/>
                </a:solidFill>
              </a:rPr>
              <a:t>Ковалевская – это был человек редкой духовной и физической красоты, самая умная и обаятельная женщина в Европе того времени</a:t>
            </a:r>
            <a:r>
              <a:rPr lang="ru-RU" sz="2400" b="1" dirty="0" smtClean="0">
                <a:solidFill>
                  <a:srgbClr val="00273A"/>
                </a:solidFill>
              </a:rPr>
              <a:t>».</a:t>
            </a:r>
          </a:p>
          <a:p>
            <a:pPr marL="365125" indent="0" eaLnBrk="1" hangingPunct="1">
              <a:defRPr/>
            </a:pPr>
            <a:endParaRPr lang="ru-RU" sz="2400" dirty="0" smtClean="0">
              <a:solidFill>
                <a:srgbClr val="00273A"/>
              </a:solidFill>
            </a:endParaRPr>
          </a:p>
          <a:p>
            <a:pPr marL="365125" indent="0" eaLnBrk="1" hangingPunct="1">
              <a:defRPr/>
            </a:pPr>
            <a:endParaRPr lang="ru-RU" dirty="0" smtClean="0">
              <a:solidFill>
                <a:srgbClr val="00273A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1688257"/>
            <a:ext cx="5076055" cy="5169743"/>
          </a:xfrm>
        </p:spPr>
        <p:txBody>
          <a:bodyPr/>
          <a:lstStyle/>
          <a:p>
            <a:pPr marL="0" indent="365125" eaLnBrk="1" hangingPunct="1">
              <a:buFont typeface="Wingdings" pitchFamily="2" charset="2"/>
              <a:buNone/>
              <a:defRPr/>
            </a:pPr>
            <a:r>
              <a:rPr lang="ru-RU" sz="1800" b="1" i="1" dirty="0" smtClean="0">
                <a:solidFill>
                  <a:schemeClr val="hlink"/>
                </a:solidFill>
              </a:rPr>
              <a:t>Софья Ковалевская родилась в Москве 15 января 1850 г. Отец её, В.В.Корвин–Круковский был </a:t>
            </a:r>
            <a:r>
              <a:rPr lang="ru-RU" sz="1800" b="1" i="1" dirty="0" err="1" smtClean="0">
                <a:solidFill>
                  <a:schemeClr val="hlink"/>
                </a:solidFill>
              </a:rPr>
              <a:t>крупнопоместным</a:t>
            </a:r>
            <a:r>
              <a:rPr lang="ru-RU" sz="1800" b="1" i="1" dirty="0" smtClean="0">
                <a:solidFill>
                  <a:schemeClr val="hlink"/>
                </a:solidFill>
              </a:rPr>
              <a:t> дворянином и артиллерийским генералом. Выйдя в отставку, генерал переехал с семьёй из Москвы в своё имение </a:t>
            </a:r>
            <a:r>
              <a:rPr lang="ru-RU" sz="1800" b="1" i="1" dirty="0" err="1" smtClean="0">
                <a:solidFill>
                  <a:schemeClr val="hlink"/>
                </a:solidFill>
              </a:rPr>
              <a:t>Палибино</a:t>
            </a:r>
            <a:r>
              <a:rPr lang="ru-RU" sz="1800" b="1" i="1" dirty="0" smtClean="0">
                <a:solidFill>
                  <a:schemeClr val="hlink"/>
                </a:solidFill>
              </a:rPr>
              <a:t> недалеко от границы с Литвой. Мать её, Елизавета Фёдоровна, была внучкой великого математика Ф.И.Шуберта. </a:t>
            </a:r>
          </a:p>
          <a:p>
            <a:pPr marL="0" indent="365125" eaLnBrk="1" hangingPunct="1">
              <a:buFont typeface="Wingdings" pitchFamily="2" charset="2"/>
              <a:buNone/>
              <a:defRPr/>
            </a:pPr>
            <a:r>
              <a:rPr lang="ru-RU" sz="1800" b="1" i="1" dirty="0" smtClean="0">
                <a:solidFill>
                  <a:schemeClr val="hlink"/>
                </a:solidFill>
              </a:rPr>
              <a:t>Во время переезда Соне было около шести лет. А как известно, девочкам в таком возрасте даже из дворянских семей предстояло обучаться музыке, литературе, математике и языкам, дома – в одиночку. </a:t>
            </a:r>
          </a:p>
          <a:p>
            <a:pPr marL="1257300" lvl="3" indent="365125" eaLnBrk="1" hangingPunct="1">
              <a:defRPr/>
            </a:pPr>
            <a:endParaRPr lang="ru-RU" sz="1800" b="1" i="1" dirty="0" smtClean="0">
              <a:solidFill>
                <a:schemeClr val="hlink"/>
              </a:solidFill>
            </a:endParaRPr>
          </a:p>
        </p:txBody>
      </p:sp>
      <p:sp>
        <p:nvSpPr>
          <p:cNvPr id="4099" name="WordArt 4"/>
          <p:cNvSpPr>
            <a:spLocks noChangeArrowheads="1" noChangeShapeType="1" noTextEdit="1"/>
          </p:cNvSpPr>
          <p:nvPr/>
        </p:nvSpPr>
        <p:spPr bwMode="auto">
          <a:xfrm>
            <a:off x="1143000" y="142875"/>
            <a:ext cx="6572250" cy="1512888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66"/>
                    </a:gs>
                    <a:gs pos="100000">
                      <a:schemeClr val="bg2"/>
                    </a:gs>
                  </a:gsLst>
                  <a:lin ang="2700000" scaled="1"/>
                </a:gradFill>
                <a:latin typeface="Times New Roman"/>
                <a:cs typeface="Times New Roman"/>
              </a:rPr>
              <a:t>Детство Сони</a:t>
            </a:r>
          </a:p>
        </p:txBody>
      </p:sp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2555875" y="765175"/>
            <a:ext cx="56165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844824"/>
            <a:ext cx="313155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800" decel="100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uild="p"/>
      <p:bldP spid="409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51" y="500062"/>
            <a:ext cx="4214242" cy="5377209"/>
          </a:xfrm>
        </p:spPr>
        <p:txBody>
          <a:bodyPr/>
          <a:lstStyle/>
          <a:p>
            <a:pPr marL="0" indent="365125" eaLnBrk="1" hangingPunct="1"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chemeClr val="folHlink"/>
                </a:solidFill>
              </a:rPr>
              <a:t>Воспитанием девочки занимались няня и гувернантка. В 12 лет Соня была убеждена, что будет поэтессой. Но вскоре это прошло…</a:t>
            </a:r>
          </a:p>
          <a:p>
            <a:pPr marL="0" indent="365125" eaLnBrk="1" hangingPunct="1">
              <a:buFont typeface="Wingdings" pitchFamily="2" charset="2"/>
              <a:buNone/>
              <a:defRPr/>
            </a:pPr>
            <a:r>
              <a:rPr lang="ru-RU" sz="2000" b="1" dirty="0" smtClean="0">
                <a:solidFill>
                  <a:schemeClr val="folHlink"/>
                </a:solidFill>
              </a:rPr>
              <a:t>У неё появился интерес к математике, так как её детская комната была оклеена листами лекций с формулами, что и привлекло её внимание</a:t>
            </a:r>
            <a:r>
              <a:rPr lang="ru-RU" b="1" dirty="0" smtClean="0">
                <a:solidFill>
                  <a:schemeClr val="folHlink"/>
                </a:solidFill>
              </a:rPr>
              <a:t>.</a:t>
            </a:r>
          </a:p>
          <a:p>
            <a:pPr marL="0" indent="365125" eaLnBrk="1" hangingPunct="1">
              <a:defRPr/>
            </a:pPr>
            <a:endParaRPr lang="ru-RU" dirty="0" smtClean="0">
              <a:solidFill>
                <a:schemeClr val="folHlink"/>
              </a:solidFill>
            </a:endParaRP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692696"/>
            <a:ext cx="3959324" cy="5492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332657"/>
            <a:ext cx="8435280" cy="2448272"/>
          </a:xfrm>
        </p:spPr>
        <p:txBody>
          <a:bodyPr/>
          <a:lstStyle/>
          <a:p>
            <a:pPr marL="0" indent="365125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 smtClean="0">
                <a:solidFill>
                  <a:srgbClr val="1A344E"/>
                </a:solidFill>
              </a:rPr>
              <a:t>Помимо школьных преподавателей она также занималась с домашним учителем И.И.Малевичем, который гордился её литературными способностями и возлагал большие надежды на её будущее. Но Сонечка в серьёз решила заняться математикой.</a:t>
            </a:r>
          </a:p>
          <a:p>
            <a:pPr marL="0" indent="365125" eaLnBrk="1" hangingPunct="1">
              <a:lnSpc>
                <a:spcPct val="90000"/>
              </a:lnSpc>
              <a:defRPr/>
            </a:pPr>
            <a:endParaRPr lang="ru-RU" sz="2800" i="1" dirty="0" smtClean="0">
              <a:solidFill>
                <a:srgbClr val="1A344E"/>
              </a:solidFill>
            </a:endParaRPr>
          </a:p>
          <a:p>
            <a:pPr marL="0" indent="365125" eaLnBrk="1" hangingPunct="1">
              <a:lnSpc>
                <a:spcPct val="90000"/>
              </a:lnSpc>
              <a:defRPr/>
            </a:pPr>
            <a:endParaRPr lang="ru-RU" sz="2800" i="1" dirty="0" smtClean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 b="7475"/>
          <a:stretch>
            <a:fillRect/>
          </a:stretch>
        </p:blipFill>
        <p:spPr bwMode="auto">
          <a:xfrm>
            <a:off x="179512" y="2780928"/>
            <a:ext cx="3485728" cy="3714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779912" y="3068960"/>
            <a:ext cx="4752528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365125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i="1" dirty="0">
                <a:solidFill>
                  <a:srgbClr val="1A344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В 1866 году во время зимней поездки в Петербург она начала заниматься высшей математикой у известного преподавателя </a:t>
            </a:r>
            <a:r>
              <a:rPr lang="ru-RU" sz="2400" b="1" i="1" dirty="0" smtClean="0">
                <a:solidFill>
                  <a:srgbClr val="1A344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Александра Николаевича </a:t>
            </a:r>
            <a:r>
              <a:rPr lang="ru-RU" sz="2400" b="1" i="1" dirty="0" err="1" smtClean="0">
                <a:solidFill>
                  <a:srgbClr val="1A344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Страннолюбского</a:t>
            </a:r>
            <a:r>
              <a:rPr lang="ru-RU" sz="2400" b="1" i="1" dirty="0">
                <a:solidFill>
                  <a:srgbClr val="1A344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. 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23236B"/>
            </a:gs>
            <a:gs pos="100000">
              <a:srgbClr val="B9D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499992" y="188640"/>
            <a:ext cx="4186237" cy="5616599"/>
          </a:xfrm>
        </p:spPr>
        <p:txBody>
          <a:bodyPr/>
          <a:lstStyle/>
          <a:p>
            <a:pPr marL="0" indent="365125" eaLnBrk="1" hangingPunct="1">
              <a:buNone/>
              <a:defRPr/>
            </a:pPr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</a:rPr>
              <a:t>Она настолько увлеклась своим любимым занятием, что за два года усвоила всю арифметику. Но вскоре стало ясно, что даже самые лучшие частные уроки не заменят университетский курс. </a:t>
            </a:r>
          </a:p>
          <a:p>
            <a:pPr marL="0" indent="365125" eaLnBrk="1" hangingPunct="1">
              <a:buNone/>
              <a:defRPr/>
            </a:pPr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</a:rPr>
              <a:t>Высшее образование Соня могла получить только за границей…</a:t>
            </a:r>
          </a:p>
          <a:p>
            <a:pPr marL="0" indent="365125" eaLnBrk="1" hangingPunct="1">
              <a:defRPr/>
            </a:pPr>
            <a:endParaRPr lang="ru-RU" sz="2400" i="1" dirty="0" smtClean="0">
              <a:solidFill>
                <a:srgbClr val="1A344E"/>
              </a:solidFill>
            </a:endParaRPr>
          </a:p>
        </p:txBody>
      </p:sp>
      <p:pic>
        <p:nvPicPr>
          <p:cNvPr id="4" name="Рисунок 3" descr="kovalevskaya_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275" y="0"/>
            <a:ext cx="4170363" cy="6858000"/>
          </a:xfrm>
          <a:prstGeom prst="rect">
            <a:avLst/>
          </a:prstGeom>
          <a:noFill/>
          <a:ln w="57150">
            <a:solidFill>
              <a:srgbClr val="003366"/>
            </a:solidFill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 shadeToTitle="1">
        <a:gradFill rotWithShape="0">
          <a:gsLst>
            <a:gs pos="0">
              <a:srgbClr val="71939F"/>
            </a:gs>
            <a:gs pos="100000">
              <a:srgbClr val="8B8E9D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4725144"/>
            <a:ext cx="6480720" cy="1800200"/>
          </a:xfrm>
        </p:spPr>
        <p:txBody>
          <a:bodyPr/>
          <a:lstStyle/>
          <a:p>
            <a:pPr marL="0" indent="365125" eaLnBrk="1" hangingPunct="1">
              <a:buFont typeface="Wingdings" pitchFamily="2" charset="2"/>
              <a:buNone/>
              <a:defRPr/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Для того чтобы учиться за границей Софья вступает в фиктивный брак с палеонтологом Владимиром </a:t>
            </a:r>
            <a:r>
              <a:rPr lang="ru-RU" sz="2000" i="1" dirty="0" err="1" smtClean="0">
                <a:solidFill>
                  <a:schemeClr val="accent1">
                    <a:lumMod val="75000"/>
                  </a:schemeClr>
                </a:solidFill>
              </a:rPr>
              <a:t>Онуфриевичем</a:t>
            </a: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  Ковалевским. Но очень скоро они полюбили друг друга, и их брак стал действительным. Затем у них родилась дочь, которую назвали Соней.</a:t>
            </a:r>
          </a:p>
          <a:p>
            <a:pPr marL="0" indent="365125" eaLnBrk="1" hangingPunct="1">
              <a:defRPr/>
            </a:pPr>
            <a:endParaRPr lang="ru-RU" sz="2400" i="1" dirty="0" smtClean="0">
              <a:solidFill>
                <a:srgbClr val="23236B"/>
              </a:solidFill>
            </a:endParaRPr>
          </a:p>
        </p:txBody>
      </p:sp>
      <p:sp>
        <p:nvSpPr>
          <p:cNvPr id="9219" name="WordArt 4"/>
          <p:cNvSpPr>
            <a:spLocks noChangeArrowheads="1" noChangeShapeType="1" noTextEdit="1"/>
          </p:cNvSpPr>
          <p:nvPr/>
        </p:nvSpPr>
        <p:spPr bwMode="auto">
          <a:xfrm>
            <a:off x="755576" y="3861048"/>
            <a:ext cx="4968552" cy="864096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44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Times New Roman"/>
                <a:cs typeface="Times New Roman"/>
              </a:rPr>
              <a:t>Учёба за границей</a:t>
            </a: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16632"/>
            <a:ext cx="302762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16632"/>
            <a:ext cx="3063230" cy="3735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3990975"/>
            <a:ext cx="2200275" cy="286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  <p:bldP spid="92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 shadeToTitle="1">
        <a:gradFill rotWithShape="0">
          <a:gsLst>
            <a:gs pos="0">
              <a:srgbClr val="23236B"/>
            </a:gs>
            <a:gs pos="100000">
              <a:srgbClr val="8B8E9D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91512" cy="1785938"/>
          </a:xfrm>
        </p:spPr>
        <p:txBody>
          <a:bodyPr anchorCtr="0"/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chemeClr val="bg2"/>
                </a:solidFill>
              </a:rPr>
              <a:t>В 1869 году супруги Ковалевские уезжают в Германию для совершенствования своих знаний и научной работы.</a:t>
            </a:r>
            <a:r>
              <a:rPr lang="ru-RU" sz="4000" i="1" dirty="0" smtClean="0">
                <a:solidFill>
                  <a:schemeClr val="bg2"/>
                </a:solidFill>
              </a:rPr>
              <a:t> </a:t>
            </a:r>
            <a:br>
              <a:rPr lang="ru-RU" sz="4000" i="1" dirty="0" smtClean="0">
                <a:solidFill>
                  <a:schemeClr val="bg2"/>
                </a:solidFill>
              </a:rPr>
            </a:br>
            <a:endParaRPr lang="ru-RU" sz="4000" i="1" dirty="0" smtClean="0">
              <a:solidFill>
                <a:schemeClr val="bg2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700213"/>
            <a:ext cx="4320728" cy="3744912"/>
          </a:xfrm>
        </p:spPr>
        <p:txBody>
          <a:bodyPr/>
          <a:lstStyle/>
          <a:p>
            <a:pPr marL="0" indent="365125" eaLnBrk="1" hangingPunct="1">
              <a:buFont typeface="Wingdings" pitchFamily="2" charset="2"/>
              <a:buNone/>
              <a:defRPr/>
            </a:pPr>
            <a:r>
              <a:rPr lang="ru-RU" sz="1800" b="1" i="1" dirty="0" smtClean="0">
                <a:solidFill>
                  <a:schemeClr val="hlink"/>
                </a:solidFill>
              </a:rPr>
              <a:t>Приехав в Гейдельберг, Софья пошла к знаменитому физику Кирхгофу  в надежде что тот разрешит ей посещать лекции по физике и математике. Но тот сказал что ей следует спросить разрешение у проректора </a:t>
            </a:r>
            <a:r>
              <a:rPr lang="ru-RU" sz="1800" b="1" i="1" dirty="0" err="1" smtClean="0">
                <a:solidFill>
                  <a:schemeClr val="hlink"/>
                </a:solidFill>
              </a:rPr>
              <a:t>Коппа</a:t>
            </a:r>
            <a:r>
              <a:rPr lang="ru-RU" sz="1800" b="1" i="1" dirty="0" smtClean="0">
                <a:solidFill>
                  <a:schemeClr val="hlink"/>
                </a:solidFill>
              </a:rPr>
              <a:t>. В результате это дело передали в особую комиссию. </a:t>
            </a:r>
          </a:p>
          <a:p>
            <a:pPr marL="0" indent="365125" eaLnBrk="1" hangingPunct="1">
              <a:defRPr/>
            </a:pPr>
            <a:endParaRPr lang="ru-RU" sz="1800" b="1" i="1" dirty="0" smtClean="0">
              <a:solidFill>
                <a:schemeClr val="hlink"/>
              </a:solidFill>
            </a:endParaRP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468313" y="5300663"/>
            <a:ext cx="79914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rgbClr val="003366"/>
                </a:solidFill>
              </a:rPr>
              <a:t>«С того человека и взыщется много, </a:t>
            </a:r>
            <a:br>
              <a:rPr lang="ru-RU" sz="2400" b="1" i="1" dirty="0">
                <a:solidFill>
                  <a:srgbClr val="003366"/>
                </a:solidFill>
              </a:rPr>
            </a:br>
            <a:r>
              <a:rPr lang="ru-RU" sz="2400" b="1" i="1" dirty="0">
                <a:solidFill>
                  <a:srgbClr val="003366"/>
                </a:solidFill>
              </a:rPr>
              <a:t>кому было много талантов дано»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5286375" y="6072188"/>
            <a:ext cx="2592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003B58"/>
                </a:solidFill>
              </a:rPr>
              <a:t>С.В.Ковалевская</a:t>
            </a:r>
          </a:p>
        </p:txBody>
      </p:sp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7672" y="1700808"/>
            <a:ext cx="403244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00"/>
                            </p:stCondLst>
                            <p:childTnLst>
                              <p:par>
                                <p:cTn id="21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116632"/>
            <a:ext cx="3528392" cy="5340350"/>
          </a:xfrm>
        </p:spPr>
        <p:txBody>
          <a:bodyPr/>
          <a:lstStyle/>
          <a:p>
            <a:pPr marL="0" indent="365125" eaLnBrk="1" hangingPunct="1">
              <a:buFont typeface="Wingdings" pitchFamily="2" charset="2"/>
              <a:buNone/>
              <a:defRPr/>
            </a:pPr>
            <a:r>
              <a:rPr lang="ru-RU" sz="2000" b="1" i="1" dirty="0" smtClean="0">
                <a:solidFill>
                  <a:srgbClr val="1A344E"/>
                </a:solidFill>
              </a:rPr>
              <a:t>После всевозможных отказов, комиссия отважилась допустить Софью Ковалевскую к слушанию лекций. Профессора восторгались её способностью схватывать и усваивать материал на лету. На лекциях она знакомилась с трудами Вейерштрасса, которые её восхищали. </a:t>
            </a:r>
          </a:p>
          <a:p>
            <a:pPr marL="0" indent="365125" eaLnBrk="1" hangingPunct="1">
              <a:buFont typeface="Wingdings" pitchFamily="2" charset="2"/>
              <a:buNone/>
              <a:defRPr/>
            </a:pPr>
            <a:endParaRPr lang="ru-RU" sz="2000" b="1" i="1" dirty="0" smtClean="0">
              <a:solidFill>
                <a:srgbClr val="1A344E"/>
              </a:solidFill>
              <a:hlinkClick r:id="rId2" action="ppaction://hlinksldjump"/>
            </a:endParaRPr>
          </a:p>
          <a:p>
            <a:pPr marL="0" indent="365125" eaLnBrk="1" hangingPunct="1">
              <a:defRPr/>
            </a:pPr>
            <a:endParaRPr lang="ru-RU" sz="2000" b="1" i="1" dirty="0" smtClean="0">
              <a:solidFill>
                <a:srgbClr val="1A344E"/>
              </a:solidFill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5794" y="116632"/>
            <a:ext cx="517926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131840" y="4221088"/>
            <a:ext cx="58326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5125">
              <a:spcBef>
                <a:spcPct val="20000"/>
              </a:spcBef>
              <a:buClr>
                <a:schemeClr val="hlink"/>
              </a:buClr>
              <a:buSzPct val="70000"/>
              <a:defRPr/>
            </a:pPr>
            <a:r>
              <a:rPr lang="ru-RU" sz="2400" b="1" i="1" dirty="0">
                <a:solidFill>
                  <a:srgbClr val="1A344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Во имя своего высшего назначения, как она его понимала, Софья Васильевна преодолела застенчивость и 3 октября 1870 года </a:t>
            </a:r>
            <a:r>
              <a:rPr lang="ru-RU" sz="2400" b="1" i="1" dirty="0">
                <a:solidFill>
                  <a:srgbClr val="1A344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hlinkClick r:id="rId2" action="ppaction://hlinksldjump"/>
              </a:rPr>
              <a:t>отправилась к Вейерштрассу в Берлин</a:t>
            </a:r>
            <a:r>
              <a:rPr lang="ru-RU" sz="2400" b="1" i="1" dirty="0">
                <a:solidFill>
                  <a:srgbClr val="1A344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rgbClr val="23236B"/>
            </a:gs>
            <a:gs pos="100000">
              <a:srgbClr val="B9DCFF"/>
            </a:gs>
          </a:gsLst>
          <a:lin ang="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536" y="1484784"/>
            <a:ext cx="3538736" cy="3384376"/>
          </a:xfrm>
        </p:spPr>
        <p:txBody>
          <a:bodyPr/>
          <a:lstStyle/>
          <a:p>
            <a:pPr marL="0" indent="365125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1600" b="1" i="1" dirty="0" smtClean="0"/>
              <a:t>После приезда в Берлин Соня решила продолжить учёбу. Но ей не разрешили посещать лекции в Берлинском университете, под столь знакомым ей предлогом: «Женщин сюда не принимают». Софья со своим жестким характером не остановилась на достигнутом, и всё таки добилась внимания знаменитого учёного Карла Вейерштрасса. </a:t>
            </a:r>
          </a:p>
          <a:p>
            <a:pPr marL="0" indent="365125" eaLnBrk="1" hangingPunct="1">
              <a:lnSpc>
                <a:spcPct val="90000"/>
              </a:lnSpc>
              <a:defRPr/>
            </a:pPr>
            <a:endParaRPr lang="ru-RU" sz="2000" i="1" dirty="0" smtClean="0"/>
          </a:p>
        </p:txBody>
      </p:sp>
      <p:sp>
        <p:nvSpPr>
          <p:cNvPr id="12291" name="WordArt 4"/>
          <p:cNvSpPr>
            <a:spLocks noChangeArrowheads="1" noChangeShapeType="1" noTextEdit="1"/>
          </p:cNvSpPr>
          <p:nvPr/>
        </p:nvSpPr>
        <p:spPr bwMode="auto">
          <a:xfrm>
            <a:off x="611560" y="188641"/>
            <a:ext cx="7993310" cy="1152128"/>
          </a:xfrm>
          <a:prstGeom prst="rect">
            <a:avLst/>
          </a:prstGeom>
        </p:spPr>
        <p:txBody>
          <a:bodyPr wrap="none" fromWordArt="1">
            <a:prstTxWarp prst="textInflateTop">
              <a:avLst>
                <a:gd name="adj" fmla="val 31917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2"/>
                    </a:gs>
                    <a:gs pos="100000">
                      <a:srgbClr val="003B58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Знакомство Софьи Васильевны 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bg2"/>
                    </a:gs>
                    <a:gs pos="100000">
                      <a:srgbClr val="003B58"/>
                    </a:gs>
                  </a:gsLst>
                  <a:path path="rect">
                    <a:fillToRect l="50000" t="50000" r="50000" b="50000"/>
                  </a:path>
                </a:gradFill>
                <a:latin typeface="Times New Roman"/>
                <a:cs typeface="Times New Roman"/>
              </a:rPr>
              <a:t>с Вейерштрассом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340321"/>
            <a:ext cx="4598857" cy="3456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5013176"/>
            <a:ext cx="8784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b="1" i="1" dirty="0" smtClean="0">
                <a:solidFill>
                  <a:srgbClr val="00273A"/>
                </a:solidFill>
              </a:rPr>
              <a:t>Она поразила его своими знаниями, и несмотря на то что её не взяли в университет он согласился давать ей уроки. Вскоре она стала его любимой ученицей. Софья Васильевна с утра до вечера сидела за письменным столом. По воскресениям, после  полудня, она ходила на занятия к профессору, а среди недели он сам посещал её.</a:t>
            </a:r>
            <a:endParaRPr lang="ru-RU" dirty="0">
              <a:solidFill>
                <a:srgbClr val="00273A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/>
      <p:bldP spid="12291" grpId="0" animBg="1"/>
    </p:bldLst>
  </p:timing>
</p:sld>
</file>

<file path=ppt/theme/theme1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1047</TotalTime>
  <Words>1049</Words>
  <Application>Microsoft Office PowerPoint</Application>
  <PresentationFormat>Экран (4:3)</PresentationFormat>
  <Paragraphs>45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Склон</vt:lpstr>
      <vt:lpstr>Слайд 1</vt:lpstr>
      <vt:lpstr>Слайд 2</vt:lpstr>
      <vt:lpstr>Слайд 3</vt:lpstr>
      <vt:lpstr>Слайд 4</vt:lpstr>
      <vt:lpstr>Слайд 5</vt:lpstr>
      <vt:lpstr>Слайд 6</vt:lpstr>
      <vt:lpstr>В 1869 году супруги Ковалевские уезжают в Германию для совершенствования своих знаний и научной работы.  </vt:lpstr>
      <vt:lpstr>Слайд 8</vt:lpstr>
      <vt:lpstr>Слайд 9</vt:lpstr>
      <vt:lpstr>Зиму 1873 года и весну 1874 года Софья Васильевна посветила исследованию « К теории дифференциальных в частных производных» </vt:lpstr>
      <vt:lpstr>Слайд 11</vt:lpstr>
      <vt:lpstr>Слайд 12</vt:lpstr>
      <vt:lpstr>Слайд 13</vt:lpstr>
      <vt:lpstr>Слайд 14</vt:lpstr>
      <vt:lpstr>«Поэт должен... видеть то, чего не видят другие, видеть глубже других. И это же должен и математик».  С.В.Ковалевская.  </vt:lpstr>
      <vt:lpstr>Слайд 16</vt:lpstr>
      <vt:lpstr>Слайд 17</vt:lpstr>
      <vt:lpstr>Слайд 18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Всё о Ковалевской</dc:title>
  <dc:subject>Проект</dc:subject>
  <dc:creator>Ученицы 10"А" кл:Малюшова Аня, Федотова Саша</dc:creator>
  <cp:lastModifiedBy>Вова</cp:lastModifiedBy>
  <cp:revision>106</cp:revision>
  <dcterms:created xsi:type="dcterms:W3CDTF">2007-05-17T04:09:11Z</dcterms:created>
  <dcterms:modified xsi:type="dcterms:W3CDTF">2013-03-05T08:15:11Z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504980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