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2" r:id="rId5"/>
    <p:sldId id="265" r:id="rId6"/>
    <p:sldId id="261" r:id="rId7"/>
    <p:sldId id="267" r:id="rId8"/>
    <p:sldId id="266" r:id="rId9"/>
    <p:sldId id="268" r:id="rId10"/>
    <p:sldId id="269" r:id="rId11"/>
    <p:sldId id="264" r:id="rId12"/>
    <p:sldId id="272" r:id="rId13"/>
    <p:sldId id="271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E1107"/>
    <a:srgbClr val="0B0E06"/>
    <a:srgbClr val="000066"/>
    <a:srgbClr val="003300"/>
    <a:srgbClr val="002060"/>
    <a:srgbClr val="0F1806"/>
    <a:srgbClr val="0008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9572" y="918990"/>
            <a:ext cx="6120680" cy="3096344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План работы с родителями учащихся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8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«Б» класса 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2020-2021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учебный год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152" y="2708920"/>
            <a:ext cx="5722789" cy="36070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5006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Никита\Desktop\80756424_4422882_artleo_com_61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785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332656"/>
            <a:ext cx="49685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Январь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Подведение итогов 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работы родительского комитета </a:t>
            </a: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 1 полугодие.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Определение неотложных задач на 2 полугодие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Участие в конкурсе «Свет Рождественской звезды»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Прогулка в зимний лес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5685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Никита\Desktop\2505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3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71800" y="116632"/>
            <a:ext cx="612068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28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Февраль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Совместное мероприятие обучающихся и родителей «Защитники Отечества»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Помощь в организации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научно-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практической конференции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по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проектной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деятельности</a:t>
            </a:r>
          </a:p>
          <a:p>
            <a:pPr marL="342900" lvl="0" indent="-342900" algn="ctr"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Помощь в подготовке к Смотру строя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песни</a:t>
            </a:r>
            <a:endParaRPr 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Помощь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 организации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фестиваля национальных культур «Дорогою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/>
                <a:ea typeface="Calibri"/>
              </a:rPr>
              <a:t>добра»</a:t>
            </a:r>
            <a:endParaRPr lang="ru-RU" sz="28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1695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Никита\Desktop\url2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9512" y="188640"/>
            <a:ext cx="7056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Март</a:t>
            </a:r>
            <a:endParaRPr lang="ru-RU" sz="3200" b="1" dirty="0">
              <a:solidFill>
                <a:srgbClr val="00006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ru-RU" sz="32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Смотр – конкурс «Моя лучшая работа». Анализ отношений семьи к ведению тетрадей и отношению к учебникам.</a:t>
            </a: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ru-RU" sz="32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Подготовка и проведение праздника «Мамин день».</a:t>
            </a:r>
          </a:p>
          <a:p>
            <a:pPr marL="342900" lvl="0" indent="-342900">
              <a:buFont typeface="Symbol"/>
              <a:buChar char=""/>
              <a:tabLst>
                <a:tab pos="457200" algn="l"/>
              </a:tabLst>
            </a:pPr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Родительское </a:t>
            </a:r>
            <a:r>
              <a:rPr lang="ru-RU" sz="32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собрание «Итоги </a:t>
            </a:r>
            <a:r>
              <a:rPr lang="ru-RU" sz="3200" b="1" i="1" dirty="0" smtClean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3 </a:t>
            </a:r>
            <a:r>
              <a:rPr lang="ru-RU" sz="3200" b="1" i="1" dirty="0">
                <a:solidFill>
                  <a:srgbClr val="00006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четверти. Развитие самостоятельности у детей, важной для дальнейшего обучения школьников»</a:t>
            </a:r>
          </a:p>
        </p:txBody>
      </p:sp>
    </p:spTree>
    <p:extLst>
      <p:ext uri="{BB962C8B-B14F-4D97-AF65-F5344CB8AC3E}">
        <p14:creationId xmlns:p14="http://schemas.microsoft.com/office/powerpoint/2010/main" val="1630982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Никита\Desktop\Новая папка (2)\для презентаций\Spring-bird-tree-branch-blue-flowers_1920x108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4" y="2636912"/>
            <a:ext cx="4572000" cy="35394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Апрель </a:t>
            </a: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Индивидуальные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консультации для родителей</a:t>
            </a:r>
            <a:endParaRPr lang="ru-RU" sz="28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Обсуждение вопроса об организации походов и экскурсий в весеннее </a:t>
            </a:r>
            <a:r>
              <a:rPr lang="ru-RU" sz="28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время</a:t>
            </a:r>
            <a:endParaRPr lang="ru-RU" b="1" i="1" dirty="0">
              <a:solidFill>
                <a:schemeClr val="accent3">
                  <a:lumMod val="50000"/>
                </a:schemeClr>
              </a:solidFill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314608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Никита\Desktop\Новая папка (2)\для презентаций\Картинки для презентаций\iZNM0W22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05" y="-26176"/>
            <a:ext cx="9150005" cy="68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88640"/>
            <a:ext cx="882047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endParaRPr lang="ru-RU" sz="3200" b="1" i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Май </a:t>
            </a:r>
            <a:endParaRPr lang="ru-RU" sz="32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Экскурсия на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природу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Годовой 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отчёт о работе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родительского комитета.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Родительское собрание «Итоги года. Занятость учащихся летом. </a:t>
            </a:r>
          </a:p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Соблюдение </a:t>
            </a:r>
            <a:r>
              <a:rPr lang="ru-RU" sz="3200" b="1" i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учащимися </a:t>
            </a:r>
            <a:endParaRPr lang="ru-RU" sz="3200" b="1" i="1" dirty="0" smtClean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</a:t>
            </a:r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ТБ</a:t>
            </a: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, ПДД, ППБ </a:t>
            </a:r>
            <a:endParaRPr lang="ru-RU" sz="3200" b="1" i="1" dirty="0" smtClean="0">
              <a:solidFill>
                <a:srgbClr val="9BBB59">
                  <a:lumMod val="50000"/>
                </a:srgb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</a:t>
            </a:r>
            <a:r>
              <a:rPr lang="ru-RU" sz="3200" b="1" i="1" dirty="0" smtClean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во </a:t>
            </a:r>
            <a:r>
              <a:rPr lang="ru-RU" sz="3200" b="1" i="1" dirty="0">
                <a:solidFill>
                  <a:srgbClr val="9BBB59">
                    <a:lumMod val="50000"/>
                  </a:srgb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время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</a:t>
            </a:r>
          </a:p>
          <a:p>
            <a:pPr lvl="0" algn="ctr">
              <a:spcAft>
                <a:spcPts val="0"/>
              </a:spcAft>
              <a:tabLst>
                <a:tab pos="457200" algn="l"/>
              </a:tabLst>
            </a:pP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                              летних каникул»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0813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Никита\Desktop\My-family-is-my-heaven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1" y="55085"/>
            <a:ext cx="8896524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результаты:  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плана работы с родителями позволит:  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укрепить связь школы с </a:t>
            </a:r>
            <a:r>
              <a:rPr lang="ru-RU" sz="24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семьѐй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просвещение родителей по вопросам психологии и педагогики;  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ответственность родителей за воспитание и обучение детей;  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обеспечить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положительную </a:t>
            </a: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динамику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мотивации достижений обучающихся; </a:t>
            </a:r>
            <a:endParaRPr lang="ru-RU" sz="2400" b="1" dirty="0" smtClean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ru-RU" sz="24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достичь </a:t>
            </a:r>
            <a:r>
              <a:rPr lang="ru-RU" sz="24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удовлетворенности родителей совместной деятельностью со школой. </a:t>
            </a:r>
          </a:p>
        </p:txBody>
      </p:sp>
    </p:spTree>
    <p:extLst>
      <p:ext uri="{BB962C8B-B14F-4D97-AF65-F5344CB8AC3E}">
        <p14:creationId xmlns:p14="http://schemas.microsoft.com/office/powerpoint/2010/main" val="402273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икита\Desktop\a1d2d76041a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" y="6927"/>
            <a:ext cx="9171353" cy="6851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02727" y="382012"/>
            <a:ext cx="4572000" cy="614937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Семья и школа – это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море. </a:t>
            </a:r>
          </a:p>
          <a:p>
            <a:pPr lvl="0" algn="ctr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берегу </a:t>
            </a: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ребёнок делает свои первые шаги, а потом перед ним открывается необозримое море знаний, и курс в этом море прокладывает школа….  Но это не значит, что он должен совсем оторваться от берега…. </a:t>
            </a:r>
          </a:p>
          <a:p>
            <a:pPr lvl="0" algn="r">
              <a:lnSpc>
                <a:spcPct val="150000"/>
              </a:lnSpc>
              <a:spcBef>
                <a:spcPct val="20000"/>
              </a:spcBef>
            </a:pPr>
            <a:r>
              <a:rPr lang="ru-RU" sz="2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Л. Кассиль</a:t>
            </a:r>
          </a:p>
          <a:p>
            <a:pPr lvl="0" algn="ctr">
              <a:spcBef>
                <a:spcPct val="20000"/>
              </a:spcBef>
            </a:pPr>
            <a:endParaRPr lang="ru-RU" sz="2000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314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икита\Desktop\4975_html_360edb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533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4797152"/>
            <a:ext cx="6222179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это неотвратимый процесс жизни.</a:t>
            </a:r>
            <a:r>
              <a:rPr lang="ru-RU" sz="2400" b="1" dirty="0">
                <a:solidFill>
                  <a:schemeClr val="bg1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ru-RU" sz="24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В семье у детей зарождаются самосознание и самооценка, формируется образ «я», усваиваются первые социальные нормы и правила.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" y="1"/>
            <a:ext cx="5810880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Семья – счастливая страна, в которой рождаются счастливые дети, так как вокруг них царит любовь, поддержка  и понимание. Люди, с детства воспитанные в счастливой семье, имеют представление о счастье, а это значит, что в будущем они тоже будут стремиться именно к </a:t>
            </a:r>
            <a:r>
              <a:rPr lang="ru-RU" sz="2200" b="1" dirty="0" smtClean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этому.</a:t>
            </a:r>
            <a:endParaRPr lang="ru-RU" sz="2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7053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икита\Desktop\getImag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266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332656"/>
            <a:ext cx="3851920" cy="3003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560"/>
              </a:lnSpc>
              <a:spcAft>
                <a:spcPts val="0"/>
              </a:spcAft>
            </a:pPr>
            <a:r>
              <a:rPr lang="ru-RU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 </a:t>
            </a:r>
            <a:endParaRPr lang="ru-RU" sz="2800" b="1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116632"/>
            <a:ext cx="3384376" cy="5851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endParaRPr lang="ru-RU" sz="2200" dirty="0" smtClean="0">
              <a:solidFill>
                <a:schemeClr val="accent3">
                  <a:lumMod val="50000"/>
                </a:schemeClr>
              </a:solidFill>
              <a:latin typeface="Times New Roman"/>
              <a:ea typeface="Calibri"/>
              <a:cs typeface="Times New Roman"/>
            </a:endParaRPr>
          </a:p>
          <a:p>
            <a:pPr algn="ctr">
              <a:spcAft>
                <a:spcPts val="1000"/>
              </a:spcAft>
            </a:pP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Цель: создание     благоприятных  условий         для обеспечения взаимопонимания стремлений школы и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семьи в развитии личности ребенка,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мотиве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его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 учения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ценностных         ориентаций,                    раскрытия его                      индивидуальности                          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и </a:t>
            </a:r>
            <a:r>
              <a:rPr lang="ru-RU" sz="2200" b="1" dirty="0" smtClean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творческого                    </a:t>
            </a:r>
            <a:r>
              <a:rPr lang="ru-RU" sz="2200" b="1" dirty="0">
                <a:solidFill>
                  <a:schemeClr val="accent3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потенциала</a:t>
            </a:r>
            <a:endParaRPr lang="ru-RU" sz="2200" b="1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18459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Никита\Desktop\hello_html_451e35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3695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27584" y="548680"/>
            <a:ext cx="7776864" cy="5673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60"/>
              </a:lnSpc>
              <a:spcAft>
                <a:spcPts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Задачи:</a:t>
            </a:r>
          </a:p>
          <a:p>
            <a:pPr algn="just">
              <a:lnSpc>
                <a:spcPts val="1560"/>
              </a:lnSpc>
              <a:spcAft>
                <a:spcPts val="0"/>
              </a:spcAft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Просветительская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научить родителей видеть и понимать изменения, происходящие с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детьми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Консультативная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совместный психолого-педагогический поиск методов эффективного воздействия на ребенка в процессе приобретения им общественных и учебных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навыков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indent="-457200" algn="ctr"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Коммуникативная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обогащение семейной жизни эмоциональными впечатлениями, опытом культуры взаимодействия ребенка и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родителей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396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Никита\Desktop\background_with_autumn_leaves_by_mstudio1-d7kbh3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837"/>
            <a:ext cx="9144000" cy="6885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5616" y="1052736"/>
            <a:ext cx="698477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Сентябрь</a:t>
            </a:r>
          </a:p>
          <a:p>
            <a:pPr algn="ctr">
              <a:spcAft>
                <a:spcPts val="0"/>
              </a:spcAft>
            </a:pPr>
            <a:endParaRPr lang="ru-RU" sz="2800" b="1" dirty="0">
              <a:solidFill>
                <a:srgbClr val="0B0E0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dirty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Встреча с родителями, определение кандидатур для работы в совете родителей класса и 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школы</a:t>
            </a:r>
            <a:endParaRPr lang="ru-RU" sz="2800" b="1" dirty="0" smtClean="0">
              <a:solidFill>
                <a:srgbClr val="0B0E0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Уточнение </a:t>
            </a:r>
            <a:r>
              <a:rPr lang="ru-RU" sz="2800" dirty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социального паспорта 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класса</a:t>
            </a:r>
            <a:endParaRPr lang="ru-RU" sz="2800" b="1" dirty="0">
              <a:solidFill>
                <a:srgbClr val="0B0E0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dirty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Изучение вопроса организации 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питания</a:t>
            </a:r>
            <a:endParaRPr lang="ru-RU" sz="2800" b="1" dirty="0">
              <a:solidFill>
                <a:srgbClr val="0B0E0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dirty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Родительское собрание «Особенности организации обучения в 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7 классе.</a:t>
            </a:r>
            <a:r>
              <a:rPr lang="ru-RU" sz="2800" b="1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            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Режим </a:t>
            </a:r>
            <a:r>
              <a:rPr lang="ru-RU" sz="2800" dirty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дня. Профилактика дорожно-транспортного травматизма</a:t>
            </a:r>
            <a:r>
              <a:rPr lang="ru-RU" sz="2800" dirty="0" smtClean="0">
                <a:solidFill>
                  <a:srgbClr val="0B0E06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rgbClr val="0B0E06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955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Users\Никита\Desktop\0_c5a42_b023216c_XL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44"/>
            <a:ext cx="9144000" cy="6855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19672" y="1124744"/>
            <a:ext cx="60486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600" b="1" i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Октябрь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Экскурсия в осенний лес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Обсуждение </a:t>
            </a: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плана работы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родительского комитета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Родительское собрание «Итоги 1-й 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четверти»</a:t>
            </a:r>
            <a:endParaRPr lang="ru-RU" sz="36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2560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C:\Users\Никита\Desktop\58358d786807e5cf29cb02c48e5c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043608" y="404664"/>
            <a:ext cx="72008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Ноябрь 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«О мамочке с любовью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…» (ко 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Дню Матери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»)</a:t>
            </a: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Совместное 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мероприятие родителей и учащихся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«</a:t>
            </a: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Весёлые старты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</a:p>
          <a:p>
            <a:pPr marL="457200" lvl="0" indent="-457200" algn="ctr">
              <a:spcAft>
                <a:spcPts val="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Меры профилактики энтеровирусных инфекций</a:t>
            </a:r>
          </a:p>
        </p:txBody>
      </p:sp>
    </p:spTree>
    <p:extLst>
      <p:ext uri="{BB962C8B-B14F-4D97-AF65-F5344CB8AC3E}">
        <p14:creationId xmlns:p14="http://schemas.microsoft.com/office/powerpoint/2010/main" val="2681697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Никита\Desktop\569e817bf11fc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907704" y="980728"/>
            <a:ext cx="554461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28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Декабрь 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Подготовка и проведение новогоднего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праздника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зимнем отдыхе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детей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Родительское собрание «Итоги 2-й четверти. Наказания и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поощрения в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семье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ctr">
              <a:spcAft>
                <a:spcPts val="0"/>
              </a:spcAft>
              <a:buFont typeface="Symbol"/>
              <a:buChar char=""/>
              <a:tabLst>
                <a:tab pos="457200" algn="l"/>
              </a:tabLst>
            </a:pP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Соблюдение учащимися ТБ, ПДД, ППБ во время зимних каникул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»</a:t>
            </a:r>
            <a:endParaRPr lang="ru-RU" sz="2800" b="1" dirty="0">
              <a:solidFill>
                <a:schemeClr val="bg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22252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499</Words>
  <Application>Microsoft Office PowerPoint</Application>
  <PresentationFormat>Экран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cp:lastModifiedBy>123</cp:lastModifiedBy>
  <cp:revision>32</cp:revision>
  <dcterms:created xsi:type="dcterms:W3CDTF">2017-06-04T07:48:53Z</dcterms:created>
  <dcterms:modified xsi:type="dcterms:W3CDTF">2021-06-16T17:31:59Z</dcterms:modified>
</cp:coreProperties>
</file>