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77" r:id="rId3"/>
    <p:sldId id="27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5" r:id="rId19"/>
    <p:sldId id="276" r:id="rId20"/>
    <p:sldId id="279" r:id="rId21"/>
    <p:sldId id="280" r:id="rId22"/>
    <p:sldId id="271" r:id="rId23"/>
    <p:sldId id="272" r:id="rId24"/>
    <p:sldId id="273" r:id="rId25"/>
    <p:sldId id="278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DD7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81" d="100"/>
          <a:sy n="81" d="100"/>
        </p:scale>
        <p:origin x="-78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5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4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9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9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3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4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7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60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5260" y="1316040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6198307" y="1316040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20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2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9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5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3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3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3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9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BF76EC-7637-45BA-B012-14E6F99DE51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5B425A-2B89-4865-93A3-D072D8581FF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8A0FFB-64D4-427C-A3A8-DC53B203E1B8}"/>
              </a:ext>
            </a:extLst>
          </p:cNvPr>
          <p:cNvSpPr txBox="1">
            <a:spLocks/>
          </p:cNvSpPr>
          <p:nvPr/>
        </p:nvSpPr>
        <p:spPr>
          <a:xfrm>
            <a:off x="926124" y="653799"/>
            <a:ext cx="9976338" cy="1960448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и диагностика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образовательном процессе»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dscentrkar.educhel.ru/uploads/5000/20539/section/322794/fgos5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94"/>
          <a:stretch/>
        </p:blipFill>
        <p:spPr bwMode="auto">
          <a:xfrm rot="340991">
            <a:off x="160459" y="3631638"/>
            <a:ext cx="2817203" cy="30856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136051" y="589643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Засядько Валентина Константиновна</a:t>
            </a:r>
          </a:p>
          <a:p>
            <a:pPr algn="r"/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 1056</a:t>
            </a:r>
          </a:p>
        </p:txBody>
      </p:sp>
    </p:spTree>
    <p:extLst>
      <p:ext uri="{BB962C8B-B14F-4D97-AF65-F5344CB8AC3E}">
        <p14:creationId xmlns:p14="http://schemas.microsoft.com/office/powerpoint/2010/main" val="21879447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1DC6D5A-1256-4DA0-A95B-C466AB94C13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86861" y="487363"/>
            <a:ext cx="11582400" cy="4525962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Прогностическая функция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проверки служит получению опережающей информации в учебно-воспитательном процессе. В результате проверки получают основания для прогноза о ходе определенного отрезка учебного процесса: достаточно ли сформированы конкретные знания, умения и навыки для усвоения последующей порции учебного материала (раздела, темы).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Результаты прогноза используют для создания модели дальнейшего поведения учащегося, допускающего сегодня ошибки данного типа или имеющего определенные проблемы в системе приемов познавательной деятельности.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Прогноз помогает получить верные выводы для дальнейшего планирования и осуществления учебного процесса.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805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08571B4-86B9-4C7D-A687-42D07CA7E68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9600" y="1554163"/>
            <a:ext cx="11230708" cy="4525962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Развивающая функция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контроля состоит в стимулировании познавательной активности учащихся, в развитии их творческих способностей. Контроль обладает исключительными возможностями в развитии учащихся. В процессе контроля развиваются речь, память, внимание, воображение, воля и мышление студентов. Контроль оказывает большое влияние на развитие и проявление таких качеств личности, как способности, склонности, интересы, потребности.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722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AED3C65-DCDD-4B82-A621-C2CE609982E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81354" y="921117"/>
            <a:ext cx="11582400" cy="4525962"/>
          </a:xfrm>
        </p:spPr>
        <p:txBody>
          <a:bodyPr/>
          <a:lstStyle/>
          <a:p>
            <a:pPr marL="0" indent="0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Сущность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ориентирующей функции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контроля – в получении информации о степени достижения цели обучения отдельным учащимся и группой в целом – насколько усвоен и как глубоко изучен учебный материал. Контроль ориентирует учащихся в их затруднениях и достижениях.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Вскрывая пробелы, ошибки и недочеты учащихся, он указывает им направления приложения сил по совершенствованию знаний и умений. Контроль помогает учащемуся лучше узнать самого себя, оценить свои знания и возможности.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050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653AE98-1A7F-4ED3-AE94-0D06656C322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1692" y="499086"/>
            <a:ext cx="11582400" cy="2689591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Воспитывающая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функция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контроля состоит  в воспитании у учащихся ответственного отношения к учению, дисциплины, аккуратности, честности.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Проверка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побуждает учащихся более серьезно и регулярно контролировать себя при выполнении заданий. Она является условием воспитания твердой воли, настойчивости, привычки к регулярному труду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4" name="Picture 2" descr="D:\Мои документы\Рабочий стол\pervoklassn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6092" y="3326759"/>
            <a:ext cx="2999512" cy="3368360"/>
          </a:xfrm>
          <a:prstGeom prst="rect">
            <a:avLst/>
          </a:prstGeom>
          <a:noFill/>
          <a:ln w="44450">
            <a:solidFill>
              <a:srgbClr val="9933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710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587B5B7-383A-43FE-BF0B-E4F09B41A26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46185" y="1014902"/>
            <a:ext cx="11582400" cy="45259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Выделение функции контроля подчеркивает его роль и знание в процессе обучения. В учебном процессе сами функции проявляются в разной степени и различных сочетаниях. Реализация выделенных функций на практике дает контроль более эффективным, а также эффективней становится и  сам учебный процесс.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83457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02BAAD-C491-4081-BE78-E9A27A6B3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Типы контроля</a:t>
            </a:r>
            <a: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1D2B64A-D88A-4D99-8913-554EF506F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зависимости от того, кто осуществляет контроль за результатами деятельности учащихся, выделяют следующие  три типа контроля: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Внешний (осуществляется преподавателем над деятельностью учащегося)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Взаимный (осуществляется учащимся над деятельностью товарища)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Самоконтроль (осуществляется учащимся над собственной деятельностью)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player.myshared.ru/9/539946/slides/slide_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55" t="50000" r="37019" b="13462"/>
          <a:stretch/>
        </p:blipFill>
        <p:spPr bwMode="auto">
          <a:xfrm>
            <a:off x="9425354" y="5006120"/>
            <a:ext cx="2438400" cy="1628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70655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0EE116-F891-4705-A97E-C898D55F3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Методы контроля педагогического </a:t>
            </a:r>
            <a:b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01E5746-663B-43A0-AAE1-8CE673B37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sz="28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28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</a:t>
            </a:r>
            <a:r>
              <a:rPr lang="ru-RU" sz="28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 помощью которых определяются результаты </a:t>
            </a:r>
            <a:r>
              <a:rPr lang="ru-RU" sz="28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учебно</a:t>
            </a:r>
            <a:r>
              <a:rPr lang="ru-RU" sz="28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-познавательной и других видов деятельности учащихся, </a:t>
            </a:r>
            <a:endParaRPr lang="ru-RU" sz="2800" b="0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0" i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8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также </a:t>
            </a:r>
            <a:r>
              <a:rPr lang="ru-RU" sz="28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</a:t>
            </a:r>
            <a:r>
              <a:rPr lang="ru-RU" sz="28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деятельности учителя.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D:\Мои документы\Рабочий стол\09288fba1b0c837673e461e2378ddfa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9" t="5571"/>
          <a:stretch/>
        </p:blipFill>
        <p:spPr bwMode="auto">
          <a:xfrm>
            <a:off x="328246" y="3880338"/>
            <a:ext cx="2778369" cy="266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397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6681" y="114126"/>
            <a:ext cx="44918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контроля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0615" y="822012"/>
            <a:ext cx="108555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способы, с помощью которых определяется результативность учебно- познавательной деятельности обучаемых и педагогической работы обучающих.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59334"/>
              </p:ext>
            </p:extLst>
          </p:nvPr>
        </p:nvGraphicFramePr>
        <p:xfrm>
          <a:off x="316524" y="2304440"/>
          <a:ext cx="11359660" cy="4096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3599"/>
                <a:gridCol w="9226061"/>
              </a:tblGrid>
              <a:tr h="462207">
                <a:tc>
                  <a:txBody>
                    <a:bodyPr/>
                    <a:lstStyle/>
                    <a:p>
                      <a:pPr algn="ctr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Методы контроля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5209" marR="65209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Назначение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5209" marR="65209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37846">
                <a:tc>
                  <a:txBody>
                    <a:bodyPr/>
                    <a:lstStyle/>
                    <a:p>
                      <a:pPr algn="ctr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Устный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5209" marR="65209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Позволяет выявить знания обучаемых, проследить логику изложения ими материала, умение использовать знания для описания или объяснения процессов и происходящих событий, для выражения и доказательства своей точки зрения, для опровержения неверного мнения и т.д.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5209" marR="65209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11485">
                <a:tc>
                  <a:txBody>
                    <a:bodyPr/>
                    <a:lstStyle/>
                    <a:p>
                      <a:pPr algn="ctr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Письменный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5209" marR="65209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Позволяет проверять знания всех обучаемых одновременно, предполагает выполнение письменных заданий (упражнений, контрольных работ, сочинений, отчётов и т.д.)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5209" marR="65209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08614">
                <a:tc>
                  <a:txBody>
                    <a:bodyPr/>
                    <a:lstStyle/>
                    <a:p>
                      <a:pPr algn="ctr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Практический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5209" marR="65209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Применяется для выявления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сформированности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умений и навыков практической работы или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сформированности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двигательных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навыков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5209" marR="65209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08614">
                <a:tc>
                  <a:txBody>
                    <a:bodyPr/>
                    <a:lstStyle/>
                    <a:p>
                      <a:pPr algn="ctr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Машинный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5209" marR="65209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Программы для контроля могут быть нескольких видов контролирующие, тренажерные и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обучающе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-контролирующие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5209" marR="65209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67594">
                <a:tc>
                  <a:txBody>
                    <a:bodyPr/>
                    <a:lstStyle/>
                    <a:p>
                      <a:pPr algn="ctr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Самоконтроль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5209" marR="65209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 на осознание и оценку субъектом собственных действий, психических процессов и состояний. Самоорганизация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5209" marR="65209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822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685955"/>
              </p:ext>
            </p:extLst>
          </p:nvPr>
        </p:nvGraphicFramePr>
        <p:xfrm>
          <a:off x="539262" y="897988"/>
          <a:ext cx="10163907" cy="6522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46584"/>
                <a:gridCol w="6717323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контроля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Инструменты ИКТ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Контрольная работа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Зачёт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Экзамен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Курсовые работы, рефераты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Опрос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Тестирование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Взаимоконтроль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Самоконтроль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задач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Журналы наблюдений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Дневниковые записи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024553" y="199291"/>
            <a:ext cx="5720862" cy="56270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КОНТРОЛЯ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701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22313" y="360457"/>
            <a:ext cx="83106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и учёт результатов учебной деятельности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3753" y="960512"/>
            <a:ext cx="1151206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оценка знаний, формально, осуществляется по пятибалльной шкале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реальности по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четырёхбалльной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бессистемные, разрозненные знания, не знает понятий, не умеет применять на практике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неполное, непоследовательное изложение, неточные определения понятий, применяет знания только с помощью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полно освоил учебный материал, владеет понятиями, умеет применять на практике, но в ответе отдельные неточности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полно освоил учебный материал, владеет понятиями, умеет применять на практике, качественное внешнее оформление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768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019" y="359621"/>
            <a:ext cx="116292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обучения важную роль играет обратная связь, то есть информация,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поступающая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слушателя к преподавателю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отражающая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ходе обучения, затруднениях и достижениях слушателей в овладении знаниями, развитии умений и навыков, познавательных и иных способностей, качеств личности в целом</a:t>
            </a:r>
          </a:p>
        </p:txBody>
      </p:sp>
      <p:pic>
        <p:nvPicPr>
          <p:cNvPr id="3" name="Picture 2" descr="D:\Мои документы\Рабочий стол\054772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16" y="2034834"/>
            <a:ext cx="3241384" cy="4629262"/>
          </a:xfrm>
          <a:prstGeom prst="rect">
            <a:avLst/>
          </a:prstGeom>
          <a:noFill/>
          <a:ln w="44450">
            <a:solidFill>
              <a:srgbClr val="9933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870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293" y="313565"/>
            <a:ext cx="26354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интересно…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5293" y="800073"/>
            <a:ext cx="11678799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школах Украины, Молдавии введена 12-балльная система оценивания. Отличником считается школьник, который учится на «10», «11» и «12».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Франции учатся по 20-балльной шкале.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Высшая оценка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18 баллов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финской школе к традиционным числовым методам оценивания (7-ми балльная шкала оценок – от 4-х до 10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Большинство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колледжей и средних школ в США используют буквенную систему для оценки успеваемости. В этой системе, А означает "отлично", B - "хорошо", C - "удовлетворительно",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"плохо" и F - "провал".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оценка, кроме F, может быть с плюсом или минусом, означающими "промежуточный" уровень. Например, B+ это очень хорошо, но не отлично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Великобритании, например, вообще принята не отметочная, а словесная оценка работы ученика, что позволяет дать более полную и развернутую характеристику школьника. Именно это в последующем помогает не совершать ребенку ошибок.</a:t>
            </a:r>
          </a:p>
        </p:txBody>
      </p:sp>
    </p:spTree>
    <p:extLst>
      <p:ext uri="{BB962C8B-B14F-4D97-AF65-F5344CB8AC3E}">
        <p14:creationId xmlns:p14="http://schemas.microsoft.com/office/powerpoint/2010/main" val="23234434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B3480B-FAB2-4FB3-A7B7-B90A45D5593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39969" y="346686"/>
            <a:ext cx="11582400" cy="4525962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marL="0" indent="0">
              <a:buNone/>
            </a:pPr>
            <a:endParaRPr lang="ru-RU" b="1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едагогическая диагностика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Diagnostikos</a:t>
            </a: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распознавать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определяется</a:t>
            </a:r>
            <a:r>
              <a:rPr lang="ru-RU" sz="2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 совокупность приемов контроля и оценки, направленных на решение задач оптимизации учета процесса, дифференциации учащихся, а также совершенствования учебных программ и методов педагогического воздействия</a:t>
            </a: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353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712E7F-30D5-4D10-B667-180EEA261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2554" y="246184"/>
            <a:ext cx="9737970" cy="8382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в 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действующих нормативно-правовых актах Российской Федерации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F7EAA6A-EF67-44F7-B245-029B5BCD2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939" y="1835520"/>
            <a:ext cx="11785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Статья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47 Федерального Закона №227-ФЗ от 29.12.2012 </a:t>
            </a:r>
            <a:endParaRPr lang="ru-RU" sz="2000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образовании 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Российской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Федерации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Пункт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ст. 47 </a:t>
            </a:r>
            <a:endParaRPr lang="ru-RU" sz="1800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В рабочее время педагогических работников в зависимости от занимаемой должности включается учебная (преподавательская) и воспитательная работа, в том числе практическая подготовка обучающихся, индивидуальная работа с обучающимися, научная, творческая и исследовательская работа, а также другая педагогическая работа, предусмотренная трудовыми (должностными) обязанностями и (или) индивидуальным планом, - методическая, подготовительная, организационная, </a:t>
            </a:r>
            <a:r>
              <a:rPr lang="ru-RU" sz="18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диагностическая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работа по ведению мониторинга, работа, предусмотренная планами воспитательных, физкультурно-оздоровительных, спортивных, творческих и иных мероприятий, проводимых с обучающимися. Конкретные трудовые (должностные) обязанности педагогических работников определяются трудовыми договорами (служебными контрактами) и должностными инструкциями. Соотношение учебной (преподавательской) и другой педагогической работы в пределах рабочей недели или учебного года определяется соответствующим локальным нормативным актом организации, осуществляющей образовательную деятельность, с учетом количества часов по учебному плану, специальности и квалификации работника».</a:t>
            </a:r>
          </a:p>
          <a:p>
            <a:endParaRPr lang="ru-RU" dirty="0"/>
          </a:p>
        </p:txBody>
      </p:sp>
      <p:pic>
        <p:nvPicPr>
          <p:cNvPr id="4" name="Рисунок 3" descr="https://346130.selcdn.ru/storage1/include/site_176/section_2282/thumbs/OyxdWjcqKNUT_1200x0_AybP2us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4" y="207521"/>
            <a:ext cx="2350479" cy="30514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42954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024B40-B38C-422F-BEF6-37F7B51554A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05354" y="293077"/>
            <a:ext cx="7819291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НОО                     ФГОС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диагностике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472857"/>
              </p:ext>
            </p:extLst>
          </p:nvPr>
        </p:nvGraphicFramePr>
        <p:xfrm>
          <a:off x="199292" y="1318956"/>
          <a:ext cx="11627901" cy="50466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98277"/>
                <a:gridCol w="3810000"/>
                <a:gridCol w="4019624"/>
              </a:tblGrid>
              <a:tr h="678842">
                <a:tc>
                  <a:txBody>
                    <a:bodyPr/>
                    <a:lstStyle/>
                    <a:p>
                      <a:pPr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НОО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ООО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3678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обеспечивать </a:t>
                      </a:r>
                      <a:r>
                        <a:rPr lang="ru-RU" sz="2000" b="1" u="sng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комплексный подход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в качестве обязательного условия реализации Программы основной образовательной программы дошкольного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 и декларирует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принцип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интеграции, обеспечивающий </a:t>
                      </a:r>
                      <a:r>
                        <a:rPr lang="ru-RU" sz="2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взаимодополнение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задач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b="1" u="sng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образовательных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областей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обеспечивать </a:t>
                      </a:r>
                      <a:r>
                        <a:rPr lang="ru-RU" sz="2000" b="1" u="sng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комплексный подход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оценке результатов освоения основной образовательной программы начального общего образования, </a:t>
                      </a:r>
                      <a:r>
                        <a:rPr lang="ru-RU" sz="2000" b="1" u="sng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позволяющий вести оценку предметных, </a:t>
                      </a:r>
                      <a:r>
                        <a:rPr lang="ru-RU" sz="2000" b="1" u="sng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метапредметных</a:t>
                      </a:r>
                      <a:r>
                        <a:rPr lang="ru-RU" sz="2000" b="1" u="sng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личностных результатов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начального общего образования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обеспечивать </a:t>
                      </a:r>
                      <a:r>
                        <a:rPr lang="ru-RU" sz="2000" b="1" u="sng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комплексный подход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оценке результатов освоения основной образовательной программы основного общего образования, </a:t>
                      </a:r>
                      <a:r>
                        <a:rPr lang="ru-RU" sz="2000" b="1" u="sng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позволяющий вести оценку предметных, </a:t>
                      </a:r>
                      <a:r>
                        <a:rPr lang="ru-RU" sz="2000" b="1" u="sng" dirty="0" err="1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метапредметных</a:t>
                      </a:r>
                      <a:r>
                        <a:rPr lang="ru-RU" sz="2000" b="1" u="sng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личностных результатов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основного общего образования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412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860" y="402159"/>
            <a:ext cx="11453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i="1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«Если мы хотим воспитывать ребенка всесторонне, нужно всесторонне его изучить».</a:t>
            </a:r>
            <a:br>
              <a:rPr lang="ru-RU" sz="3600" b="1" i="1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К.Д. Ушинский</a:t>
            </a:r>
            <a:br>
              <a:rPr lang="ru-RU" sz="3600" b="1" i="1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wmpics.pics/di-L05J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4" t="5966" r="10639" b="27838"/>
          <a:stretch/>
        </p:blipFill>
        <p:spPr bwMode="auto">
          <a:xfrm>
            <a:off x="386860" y="1840523"/>
            <a:ext cx="4572002" cy="4689232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0000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CD5C36-EA75-4BE7-961C-C5A70336C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ачество 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</a:t>
            </a:r>
            <a:endParaRPr lang="ru-RU" sz="40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2EB34AF-7B01-41A8-8AFA-67A2D6A21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3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комплексная характеристика образовательной деятельности и подготовки обучающегося, выражающая степень их соответствия ФГОС, образовательным стандартам и (или) потребностям физического лица или юридического лица, в интересах которого осуществляется образовательная деятельность, в том числе степень достижения планируемых результатов образовательной программы.</a:t>
            </a:r>
          </a:p>
          <a:p>
            <a:pPr marL="0" indent="0" algn="ctr">
              <a:buNone/>
            </a:pPr>
            <a:r>
              <a:rPr lang="ru-RU" sz="3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Качество </a:t>
            </a:r>
            <a:r>
              <a:rPr lang="ru-RU" sz="3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</a:t>
            </a:r>
            <a:r>
              <a:rPr lang="ru-RU" sz="3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это совокупная характеристика, отражающая степень соответствия ресурсного обеспечения, образовательного процесса и образовательных результатов нормативным требованиям, социальным запросам и личностным ожиданиям.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576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848324-92A4-43D9-8C61-647D4901C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785" y="199292"/>
            <a:ext cx="115824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</a:t>
            </a:r>
            <a:r>
              <a:rPr lang="ru-RU" sz="3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3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педагогическом</a:t>
            </a:r>
            <a:r>
              <a:rPr lang="ru-RU" sz="3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процессе</a:t>
            </a: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75E3F0A-06DD-4B8C-B9CF-357B06219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955" y="1061794"/>
            <a:ext cx="11582400" cy="562036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ассматривается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процедура оценочной деятельности, включающая в себя действия с использованием разнообразных 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педагогических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мер и методов измерений по получению информации о ходе и результатах обучения. </a:t>
            </a:r>
            <a:endParaRPr lang="ru-RU" sz="20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обучения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установление обратной связи,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позволяет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 </a:t>
            </a:r>
          </a:p>
          <a:p>
            <a:pPr marL="0" indent="0">
              <a:buNone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решаются задачи контроля посещаемости, успеваемости и осведомленности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обучающихся.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35923" y="2426677"/>
            <a:ext cx="5545016" cy="562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диагностировать образовательный процесс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83878" y="3206262"/>
            <a:ext cx="682283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результаты и корректировать свои действия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62553" y="3821723"/>
            <a:ext cx="7877909" cy="7033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последующий этап обучения на основе достигнутых результатов на предшествующих этапах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65740" y="4759569"/>
            <a:ext cx="9560168" cy="7385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дифференцировать методы и задания с учетом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</a:t>
            </a:r>
            <a:endPara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продвижения и развития слушателей</a:t>
            </a:r>
          </a:p>
        </p:txBody>
      </p:sp>
    </p:spTree>
    <p:extLst>
      <p:ext uri="{BB962C8B-B14F-4D97-AF65-F5344CB8AC3E}">
        <p14:creationId xmlns:p14="http://schemas.microsoft.com/office/powerpoint/2010/main" val="397830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DFB9E7-D87A-4DF2-AADE-6CBD1C725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0062" y="187569"/>
            <a:ext cx="6025661" cy="7502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контроля</a:t>
            </a:r>
            <a: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47CA532-3DD5-4B3A-A6FC-A7DB1BD94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292" y="1055078"/>
            <a:ext cx="11789508" cy="541606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контроля знаний и умений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состоит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обнаружении достижений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  успехов  учащихся,  в  указании   путей  совершенствования,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углубления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знаний,  умений,   с  тем,  чтобы  создавались   условия   для последующего включения учащихся  в активную творческую деятельность.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Цель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 связана   :</a:t>
            </a:r>
          </a:p>
          <a:p>
            <a:pPr>
              <a:lnSpc>
                <a:spcPct val="160000"/>
              </a:lnSpc>
              <a:spcBef>
                <a:spcPts val="0"/>
              </a:spcBef>
              <a:buFontTx/>
              <a:buChar char="-"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определением качества усвоения учащимися учебного  материала – уровня  овладения  знаниями, умениями  и навыками    предусмотренных    программой   по  предмету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60000"/>
              </a:lnSpc>
              <a:spcBef>
                <a:spcPts val="0"/>
              </a:spcBef>
              <a:buFontTx/>
              <a:buChar char="-"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обучением учащихся приемам  взаимоконтроля   и  самоконтроля, формированием  потребности  в самоконтроле  и  взаимоконтроле; </a:t>
            </a:r>
          </a:p>
          <a:p>
            <a:pPr>
              <a:lnSpc>
                <a:spcPct val="160000"/>
              </a:lnSpc>
              <a:spcBef>
                <a:spcPts val="0"/>
              </a:spcBef>
              <a:buFontTx/>
              <a:buChar char="-"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воспитанием   у   учащихся  таких  качеств  личности,  как  ответственность  за выполненную работу, проявление инициативы.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0873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18D782-709C-4707-80C9-7A9EE5FAB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0092" y="457200"/>
            <a:ext cx="7291754" cy="838200"/>
          </a:xfrm>
        </p:spPr>
        <p:txBody>
          <a:bodyPr/>
          <a:lstStyle/>
          <a:p>
            <a:pPr algn="ctr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 </a:t>
            </a:r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Функции контроля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8B2BBD7-990C-40B1-8D85-5915C6808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Выделяют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* контролирующую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*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обучающую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* диагностическую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* прогностическую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* развивающую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* ориентирующую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* воспитывающую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D:\Мои документы\Рабочий стол\1361809364_8-kopiy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9836" y="3238963"/>
            <a:ext cx="2542540" cy="2982595"/>
          </a:xfrm>
          <a:prstGeom prst="rect">
            <a:avLst/>
          </a:prstGeom>
          <a:noFill/>
          <a:ln w="44450" cap="rnd" cmpd="sng">
            <a:solidFill>
              <a:srgbClr val="993300">
                <a:alpha val="92000"/>
              </a:srgbClr>
            </a:solidFill>
          </a:ln>
          <a:effectLst>
            <a:outerShdw blurRad="50800" dist="38100" dir="10800000" algn="r" rotWithShape="0">
              <a:srgbClr val="9933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760373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77E87DF-F9E7-4BB8-A48C-38A7FBC5967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9600" y="1554163"/>
            <a:ext cx="11582400" cy="4525962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Контролирующая функция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состоит в выявлении состояния знаний и умений учащихся, уровня их умственного развития, в изучении степени усвоения приемов познавательной деятельности, навыков рационального учебного труда.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При помощи контроля определяется исходный уровень для дальнейшего овладения знаниями, умениями и навыками, изучается глубина и объем их усвоения. Сравнивается планируемое с действительными результатами, усваивается эффективность используемых учителем методов, форм и средств обучения.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2773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DF845C-7315-4261-9A98-14F1FB6179D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9600" y="1554163"/>
            <a:ext cx="11582400" cy="4525962"/>
          </a:xfrm>
        </p:spPr>
        <p:txBody>
          <a:bodyPr/>
          <a:lstStyle/>
          <a:p>
            <a:pPr marL="0" indent="0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Обучающая функция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контроля заключается в совершенствовании знаний и умений, их систематизации. В процессе проверки учащиеся проверяют и закрепляют изученный материал. Они не только воспроизводят ранее изученное, но и применяют знания и умения в новой ситуации.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Проверка помогает учащимся выделить главное, основное в изученном материале, сделать проверяемые знания и умения более ясными и точными. Контроль способствует также обобщению и систематизации знаний.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421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8952D6D-E882-4825-9EF5-8339B462A64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9600" y="1554163"/>
            <a:ext cx="11582400" cy="4525962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1390"/>
              </a:spcBef>
              <a:spcAft>
                <a:spcPts val="139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Сущность 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диагностической функции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контроля – в получении информации об ошибках, недочетах и пробелах в знаниях и умениях учащихся в овладении учебным материалом, о числе, характере ошибок. Результаты диагностических проверок помогают выбрать наиболее интенсивную методику обучения, а также уточнить направление дальнейшего совершенствования содержания методов и средств обучения.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105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322</TotalTime>
  <Words>1158</Words>
  <Application>Microsoft Office PowerPoint</Application>
  <PresentationFormat>Произвольный</PresentationFormat>
  <Paragraphs>144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Трек</vt:lpstr>
      <vt:lpstr>1_Трек</vt:lpstr>
      <vt:lpstr>Презентация PowerPoint</vt:lpstr>
      <vt:lpstr>Презентация PowerPoint</vt:lpstr>
      <vt:lpstr>качество образования</vt:lpstr>
      <vt:lpstr>Контроль в педагогическом процессе </vt:lpstr>
      <vt:lpstr> Цель контроля </vt:lpstr>
      <vt:lpstr>  Функции контроля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Типы контроля </vt:lpstr>
      <vt:lpstr>Методы контроля педагогического  процесса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Диагностика в действующих нормативно-правовых актах Российской Федерации</vt:lpstr>
      <vt:lpstr>ФГОС НОО                     ФГОС ООО о диагностике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Междисциплинарное событие  «Контроль и диагностика в образовательном процессе»</dc:title>
  <dc:creator>Родионова Юлия Николаевна</dc:creator>
  <cp:lastModifiedBy>Admin</cp:lastModifiedBy>
  <cp:revision>23</cp:revision>
  <dcterms:created xsi:type="dcterms:W3CDTF">2021-03-13T09:21:57Z</dcterms:created>
  <dcterms:modified xsi:type="dcterms:W3CDTF">2021-06-20T06:10:56Z</dcterms:modified>
</cp:coreProperties>
</file>