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86" r:id="rId4"/>
    <p:sldId id="28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85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8" r:id="rId21"/>
    <p:sldId id="280" r:id="rId22"/>
    <p:sldId id="281" r:id="rId23"/>
    <p:sldId id="273" r:id="rId24"/>
    <p:sldId id="274" r:id="rId25"/>
    <p:sldId id="276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961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0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26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88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6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6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0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8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10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2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78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FE864-DC05-4FA2-B074-526504289376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1853-16CC-4005-8C83-565CBAAD23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0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4104455"/>
          </a:xfrm>
          <a:solidFill>
            <a:srgbClr val="0070C0"/>
          </a:solidFill>
          <a:ln>
            <a:solidFill>
              <a:srgbClr val="FFFF00"/>
            </a:solidFill>
          </a:ln>
          <a:scene3d>
            <a:camera prst="isometricOffAxis1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C000"/>
                </a:solidFill>
              </a:rPr>
              <a:t>Концепт слова </a:t>
            </a:r>
            <a:r>
              <a:rPr lang="ru-RU" b="1" i="1" dirty="0" smtClean="0">
                <a:solidFill>
                  <a:srgbClr val="FFC000"/>
                </a:solidFill>
              </a:rPr>
              <a:t>«</a:t>
            </a:r>
            <a:r>
              <a:rPr lang="ru-RU" b="1" i="1" dirty="0">
                <a:solidFill>
                  <a:srgbClr val="FFC000"/>
                </a:solidFill>
              </a:rPr>
              <a:t>дружба» </a:t>
            </a:r>
            <a:r>
              <a:rPr lang="ru-RU" b="1" i="1" dirty="0" smtClean="0">
                <a:solidFill>
                  <a:srgbClr val="FFC000"/>
                </a:solidFill>
              </a:rPr>
              <a:t/>
            </a:r>
            <a:br>
              <a:rPr lang="ru-RU" b="1" i="1" dirty="0" smtClean="0">
                <a:solidFill>
                  <a:srgbClr val="FFC000"/>
                </a:solidFill>
              </a:rPr>
            </a:br>
            <a:r>
              <a:rPr lang="ru-RU" b="1" i="1" dirty="0" smtClean="0">
                <a:solidFill>
                  <a:srgbClr val="FFC000"/>
                </a:solidFill>
              </a:rPr>
              <a:t>в лингвистике </a:t>
            </a:r>
            <a:br>
              <a:rPr lang="ru-RU" b="1" i="1" dirty="0" smtClean="0">
                <a:solidFill>
                  <a:srgbClr val="FFC000"/>
                </a:solidFill>
              </a:rPr>
            </a:br>
            <a:r>
              <a:rPr lang="ru-RU" b="1" i="1" dirty="0" smtClean="0">
                <a:solidFill>
                  <a:srgbClr val="FFC000"/>
                </a:solidFill>
              </a:rPr>
              <a:t>и 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b="1" i="1" dirty="0">
                <a:solidFill>
                  <a:srgbClr val="FFC000"/>
                </a:solidFill>
              </a:rPr>
              <a:t>в стихотворении А. С. Пушкина 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b="1" i="1" dirty="0">
                <a:solidFill>
                  <a:srgbClr val="FFC000"/>
                </a:solidFill>
              </a:rPr>
              <a:t>«19 октября»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950355"/>
              </p:ext>
            </p:extLst>
          </p:nvPr>
        </p:nvGraphicFramePr>
        <p:xfrm>
          <a:off x="5652120" y="5661247"/>
          <a:ext cx="3384376" cy="11967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</a:tblGrid>
              <a:tr h="1196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Проект ученицы 7б класса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МОАУ </a:t>
                      </a:r>
                      <a:r>
                        <a:rPr lang="ru-RU" sz="1400" dirty="0">
                          <a:effectLst/>
                        </a:rPr>
                        <a:t>«Гимназия №1»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Кашаповой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Гузель,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учитель </a:t>
                      </a:r>
                      <a:r>
                        <a:rPr lang="ru-RU" sz="1400" dirty="0" err="1">
                          <a:effectLst/>
                        </a:rPr>
                        <a:t>Чувашова</a:t>
                      </a:r>
                      <a:r>
                        <a:rPr lang="ru-RU" sz="1400" dirty="0">
                          <a:effectLst/>
                        </a:rPr>
                        <a:t> Н. С.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580112" y="5389046"/>
            <a:ext cx="3563888" cy="23575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06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3367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rgbClr val="C00000"/>
                </a:solidFill>
              </a:rPr>
              <a:t>Гипотеза:  если автор обращает пристальное внимание на дружбу, значит дружба – это </a:t>
            </a:r>
            <a:r>
              <a:rPr lang="ru-RU" b="1" i="1" dirty="0" err="1">
                <a:solidFill>
                  <a:srgbClr val="C00000"/>
                </a:solidFill>
              </a:rPr>
              <a:t>метапредметный</a:t>
            </a:r>
            <a:r>
              <a:rPr lang="ru-RU" b="1" i="1" dirty="0">
                <a:solidFill>
                  <a:srgbClr val="C00000"/>
                </a:solidFill>
              </a:rPr>
              <a:t> мир, </a:t>
            </a:r>
            <a:r>
              <a:rPr lang="ru-RU" b="1" i="1" dirty="0" smtClean="0">
                <a:solidFill>
                  <a:srgbClr val="C00000"/>
                </a:solidFill>
              </a:rPr>
              <a:t>который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1) даёт возможность чувствовать плечо друга на протяжении всей жизни;</a:t>
            </a:r>
          </a:p>
          <a:p>
            <a:pPr marL="0" indent="0" algn="just">
              <a:buNone/>
            </a:pPr>
            <a:r>
              <a:rPr lang="ru-RU" dirty="0" smtClean="0"/>
              <a:t>2) воспитывает </a:t>
            </a:r>
            <a:r>
              <a:rPr lang="ru-RU" dirty="0"/>
              <a:t>человеческое, доброе, терпимое отношение к памяти близких </a:t>
            </a:r>
            <a:r>
              <a:rPr lang="ru-RU" dirty="0" smtClean="0"/>
              <a:t>людей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57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Лексика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1926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800" b="1" i="1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Концепт в филологии — это содержательная сторона словесного знака,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которой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стоит понятие, относящееся, к умственной, духовной  или материальной сфере существования человека, закреплённое в общественном опыте народа, имеющее в его жизни исторические корни, социально и субъективно осмысляемое и соотносимое с другими понятиями,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ближайше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 ним связанными или противопоставляемыми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Википедия)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Дружба – близкие отношения, основанные на взаимном доверии, привязанности, общности интересов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(С. И. Ожегов. Словарь русского языка)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8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336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Синонимы: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algn="just" fontAlgn="base">
              <a:buNone/>
            </a:pPr>
            <a:r>
              <a:rPr lang="ru-RU" dirty="0"/>
              <a:t>«дружба»- понимание, доброжелательность, ладность, миролюбие, гармония, собратство, расположение, благосклонность, единство, целостность.</a:t>
            </a:r>
          </a:p>
          <a:p>
            <a:pPr marL="0" indent="0" algn="just">
              <a:buNone/>
            </a:pPr>
            <a:r>
              <a:rPr lang="ru-RU" sz="2100" dirty="0"/>
              <a:t>                                                             </a:t>
            </a:r>
            <a:r>
              <a:rPr lang="ru-RU" sz="2100" dirty="0" smtClean="0"/>
              <a:t>                       </a:t>
            </a:r>
            <a:r>
              <a:rPr lang="ru-RU" sz="2100" dirty="0"/>
              <a:t>(С. И. Ожегов. Словарь русского языка)</a:t>
            </a:r>
          </a:p>
          <a:p>
            <a:pPr marL="0" indent="0" algn="just">
              <a:buNone/>
            </a:pPr>
            <a:r>
              <a:rPr lang="ru-RU" sz="2100" dirty="0"/>
              <a:t> </a:t>
            </a:r>
          </a:p>
          <a:p>
            <a:pPr marL="0" indent="0" algn="just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ru-RU" b="1" i="1" dirty="0">
                <a:solidFill>
                  <a:srgbClr val="C00000"/>
                </a:solidFill>
              </a:rPr>
              <a:t>Антонимы:</a:t>
            </a:r>
          </a:p>
          <a:p>
            <a:pPr marL="0" indent="0" algn="just" fontAlgn="base">
              <a:buNone/>
            </a:pPr>
            <a:r>
              <a:rPr lang="ru-RU" dirty="0"/>
              <a:t> </a:t>
            </a:r>
          </a:p>
          <a:p>
            <a:pPr marL="0" indent="0" algn="just" fontAlgn="base">
              <a:buNone/>
            </a:pPr>
            <a:r>
              <a:rPr lang="ru-RU" dirty="0"/>
              <a:t>«дружба» - вражда, ненависть, </a:t>
            </a:r>
            <a:r>
              <a:rPr lang="ru-RU" dirty="0" err="1"/>
              <a:t>недружественность</a:t>
            </a:r>
            <a:r>
              <a:rPr lang="ru-RU" dirty="0"/>
              <a:t>, ссора</a:t>
            </a:r>
          </a:p>
          <a:p>
            <a:pPr marL="0" indent="0" algn="just" fontAlgn="base">
              <a:buNone/>
            </a:pPr>
            <a:r>
              <a:rPr lang="ru-RU" dirty="0"/>
              <a:t>                                    </a:t>
            </a:r>
            <a:r>
              <a:rPr lang="ru-RU" dirty="0" smtClean="0"/>
              <a:t>                  </a:t>
            </a:r>
            <a:r>
              <a:rPr lang="ru-RU" sz="2100" dirty="0" smtClean="0"/>
              <a:t>(</a:t>
            </a:r>
            <a:r>
              <a:rPr lang="ru-RU" sz="2100" dirty="0"/>
              <a:t>С. И. Ожегов. Словарь русского языка)</a:t>
            </a:r>
          </a:p>
          <a:p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8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4087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5200" b="1" i="1" dirty="0">
                <a:solidFill>
                  <a:srgbClr val="C00000"/>
                </a:solidFill>
              </a:rPr>
              <a:t>Орфоэпия и фонетика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Дружба   &lt;</a:t>
            </a:r>
            <a:r>
              <a:rPr lang="ru-RU" b="1" dirty="0" err="1"/>
              <a:t>дру</a:t>
            </a:r>
            <a:r>
              <a:rPr lang="ru-RU" b="1" dirty="0"/>
              <a:t>*</a:t>
            </a:r>
            <a:r>
              <a:rPr lang="ru-RU" b="1" dirty="0" err="1"/>
              <a:t>жба</a:t>
            </a:r>
            <a:r>
              <a:rPr lang="ru-RU" b="1" dirty="0"/>
              <a:t>&gt; - 2 слога, первый - ударный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д</a:t>
            </a:r>
            <a:r>
              <a:rPr lang="ru-RU" b="1" dirty="0" smtClean="0"/>
              <a:t>      &lt;</a:t>
            </a:r>
            <a:r>
              <a:rPr lang="ru-RU" b="1" dirty="0"/>
              <a:t>д</a:t>
            </a:r>
            <a:r>
              <a:rPr lang="ru-RU" b="1" dirty="0" smtClean="0"/>
              <a:t>&gt;   </a:t>
            </a:r>
            <a:r>
              <a:rPr lang="ru-RU" b="1" dirty="0" err="1" smtClean="0"/>
              <a:t>согл</a:t>
            </a:r>
            <a:r>
              <a:rPr lang="ru-RU" b="1" dirty="0"/>
              <a:t>., </a:t>
            </a:r>
            <a:r>
              <a:rPr lang="ru-RU" b="1" dirty="0" err="1"/>
              <a:t>зв</a:t>
            </a:r>
            <a:r>
              <a:rPr lang="ru-RU" b="1" dirty="0"/>
              <a:t>., </a:t>
            </a:r>
            <a:r>
              <a:rPr lang="ru-RU" b="1" dirty="0" err="1"/>
              <a:t>тв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Р       &lt;</a:t>
            </a:r>
            <a:r>
              <a:rPr lang="ru-RU" b="1" dirty="0"/>
              <a:t>р</a:t>
            </a:r>
            <a:r>
              <a:rPr lang="ru-RU" b="1" dirty="0" smtClean="0"/>
              <a:t>&gt;   </a:t>
            </a:r>
            <a:r>
              <a:rPr lang="ru-RU" b="1" dirty="0" err="1" smtClean="0"/>
              <a:t>согл</a:t>
            </a:r>
            <a:r>
              <a:rPr lang="ru-RU" b="1" dirty="0"/>
              <a:t>., сонорный, </a:t>
            </a:r>
            <a:r>
              <a:rPr lang="ru-RU" b="1" dirty="0" err="1"/>
              <a:t>зв</a:t>
            </a:r>
            <a:r>
              <a:rPr lang="ru-RU" b="1" dirty="0"/>
              <a:t>., </a:t>
            </a:r>
            <a:r>
              <a:rPr lang="ru-RU" b="1" dirty="0" err="1"/>
              <a:t>тв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У       &lt;</a:t>
            </a:r>
            <a:r>
              <a:rPr lang="ru-RU" b="1" dirty="0"/>
              <a:t>у*&gt; глас., </a:t>
            </a:r>
            <a:r>
              <a:rPr lang="ru-RU" b="1" dirty="0" err="1"/>
              <a:t>безуд</a:t>
            </a:r>
            <a:r>
              <a:rPr lang="ru-RU" b="1" dirty="0"/>
              <a:t>., усечённый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Ж     &lt;</a:t>
            </a:r>
            <a:r>
              <a:rPr lang="ru-RU" b="1" dirty="0"/>
              <a:t>ж</a:t>
            </a:r>
            <a:r>
              <a:rPr lang="ru-RU" b="1" dirty="0" smtClean="0"/>
              <a:t>&gt;  </a:t>
            </a:r>
            <a:r>
              <a:rPr lang="ru-RU" b="1" dirty="0" err="1" smtClean="0"/>
              <a:t>согл</a:t>
            </a:r>
            <a:r>
              <a:rPr lang="ru-RU" b="1" dirty="0"/>
              <a:t>., </a:t>
            </a:r>
            <a:r>
              <a:rPr lang="ru-RU" b="1" dirty="0" err="1"/>
              <a:t>зв</a:t>
            </a:r>
            <a:r>
              <a:rPr lang="ru-RU" b="1" dirty="0"/>
              <a:t>., </a:t>
            </a:r>
            <a:r>
              <a:rPr lang="ru-RU" b="1" dirty="0" err="1"/>
              <a:t>тв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Б      &lt;</a:t>
            </a:r>
            <a:r>
              <a:rPr lang="ru-RU" b="1" dirty="0"/>
              <a:t>б</a:t>
            </a:r>
            <a:r>
              <a:rPr lang="ru-RU" b="1" dirty="0" smtClean="0"/>
              <a:t>&gt;   </a:t>
            </a:r>
            <a:r>
              <a:rPr lang="ru-RU" b="1" dirty="0" err="1" smtClean="0"/>
              <a:t>согл</a:t>
            </a:r>
            <a:r>
              <a:rPr lang="ru-RU" b="1" dirty="0"/>
              <a:t>., </a:t>
            </a:r>
            <a:r>
              <a:rPr lang="ru-RU" b="1" dirty="0" err="1"/>
              <a:t>зв</a:t>
            </a:r>
            <a:r>
              <a:rPr lang="ru-RU" b="1" dirty="0"/>
              <a:t>., </a:t>
            </a:r>
            <a:r>
              <a:rPr lang="ru-RU" b="1" dirty="0" err="1"/>
              <a:t>тв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А      &lt;</a:t>
            </a:r>
            <a:r>
              <a:rPr lang="ru-RU" b="1" dirty="0"/>
              <a:t>а&gt;   глас., </a:t>
            </a:r>
            <a:r>
              <a:rPr lang="ru-RU" b="1" dirty="0" err="1"/>
              <a:t>безуд</a:t>
            </a:r>
            <a:r>
              <a:rPr lang="ru-RU" b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-------------------------------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6 б., </a:t>
            </a:r>
            <a:r>
              <a:rPr lang="ru-RU" b="1" dirty="0" smtClean="0"/>
              <a:t> 6зв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5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8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40871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b="1" i="1" dirty="0" err="1">
                <a:solidFill>
                  <a:srgbClr val="C00000"/>
                </a:solidFill>
              </a:rPr>
              <a:t>Морфемика</a:t>
            </a:r>
            <a:r>
              <a:rPr lang="ru-RU" sz="4800" b="1" i="1" dirty="0">
                <a:solidFill>
                  <a:srgbClr val="C00000"/>
                </a:solidFill>
              </a:rPr>
              <a:t> и морфология </a:t>
            </a:r>
          </a:p>
          <a:p>
            <a:pPr marL="0" indent="0" algn="ctr">
              <a:buNone/>
            </a:pPr>
            <a:r>
              <a:rPr lang="ru-RU" sz="4800" b="1" i="1" dirty="0">
                <a:solidFill>
                  <a:srgbClr val="C00000"/>
                </a:solidFill>
              </a:rPr>
              <a:t> 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В слове «дружба» окончание «а» указывает на существительное женского рода именительного падежа 1 склонения.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ru-RU" b="1" dirty="0"/>
              <a:t>Суффикс – «б» указывает на отвлечённость понятия.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pPr marL="0" indent="0" algn="just">
              <a:buNone/>
            </a:pPr>
            <a:r>
              <a:rPr lang="ru-RU" b="1" dirty="0"/>
              <a:t>Основа  в </a:t>
            </a:r>
            <a:r>
              <a:rPr lang="ru-RU" b="1" dirty="0" smtClean="0"/>
              <a:t>слове  </a:t>
            </a:r>
            <a:r>
              <a:rPr lang="ru-RU" b="1" dirty="0"/>
              <a:t>«дружб</a:t>
            </a:r>
            <a:r>
              <a:rPr lang="ru-RU" b="1" dirty="0" smtClean="0"/>
              <a:t>»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9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Словообразование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91879" y="764704"/>
            <a:ext cx="1661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друг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1772816"/>
            <a:ext cx="1547664" cy="776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+б (</a:t>
            </a:r>
            <a:r>
              <a:rPr lang="ru-RU" sz="1200" dirty="0" err="1"/>
              <a:t>суф</a:t>
            </a:r>
            <a:r>
              <a:rPr lang="ru-RU" sz="1200" dirty="0" smtClean="0"/>
              <a:t>) а</a:t>
            </a:r>
            <a:endParaRPr lang="ru-RU" sz="1200" dirty="0"/>
          </a:p>
          <a:p>
            <a:r>
              <a:rPr lang="ru-RU" sz="1200" b="1" i="1" dirty="0"/>
              <a:t>Дружба</a:t>
            </a:r>
            <a:r>
              <a:rPr lang="ru-RU" sz="1200" dirty="0"/>
              <a:t>– отвлечённое  понятие</a:t>
            </a:r>
          </a:p>
        </p:txBody>
      </p:sp>
      <p:sp>
        <p:nvSpPr>
          <p:cNvPr id="11" name="Овал 10"/>
          <p:cNvSpPr/>
          <p:nvPr/>
        </p:nvSpPr>
        <p:spPr>
          <a:xfrm>
            <a:off x="107504" y="2996952"/>
            <a:ext cx="122413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</a:t>
            </a:r>
            <a:r>
              <a:rPr lang="ru-RU" sz="1200" dirty="0" err="1"/>
              <a:t>ок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</a:t>
            </a:r>
          </a:p>
          <a:p>
            <a:r>
              <a:rPr lang="ru-RU" sz="1200" b="1" i="1" dirty="0"/>
              <a:t>Д</a:t>
            </a:r>
            <a:r>
              <a:rPr lang="ru-RU" sz="1200" b="1" i="1" dirty="0" smtClean="0"/>
              <a:t>ружок</a:t>
            </a:r>
            <a:endParaRPr lang="ru-RU" sz="1200" dirty="0"/>
          </a:p>
        </p:txBody>
      </p:sp>
      <p:sp>
        <p:nvSpPr>
          <p:cNvPr id="14" name="Овал 13"/>
          <p:cNvSpPr/>
          <p:nvPr/>
        </p:nvSpPr>
        <p:spPr>
          <a:xfrm>
            <a:off x="0" y="4293096"/>
            <a:ext cx="183569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</a:t>
            </a:r>
            <a:r>
              <a:rPr lang="ru-RU" sz="1200" dirty="0" err="1"/>
              <a:t>ек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</a:t>
            </a:r>
          </a:p>
          <a:p>
            <a:r>
              <a:rPr lang="ru-RU" sz="1200" b="1" i="1" dirty="0" smtClean="0"/>
              <a:t>Дружочек</a:t>
            </a:r>
            <a:r>
              <a:rPr lang="ru-RU" sz="1200" dirty="0" smtClean="0"/>
              <a:t>– </a:t>
            </a:r>
            <a:r>
              <a:rPr lang="ru-RU" sz="1200" dirty="0"/>
              <a:t>уменьшительно- ласкательное значение</a:t>
            </a:r>
          </a:p>
        </p:txBody>
      </p:sp>
      <p:sp>
        <p:nvSpPr>
          <p:cNvPr id="17" name="Овал 16"/>
          <p:cNvSpPr/>
          <p:nvPr/>
        </p:nvSpPr>
        <p:spPr>
          <a:xfrm>
            <a:off x="1547664" y="2564904"/>
            <a:ext cx="180020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+н (</a:t>
            </a:r>
            <a:r>
              <a:rPr lang="ru-RU" sz="1200" dirty="0" err="1"/>
              <a:t>суф</a:t>
            </a:r>
            <a:r>
              <a:rPr lang="ru-RU" sz="1200" dirty="0" smtClean="0"/>
              <a:t>) </a:t>
            </a:r>
            <a:r>
              <a:rPr lang="ru-RU" sz="1200" dirty="0" err="1" smtClean="0"/>
              <a:t>ый</a:t>
            </a:r>
            <a:endParaRPr lang="ru-RU" sz="1200" dirty="0"/>
          </a:p>
          <a:p>
            <a:r>
              <a:rPr lang="ru-RU" sz="1200" b="1" i="1" dirty="0"/>
              <a:t>Дружный</a:t>
            </a:r>
            <a:r>
              <a:rPr lang="ru-RU" sz="1200" dirty="0"/>
              <a:t>– положительная характеристика</a:t>
            </a:r>
          </a:p>
        </p:txBody>
      </p:sp>
      <p:sp>
        <p:nvSpPr>
          <p:cNvPr id="21" name="Овал 20"/>
          <p:cNvSpPr/>
          <p:nvPr/>
        </p:nvSpPr>
        <p:spPr>
          <a:xfrm>
            <a:off x="2195736" y="3933056"/>
            <a:ext cx="170648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+ин (</a:t>
            </a:r>
            <a:r>
              <a:rPr lang="ru-RU" sz="1200" dirty="0" err="1"/>
              <a:t>суф</a:t>
            </a:r>
            <a:r>
              <a:rPr lang="ru-RU" sz="1200" dirty="0"/>
              <a:t>) а</a:t>
            </a:r>
          </a:p>
          <a:p>
            <a:r>
              <a:rPr lang="ru-RU" sz="1200" b="1" i="1" dirty="0"/>
              <a:t>Дружина</a:t>
            </a:r>
            <a:r>
              <a:rPr lang="ru-RU" sz="1200" dirty="0"/>
              <a:t>- сообщество</a:t>
            </a:r>
          </a:p>
        </p:txBody>
      </p:sp>
      <p:sp>
        <p:nvSpPr>
          <p:cNvPr id="26" name="Овал 25"/>
          <p:cNvSpPr/>
          <p:nvPr/>
        </p:nvSpPr>
        <p:spPr>
          <a:xfrm>
            <a:off x="1979712" y="5661248"/>
            <a:ext cx="19442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+</a:t>
            </a:r>
            <a:r>
              <a:rPr lang="ru-RU" sz="1200" dirty="0"/>
              <a:t>Н (</a:t>
            </a:r>
            <a:r>
              <a:rPr lang="ru-RU" sz="1200" dirty="0" err="1"/>
              <a:t>суф</a:t>
            </a:r>
            <a:r>
              <a:rPr lang="ru-RU" sz="1200" dirty="0"/>
              <a:t>)+</a:t>
            </a:r>
            <a:r>
              <a:rPr lang="ru-RU" sz="1200" dirty="0" err="1"/>
              <a:t>ик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</a:t>
            </a:r>
          </a:p>
          <a:p>
            <a:r>
              <a:rPr lang="ru-RU" sz="1200" b="1" i="1" dirty="0"/>
              <a:t>Дружинник</a:t>
            </a:r>
            <a:r>
              <a:rPr lang="ru-RU" sz="1200" dirty="0"/>
              <a:t>– член сообщества</a:t>
            </a:r>
          </a:p>
        </p:txBody>
      </p:sp>
      <p:sp>
        <p:nvSpPr>
          <p:cNvPr id="29" name="Овал 28"/>
          <p:cNvSpPr/>
          <p:nvPr/>
        </p:nvSpPr>
        <p:spPr>
          <a:xfrm>
            <a:off x="3626578" y="2708920"/>
            <a:ext cx="166550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+к (</a:t>
            </a:r>
            <a:r>
              <a:rPr lang="ru-RU" sz="1200" dirty="0" err="1"/>
              <a:t>суф</a:t>
            </a:r>
            <a:r>
              <a:rPr lang="ru-RU" sz="1200" dirty="0"/>
              <a:t>) а</a:t>
            </a:r>
          </a:p>
          <a:p>
            <a:r>
              <a:rPr lang="ru-RU" sz="1200" b="1" i="1" dirty="0"/>
              <a:t>Дружка</a:t>
            </a:r>
            <a:r>
              <a:rPr lang="ru-RU" sz="1200" dirty="0"/>
              <a:t>– распорядитель на свадьбе</a:t>
            </a:r>
          </a:p>
        </p:txBody>
      </p:sp>
      <p:sp>
        <p:nvSpPr>
          <p:cNvPr id="32" name="Овал 31"/>
          <p:cNvSpPr/>
          <p:nvPr/>
        </p:nvSpPr>
        <p:spPr>
          <a:xfrm>
            <a:off x="4750754" y="4106967"/>
            <a:ext cx="180020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</a:t>
            </a:r>
            <a:r>
              <a:rPr lang="ru-RU" sz="1200" dirty="0" err="1"/>
              <a:t>ищ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 е</a:t>
            </a:r>
          </a:p>
          <a:p>
            <a:r>
              <a:rPr lang="ru-RU" sz="1200" b="1" i="1" dirty="0"/>
              <a:t>Дружище</a:t>
            </a:r>
            <a:r>
              <a:rPr lang="ru-RU" sz="1200" dirty="0"/>
              <a:t>– значение увеличения</a:t>
            </a:r>
          </a:p>
        </p:txBody>
      </p:sp>
      <p:sp>
        <p:nvSpPr>
          <p:cNvPr id="35" name="Овал 34"/>
          <p:cNvSpPr/>
          <p:nvPr/>
        </p:nvSpPr>
        <p:spPr>
          <a:xfrm>
            <a:off x="6732240" y="4941168"/>
            <a:ext cx="180020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</a:t>
            </a:r>
            <a:r>
              <a:rPr lang="ru-RU" sz="1200" dirty="0" err="1"/>
              <a:t>еск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 </a:t>
            </a:r>
            <a:r>
              <a:rPr lang="ru-RU" sz="1200" dirty="0" err="1"/>
              <a:t>ий</a:t>
            </a:r>
            <a:endParaRPr lang="ru-RU" sz="1200" dirty="0"/>
          </a:p>
          <a:p>
            <a:r>
              <a:rPr lang="ru-RU" sz="1200" b="1" i="1" dirty="0"/>
              <a:t>Дружеский</a:t>
            </a:r>
            <a:r>
              <a:rPr lang="ru-RU" sz="1200" dirty="0"/>
              <a:t>– заботливый</a:t>
            </a:r>
          </a:p>
        </p:txBody>
      </p:sp>
      <p:sp>
        <p:nvSpPr>
          <p:cNvPr id="38" name="Овал 37"/>
          <p:cNvSpPr/>
          <p:nvPr/>
        </p:nvSpPr>
        <p:spPr>
          <a:xfrm>
            <a:off x="6516216" y="2996952"/>
            <a:ext cx="262778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</a:t>
            </a:r>
            <a:r>
              <a:rPr lang="ru-RU" sz="1200" dirty="0" err="1"/>
              <a:t>еств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 +</a:t>
            </a:r>
            <a:r>
              <a:rPr lang="ru-RU" sz="1200" dirty="0" err="1"/>
              <a:t>енн</a:t>
            </a:r>
            <a:r>
              <a:rPr lang="ru-RU" sz="1200" dirty="0"/>
              <a:t> (</a:t>
            </a:r>
            <a:r>
              <a:rPr lang="ru-RU" sz="1200" dirty="0" err="1"/>
              <a:t>суф</a:t>
            </a:r>
            <a:r>
              <a:rPr lang="ru-RU" sz="1200" dirty="0"/>
              <a:t>) </a:t>
            </a:r>
            <a:r>
              <a:rPr lang="ru-RU" sz="1200" dirty="0" err="1"/>
              <a:t>ый</a:t>
            </a:r>
            <a:endParaRPr lang="ru-RU" sz="1200" dirty="0"/>
          </a:p>
          <a:p>
            <a:r>
              <a:rPr lang="ru-RU" sz="1200" b="1" i="1" dirty="0"/>
              <a:t>Дружественный</a:t>
            </a:r>
            <a:r>
              <a:rPr lang="ru-RU" sz="1200" dirty="0"/>
              <a:t>– настрой в отношениях</a:t>
            </a:r>
          </a:p>
        </p:txBody>
      </p:sp>
      <p:sp>
        <p:nvSpPr>
          <p:cNvPr id="44" name="Овал 43"/>
          <p:cNvSpPr/>
          <p:nvPr/>
        </p:nvSpPr>
        <p:spPr>
          <a:xfrm>
            <a:off x="6372200" y="1556792"/>
            <a:ext cx="277180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/>
              <a:t>+люб (корень) +н (</a:t>
            </a:r>
            <a:r>
              <a:rPr lang="ru-RU" sz="1200" dirty="0" err="1"/>
              <a:t>суф</a:t>
            </a:r>
            <a:r>
              <a:rPr lang="ru-RU" sz="1200" dirty="0"/>
              <a:t>)   </a:t>
            </a:r>
            <a:r>
              <a:rPr lang="ru-RU" sz="1200" dirty="0" err="1"/>
              <a:t>ый</a:t>
            </a:r>
            <a:endParaRPr lang="ru-RU" sz="1200" dirty="0"/>
          </a:p>
          <a:p>
            <a:r>
              <a:rPr lang="ru-RU" sz="1200" b="1" i="1" dirty="0"/>
              <a:t>дружелюбный – </a:t>
            </a:r>
            <a:r>
              <a:rPr lang="ru-RU" sz="1200" dirty="0"/>
              <a:t>расположение по отношению друг к другу</a:t>
            </a:r>
          </a:p>
        </p:txBody>
      </p:sp>
      <p:sp>
        <p:nvSpPr>
          <p:cNvPr id="49" name="Стрелка вниз 48"/>
          <p:cNvSpPr/>
          <p:nvPr/>
        </p:nvSpPr>
        <p:spPr>
          <a:xfrm rot="4008224">
            <a:off x="2210789" y="683622"/>
            <a:ext cx="270604" cy="17590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50" name="Стрелка вниз 49"/>
          <p:cNvSpPr/>
          <p:nvPr/>
        </p:nvSpPr>
        <p:spPr>
          <a:xfrm rot="17251701">
            <a:off x="5854033" y="606224"/>
            <a:ext cx="192946" cy="12737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низ 50"/>
          <p:cNvSpPr/>
          <p:nvPr/>
        </p:nvSpPr>
        <p:spPr>
          <a:xfrm rot="3282803" flipH="1">
            <a:off x="2293883" y="692769"/>
            <a:ext cx="220375" cy="28899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>
            <a:off x="732739" y="3681028"/>
            <a:ext cx="19827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 rot="1323614" flipH="1">
            <a:off x="3618467" y="1254218"/>
            <a:ext cx="201453" cy="2621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2843808" y="5085184"/>
            <a:ext cx="20517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низ 54"/>
          <p:cNvSpPr/>
          <p:nvPr/>
        </p:nvSpPr>
        <p:spPr>
          <a:xfrm rot="1895266">
            <a:off x="3436997" y="1208207"/>
            <a:ext cx="193781" cy="14746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низ 55"/>
          <p:cNvSpPr/>
          <p:nvPr/>
        </p:nvSpPr>
        <p:spPr>
          <a:xfrm>
            <a:off x="4304816" y="1312341"/>
            <a:ext cx="154514" cy="12365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низ 56"/>
          <p:cNvSpPr/>
          <p:nvPr/>
        </p:nvSpPr>
        <p:spPr>
          <a:xfrm rot="20423673">
            <a:off x="5153252" y="1265125"/>
            <a:ext cx="191571" cy="28875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низ 57"/>
          <p:cNvSpPr/>
          <p:nvPr/>
        </p:nvSpPr>
        <p:spPr>
          <a:xfrm rot="19753510">
            <a:off x="5922107" y="1004514"/>
            <a:ext cx="179723" cy="42008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низ 58"/>
          <p:cNvSpPr/>
          <p:nvPr/>
        </p:nvSpPr>
        <p:spPr>
          <a:xfrm rot="19382573">
            <a:off x="5813529" y="1033501"/>
            <a:ext cx="185377" cy="2257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0556523">
            <a:off x="950176" y="1483343"/>
            <a:ext cx="123198" cy="2592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0" y="692695"/>
            <a:ext cx="1979712" cy="7254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+ан (</a:t>
            </a:r>
            <a:r>
              <a:rPr lang="ru-RU" sz="1000" dirty="0" err="1" smtClean="0"/>
              <a:t>суф</a:t>
            </a:r>
            <a:r>
              <a:rPr lang="ru-RU" sz="1000" dirty="0" smtClean="0"/>
              <a:t>) </a:t>
            </a:r>
            <a:r>
              <a:rPr lang="ru-RU" sz="1000" dirty="0" err="1" smtClean="0"/>
              <a:t>разг</a:t>
            </a:r>
            <a:r>
              <a:rPr lang="ru-RU" sz="1000" dirty="0" smtClean="0"/>
              <a:t> – </a:t>
            </a:r>
            <a:r>
              <a:rPr lang="ru-RU" sz="1000" b="1" i="1" dirty="0" err="1"/>
              <a:t>Д</a:t>
            </a:r>
            <a:r>
              <a:rPr lang="ru-RU" sz="1000" b="1" i="1" dirty="0" err="1" smtClean="0"/>
              <a:t>ружбан</a:t>
            </a:r>
            <a:r>
              <a:rPr lang="ru-RU" sz="1000" dirty="0" smtClean="0"/>
              <a:t> - друг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2057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Фразеология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/>
          <a:lstStyle/>
          <a:p>
            <a:pPr marL="0" lvl="0" indent="0">
              <a:buNone/>
            </a:pP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1) Быть </a:t>
            </a:r>
            <a:r>
              <a:rPr lang="ru-RU" dirty="0"/>
              <a:t>на дружеской ноге.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 smtClean="0"/>
              <a:t>2) Не </a:t>
            </a:r>
            <a:r>
              <a:rPr lang="ru-RU" dirty="0"/>
              <a:t>в службу, а в дружбу.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3) От </a:t>
            </a:r>
            <a:r>
              <a:rPr lang="ru-RU" dirty="0"/>
              <a:t>делать нечего друзья.</a:t>
            </a:r>
          </a:p>
          <a:p>
            <a:pPr marL="0" lvl="0" indent="0" fontAlgn="base">
              <a:buNone/>
            </a:pPr>
            <a:endParaRPr lang="ru-RU" dirty="0"/>
          </a:p>
          <a:p>
            <a:pPr marL="0" lvl="0" indent="0" fontAlgn="base">
              <a:buNone/>
            </a:pPr>
            <a:r>
              <a:rPr lang="ru-RU" dirty="0" smtClean="0"/>
              <a:t>4) Водить </a:t>
            </a:r>
            <a:r>
              <a:rPr lang="ru-RU" dirty="0"/>
              <a:t>дружбу (разг.) — дружить.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58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Пословицы и поговорки</a:t>
            </a:r>
            <a:endParaRPr lang="ru-RU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6172062"/>
              </p:ext>
            </p:extLst>
          </p:nvPr>
        </p:nvGraphicFramePr>
        <p:xfrm>
          <a:off x="0" y="1124744"/>
          <a:ext cx="9144000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112568">
                <a:tc>
                  <a:txBody>
                    <a:bodyPr/>
                    <a:lstStyle/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Друзья познаются в беде.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Умри, но друга выручи.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Дружить - не хоровод вод.</a:t>
                      </a:r>
                    </a:p>
                    <a:p>
                      <a:pPr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 Дружба - не разлей вода.</a:t>
                      </a:r>
                    </a:p>
                    <a:p>
                      <a:pPr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Дружба дружбой, а табачок врозь...</a:t>
                      </a:r>
                    </a:p>
                    <a:p>
                      <a:pPr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6)  Платон мне друг, но истина дороже.</a:t>
                      </a:r>
                    </a:p>
                    <a:p>
                      <a:pPr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7) Скажи мне, кто твой друг, и я скажу, кто ты.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8) Старый друг лучше новых двух.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9) Дружба - дело святое.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10) Дружбу за деньги не купишь.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11)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Дружба дружбе рознь - иную хоть и брось.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12) Верному другу цены нет.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13) Сам погибай, а товарища выручай.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14) Друзья познаются в беде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15) Нет друга – ищи, а нашёл – береги.</a:t>
                      </a:r>
                      <a:b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16) Нет уз святее товарищества.</a:t>
                      </a:r>
                    </a:p>
                    <a:p>
                      <a:pPr fontAlgn="base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5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Пушкин в Михайловском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img-fotki.yandex.ru/get/5202/spb-poetry.27/0_5a4da_c1f9fad2_XL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92289"/>
            <a:ext cx="6336704" cy="62373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7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143380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Пушкин о Пущине: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Пущин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мой,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 первый посетил поэта дом опальный;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 усладил изгнанья день печальный,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… в день его Лицея превратил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212976"/>
            <a:ext cx="9144000" cy="3645024"/>
          </a:xfrm>
        </p:spPr>
        <p:txBody>
          <a:bodyPr/>
          <a:lstStyle/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Объект 3" descr="http://calend.ru/img/content_events/i1/1193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499992" cy="4071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Лицейские друзья А. С. Пушкина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calend.ru/img/content_events/i1/119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2016224" cy="17281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" y="2780928"/>
            <a:ext cx="190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И. </a:t>
            </a:r>
            <a:r>
              <a:rPr lang="ru-RU" dirty="0" err="1" smtClean="0"/>
              <a:t>Пущин</a:t>
            </a:r>
            <a:endParaRPr lang="ru-RU" dirty="0"/>
          </a:p>
        </p:txBody>
      </p:sp>
      <p:pic>
        <p:nvPicPr>
          <p:cNvPr id="8" name="Рисунок 7" descr="http://journal-shkolniku.ru/img/push2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83716"/>
            <a:ext cx="3312368" cy="3816424"/>
          </a:xfrm>
          <a:prstGeom prst="rect">
            <a:avLst/>
          </a:prstGeom>
          <a:noFill/>
          <a:ln w="38100">
            <a:noFill/>
          </a:ln>
        </p:spPr>
      </p:pic>
      <p:pic>
        <p:nvPicPr>
          <p:cNvPr id="9" name="Рисунок 8" descr="http://f14.ifotki.info/org/c13680fda7e8f092c0f9e3604cc7dd38256ed3152976979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443" y="557617"/>
            <a:ext cx="2087756" cy="26010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7018830" y="3158711"/>
            <a:ext cx="2125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А. </a:t>
            </a:r>
            <a:r>
              <a:rPr lang="ru-RU" dirty="0" err="1" smtClean="0"/>
              <a:t>Дельвиг</a:t>
            </a:r>
            <a:endParaRPr lang="ru-RU" dirty="0"/>
          </a:p>
        </p:txBody>
      </p:sp>
      <p:pic>
        <p:nvPicPr>
          <p:cNvPr id="12" name="Объект 3" descr="http://zaural100.ru/foto/museum011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325" y="3933056"/>
            <a:ext cx="1652038" cy="214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" y="6309320"/>
            <a:ext cx="219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В. Кюхельбекер</a:t>
            </a:r>
            <a:endParaRPr lang="ru-RU" dirty="0"/>
          </a:p>
        </p:txBody>
      </p:sp>
      <p:pic>
        <p:nvPicPr>
          <p:cNvPr id="14" name="Объект 3" descr="Горчаков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6296" y="3933056"/>
            <a:ext cx="187590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236296" y="6074296"/>
            <a:ext cx="1952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А. </a:t>
            </a:r>
            <a:r>
              <a:rPr lang="ru-RU" dirty="0"/>
              <a:t>Г</a:t>
            </a:r>
            <a:r>
              <a:rPr lang="ru-RU" dirty="0" smtClean="0"/>
              <a:t>орчаков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2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Пушкин о Горчакове: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Ты, Горчаков, счастливец с первых дней,..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Ступая в жизнь, мы быстро разошлись,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невзначай просёлочной дорогой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встретились и братски обнялись</a:t>
            </a: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Горчаков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85728"/>
            <a:ext cx="292892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Пушкин о </a:t>
            </a:r>
            <a:r>
              <a:rPr lang="ru-RU" b="1" i="1" dirty="0" err="1" smtClean="0">
                <a:solidFill>
                  <a:srgbClr val="C00000"/>
                </a:solidFill>
              </a:rPr>
              <a:t>Дельвиге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Вещун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пермесских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дев.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…сын лени вдохновенный,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Дельвиг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мой: твой голос пробудил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Сердечный жар, так долго усыпленный…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Дельвиг А.А. фото с сайта http://feb-web.ru/feb/irl/il0/il6/il6-4002.htm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"/>
            <a:ext cx="3000364" cy="278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://zaural100.ru/foto/museum0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50825" y="116632"/>
            <a:ext cx="2693175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88640"/>
            <a:ext cx="5178095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sz="2400" b="1" i="1" dirty="0" smtClean="0">
              <a:solidFill>
                <a:srgbClr val="C00000"/>
              </a:solidFill>
            </a:endParaRP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Пушкин о Кюхельбекере:</a:t>
            </a:r>
          </a:p>
          <a:p>
            <a:endParaRPr lang="ru-RU" b="1" i="1" dirty="0">
              <a:solidFill>
                <a:srgbClr val="C00000"/>
              </a:solidFill>
            </a:endParaRP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..., Вильгельм...,</a:t>
            </a:r>
          </a:p>
          <a:p>
            <a:r>
              <a:rPr lang="ru-RU" dirty="0" smtClean="0"/>
              <a:t>Мой брат родной по музе, по судьбам!..</a:t>
            </a:r>
          </a:p>
          <a:p>
            <a:r>
              <a:rPr lang="ru-RU" dirty="0" smtClean="0"/>
              <a:t>Я жду тебя, мой запоздалый друг – </a:t>
            </a:r>
          </a:p>
          <a:p>
            <a:r>
              <a:rPr lang="ru-RU" dirty="0" smtClean="0"/>
              <a:t>Приди…</a:t>
            </a:r>
          </a:p>
          <a:p>
            <a:r>
              <a:rPr lang="ru-RU" dirty="0" smtClean="0"/>
              <a:t>Сердечные преданья оживи;</a:t>
            </a:r>
          </a:p>
          <a:p>
            <a:r>
              <a:rPr lang="ru-RU" dirty="0" smtClean="0"/>
              <a:t>Поговорим о бурных днях Кавказа,</a:t>
            </a:r>
          </a:p>
          <a:p>
            <a:r>
              <a:rPr lang="ru-RU" dirty="0" smtClean="0"/>
              <a:t>О Шиллере, о славе, о любви.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Существительные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мною друга нет,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друзья именуют,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кругу друзей,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друзья мои,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лоно дружбы новой,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друзьям душой предался,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друзей моей души,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чести и друзей мой запоздалый друг,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пируйте, о друзья!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первую полней, друзья, полней!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угадайте…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несчастный друг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(12 существительных)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Существительные - синонимы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воображенье товарищей зовёт,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пришёл кудрявый певец,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сын севера,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прекрасен наш союз,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брат по музе,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честь нашего союза,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здравствует Лицей!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 круг час от часу редеет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затворник ваш опальный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(9 существительных)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Прилагательные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Дружеский резец,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сенью дружных муз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(2 прилагательных)</a:t>
            </a:r>
          </a:p>
          <a:p>
            <a:pPr>
              <a:buNone/>
            </a:pPr>
            <a:endPara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Дружеский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соотносящийся с сущ. друг, связанный с ним;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свойственный другу, характерный для него;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основанный на дружелюбии, доброжелательности;            преисполненный          дружелюбия, доброжелательности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(Ефремова Т. Ф. Толковый словарь русского языка)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Дружный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вязанный дружбою, взаимным согласием;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происходящий одновременно, согласованно; слаженный  (перен.)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интенсивный по характеру проявления каких-либо свойств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(Ефремова Т. Ф. Толковый словарь русского языка)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solidFill>
                  <a:srgbClr val="C00000"/>
                </a:solidFill>
              </a:rPr>
              <a:t>Выводы</a:t>
            </a:r>
            <a:r>
              <a:rPr lang="ru-RU" b="1" i="1" dirty="0">
                <a:solidFill>
                  <a:srgbClr val="C0000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дружба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это замечательное свойство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людей-единомышленников;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дружбой народ дорожит, поэтому сложил много пословиц и поговорок; </a:t>
            </a:r>
          </a:p>
          <a:p>
            <a:pPr marL="0" lvl="0" indent="0">
              <a:lnSpc>
                <a:spcPct val="15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век информационных технологий и всеобщей нехватки времени, когда в руках у детей и подростков чаще всего мы видим ноутбук, планшет и телефон, общение, дружба и дружеская лирика стали малозначительны. Но ведь именно дружба  делает человека приближенным к разным людям, учит человеческому, доброму, терпимому;</a:t>
            </a:r>
          </a:p>
          <a:p>
            <a:pPr marL="0" lvl="0" indent="0">
              <a:lnSpc>
                <a:spcPct val="15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хочется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верить, что мы в своих классных коллективах за несколько лет совместной учёбы будем проявлять друг к другу внимание, заботу, интерес, сочувствие и обязательно будем встречаться после окончания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гимназии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05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I:\DCIM\101MSDCF\DSC093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24" y="0"/>
            <a:ext cx="88123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48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4104455"/>
          </a:xfrm>
          <a:solidFill>
            <a:srgbClr val="0070C0"/>
          </a:solidFill>
          <a:ln>
            <a:solidFill>
              <a:srgbClr val="FFFF00"/>
            </a:solidFill>
          </a:ln>
          <a:scene3d>
            <a:camera prst="isometricOffAxis1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C000"/>
                </a:solidFill>
              </a:rPr>
              <a:t>Концепт слова </a:t>
            </a:r>
            <a:r>
              <a:rPr lang="ru-RU" b="1" i="1" dirty="0" smtClean="0">
                <a:solidFill>
                  <a:srgbClr val="FFC000"/>
                </a:solidFill>
              </a:rPr>
              <a:t>«</a:t>
            </a:r>
            <a:r>
              <a:rPr lang="ru-RU" b="1" i="1" dirty="0">
                <a:solidFill>
                  <a:srgbClr val="FFC000"/>
                </a:solidFill>
              </a:rPr>
              <a:t>дружба» </a:t>
            </a:r>
            <a:r>
              <a:rPr lang="ru-RU" b="1" i="1" dirty="0" smtClean="0">
                <a:solidFill>
                  <a:srgbClr val="FFC000"/>
                </a:solidFill>
              </a:rPr>
              <a:t/>
            </a:r>
            <a:br>
              <a:rPr lang="ru-RU" b="1" i="1" dirty="0" smtClean="0">
                <a:solidFill>
                  <a:srgbClr val="FFC000"/>
                </a:solidFill>
              </a:rPr>
            </a:br>
            <a:r>
              <a:rPr lang="ru-RU" b="1" i="1" dirty="0" smtClean="0">
                <a:solidFill>
                  <a:srgbClr val="FFC000"/>
                </a:solidFill>
              </a:rPr>
              <a:t>в лингвистике </a:t>
            </a:r>
            <a:br>
              <a:rPr lang="ru-RU" b="1" i="1" dirty="0" smtClean="0">
                <a:solidFill>
                  <a:srgbClr val="FFC000"/>
                </a:solidFill>
              </a:rPr>
            </a:br>
            <a:r>
              <a:rPr lang="ru-RU" b="1" i="1" dirty="0" smtClean="0">
                <a:solidFill>
                  <a:srgbClr val="FFC000"/>
                </a:solidFill>
              </a:rPr>
              <a:t>и 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b="1" i="1" dirty="0">
                <a:solidFill>
                  <a:srgbClr val="FFC000"/>
                </a:solidFill>
              </a:rPr>
              <a:t>в стихотворении А. С. Пушкина 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b="1" i="1" dirty="0">
                <a:solidFill>
                  <a:srgbClr val="FFC000"/>
                </a:solidFill>
              </a:rPr>
              <a:t>«19 октября»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950355"/>
              </p:ext>
            </p:extLst>
          </p:nvPr>
        </p:nvGraphicFramePr>
        <p:xfrm>
          <a:off x="5652120" y="5661247"/>
          <a:ext cx="3384376" cy="11967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84376"/>
              </a:tblGrid>
              <a:tr h="1196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Проект ученицы 7б класса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МОАУ </a:t>
                      </a:r>
                      <a:r>
                        <a:rPr lang="ru-RU" sz="1400" dirty="0">
                          <a:effectLst/>
                        </a:rPr>
                        <a:t>«Гимназия №1»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Кашаповой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Гузель,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учитель </a:t>
                      </a:r>
                      <a:r>
                        <a:rPr lang="ru-RU" sz="1400" dirty="0" err="1">
                          <a:effectLst/>
                        </a:rPr>
                        <a:t>Чувашова</a:t>
                      </a:r>
                      <a:r>
                        <a:rPr lang="ru-RU" sz="1400" dirty="0">
                          <a:effectLst/>
                        </a:rPr>
                        <a:t> Н. С.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580112" y="5389046"/>
            <a:ext cx="3563888" cy="235756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06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Иван Иванович </a:t>
            </a:r>
            <a:r>
              <a:rPr lang="ru-RU" dirty="0" err="1" smtClean="0"/>
              <a:t>Пущин</a:t>
            </a:r>
            <a:endParaRPr lang="ru-RU" dirty="0"/>
          </a:p>
        </p:txBody>
      </p:sp>
      <p:pic>
        <p:nvPicPr>
          <p:cNvPr id="4" name="Объект 3" descr="Пущи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5736" y="832722"/>
            <a:ext cx="4310039" cy="600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83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Вильгельм Карлович Кюхельбекер</a:t>
            </a:r>
            <a:endParaRPr lang="ru-RU" dirty="0"/>
          </a:p>
        </p:txBody>
      </p:sp>
      <p:pic>
        <p:nvPicPr>
          <p:cNvPr id="4" name="Объект 3" descr="http://zaural100.ru/foto/museum0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67744" y="764704"/>
            <a:ext cx="4235942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 descr="http://zaural100.ru/foto/museum011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0144" y="917104"/>
            <a:ext cx="4235942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902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Александр </a:t>
            </a:r>
            <a:r>
              <a:rPr lang="ru-RU" dirty="0"/>
              <a:t>М</a:t>
            </a:r>
            <a:r>
              <a:rPr lang="ru-RU" dirty="0" smtClean="0"/>
              <a:t>ихайлович Горчаков</a:t>
            </a:r>
            <a:endParaRPr lang="ru-RU" dirty="0"/>
          </a:p>
        </p:txBody>
      </p:sp>
      <p:pic>
        <p:nvPicPr>
          <p:cNvPr id="4" name="Объект 3" descr="Горчаков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3728" y="692696"/>
            <a:ext cx="4945292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497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Антон </a:t>
            </a:r>
            <a:r>
              <a:rPr lang="ru-RU" dirty="0"/>
              <a:t>А</a:t>
            </a:r>
            <a:r>
              <a:rPr lang="ru-RU" dirty="0" smtClean="0"/>
              <a:t>нтонович </a:t>
            </a:r>
            <a:r>
              <a:rPr lang="ru-RU" dirty="0" err="1" smtClean="0"/>
              <a:t>Дельвиг</a:t>
            </a:r>
            <a:endParaRPr lang="ru-RU" dirty="0"/>
          </a:p>
        </p:txBody>
      </p:sp>
      <p:pic>
        <p:nvPicPr>
          <p:cNvPr id="4" name="Объект 3" descr="Дельвиг А.А. фото с сайта http://feb-web.ru/feb/irl/il0/il6/il6-4002.htm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1720" y="638335"/>
            <a:ext cx="5184576" cy="621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42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Цель проекта – определить концепт слова «дружба»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1)представить лучших лицейских друзей А. С. Пушкина;</a:t>
            </a:r>
          </a:p>
          <a:p>
            <a:pPr marL="0" indent="0" algn="just">
              <a:buNone/>
            </a:pPr>
            <a:r>
              <a:rPr lang="ru-RU" dirty="0"/>
              <a:t>2)изучить лексическое толкование слова «дружба»; </a:t>
            </a:r>
          </a:p>
          <a:p>
            <a:pPr marL="0" indent="0" algn="just">
              <a:buNone/>
            </a:pPr>
            <a:r>
              <a:rPr lang="ru-RU" dirty="0"/>
              <a:t>3)исследовать орфоэпию, фонетику, словообразование, морфологию </a:t>
            </a:r>
            <a:r>
              <a:rPr lang="ru-RU" dirty="0" smtClean="0"/>
              <a:t>слова «дружба»;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4)показать </a:t>
            </a:r>
            <a:r>
              <a:rPr lang="ru-RU" dirty="0"/>
              <a:t>«дружбу» во фразеологии, пословицах и поговорках;</a:t>
            </a:r>
          </a:p>
          <a:p>
            <a:pPr marL="0" indent="0" algn="just">
              <a:buNone/>
            </a:pPr>
            <a:r>
              <a:rPr lang="ru-RU" dirty="0" smtClean="0"/>
              <a:t>5)проанализировать </a:t>
            </a:r>
            <a:r>
              <a:rPr lang="ru-RU" dirty="0"/>
              <a:t>дружеские, братские отношения лицеистов в стихотворении А. С. Пушкина «19 октября</a:t>
            </a:r>
            <a:r>
              <a:rPr lang="ru-RU" dirty="0" smtClean="0"/>
              <a:t>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0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602</Words>
  <Application>Microsoft Office PowerPoint</Application>
  <PresentationFormat>Экран (4:3)</PresentationFormat>
  <Paragraphs>200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Концепт слова «дружба»  в лингвистике  и  в стихотворении А. С. Пушкина  «19 октября» </vt:lpstr>
      <vt:lpstr>Лицейские друзья А. С. Пушкина</vt:lpstr>
      <vt:lpstr>Презентация PowerPoint</vt:lpstr>
      <vt:lpstr>Концепт слова «дружба»  в лингвистике  и  в стихотворении А. С. Пушкина  «19 октября» </vt:lpstr>
      <vt:lpstr>Иван Иванович Пущин</vt:lpstr>
      <vt:lpstr>Вильгельм Карлович Кюхельбекер</vt:lpstr>
      <vt:lpstr>Александр Михайлович Горчаков</vt:lpstr>
      <vt:lpstr>Антон Антонович Дельвиг</vt:lpstr>
      <vt:lpstr>Цель проекта – определить концепт слова «дружба» </vt:lpstr>
      <vt:lpstr>Презентация PowerPoint</vt:lpstr>
      <vt:lpstr>Лексика</vt:lpstr>
      <vt:lpstr>Презентация PowerPoint</vt:lpstr>
      <vt:lpstr>Презентация PowerPoint</vt:lpstr>
      <vt:lpstr>Презентация PowerPoint</vt:lpstr>
      <vt:lpstr>Словообразование</vt:lpstr>
      <vt:lpstr>Фразеология</vt:lpstr>
      <vt:lpstr>Пословицы и поговорки</vt:lpstr>
      <vt:lpstr>Пушкин в Михайловском</vt:lpstr>
      <vt:lpstr>Пушкин о Пущине:    О Пущин мой,  … первый посетил поэта дом опальный;  … усладил изгнанья день печальный, … в день его Лицея превратил   </vt:lpstr>
      <vt:lpstr>Презентация PowerPoint</vt:lpstr>
      <vt:lpstr>Презентация PowerPoint</vt:lpstr>
      <vt:lpstr>Презентация PowerPoint</vt:lpstr>
      <vt:lpstr>Существительные</vt:lpstr>
      <vt:lpstr>Существительные - синонимы</vt:lpstr>
      <vt:lpstr>Прилагательные</vt:lpstr>
      <vt:lpstr> Выводы: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Концепт слова  «дружба»  в стихотворении А. С. Пушкина  «19 октября»</dc:title>
  <dc:creator>User</dc:creator>
  <cp:lastModifiedBy>User</cp:lastModifiedBy>
  <cp:revision>71</cp:revision>
  <dcterms:created xsi:type="dcterms:W3CDTF">2016-11-29T17:41:11Z</dcterms:created>
  <dcterms:modified xsi:type="dcterms:W3CDTF">2016-12-25T16:54:53Z</dcterms:modified>
</cp:coreProperties>
</file>