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58" r:id="rId3"/>
    <p:sldId id="259" r:id="rId4"/>
    <p:sldId id="257" r:id="rId5"/>
    <p:sldId id="262" r:id="rId6"/>
    <p:sldId id="261" r:id="rId7"/>
    <p:sldId id="263" r:id="rId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CC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96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D4AB72D0-0768-4487-937E-A4261BEFFB0E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562BF6DF-A146-48B5-A3A0-52D7E274FA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9353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2BF6DF-A146-48B5-A3A0-52D7E274FA4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Владислав\Desktop\27136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428604"/>
            <a:ext cx="67151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Отчёт</a:t>
            </a:r>
            <a:b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 проделанной работе </a:t>
            </a:r>
            <a:b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2020 – 2021 учебный </a:t>
            </a:r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год  в старшей группе речевого кружка </a:t>
            </a:r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«Волшебный язычок»</a:t>
            </a:r>
            <a:endParaRPr lang="ru-RU" sz="3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3286124"/>
            <a:ext cx="342902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МБДОУ детский сад </a:t>
            </a:r>
          </a:p>
          <a:p>
            <a:pPr algn="ctr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№12 «Теремок»</a:t>
            </a:r>
            <a:endParaRPr lang="ru-RU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Руководитель: воспитатель </a:t>
            </a:r>
            <a:r>
              <a:rPr lang="ru-RU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Н.В.Морозова</a:t>
            </a:r>
            <a:endParaRPr lang="ru-RU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:\Users\Сундуков.В\Desktop\IMG_20210615_0944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000372"/>
            <a:ext cx="42862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Владислав\Desktop\27136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00166" y="285728"/>
            <a:ext cx="53578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Мною были спланированы следующие годовые задачи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1214422"/>
            <a:ext cx="385763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endParaRPr lang="ru-RU" dirty="0" smtClean="0"/>
          </a:p>
          <a:p>
            <a:pPr>
              <a:lnSpc>
                <a:spcPct val="80000"/>
              </a:lnSpc>
              <a:defRPr/>
            </a:pPr>
            <a:r>
              <a:rPr lang="ru-RU" dirty="0" smtClean="0"/>
              <a:t> </a:t>
            </a:r>
          </a:p>
          <a:p>
            <a:pPr>
              <a:lnSpc>
                <a:spcPct val="80000"/>
              </a:lnSpc>
              <a:defRPr/>
            </a:pPr>
            <a:endParaRPr lang="ru-RU" dirty="0" smtClean="0"/>
          </a:p>
          <a:p>
            <a:pPr>
              <a:lnSpc>
                <a:spcPct val="80000"/>
              </a:lnSpc>
              <a:defRPr/>
            </a:pPr>
            <a:endParaRPr lang="ru-RU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1285860"/>
            <a:ext cx="70009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Добиваться правильного произношения всех гласных и согласных звуков родного языка</a:t>
            </a:r>
          </a:p>
          <a:p>
            <a:pPr lvl="0"/>
            <a:endParaRPr lang="ru-RU" sz="20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Совершенствовать развитие мелкой моторики с целью подготовки руки ребёнка к письму;</a:t>
            </a:r>
          </a:p>
          <a:p>
            <a:pPr lvl="0"/>
            <a:endParaRPr lang="ru-RU" sz="20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Учить различать короткие и длинные слова, делить слова на слоги, определять первый звук в слове, произвольно регулировать темп речи, силу голоса, речевое дыхание</a:t>
            </a:r>
            <a:r>
              <a:rPr lang="ru-RU" sz="2000" dirty="0" smtClean="0"/>
              <a:t>.</a:t>
            </a:r>
            <a:endParaRPr lang="ru-RU" sz="20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ладислав\Desktop\271367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Владислав\Desktop\271367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1472" y="571480"/>
            <a:ext cx="6286528" cy="523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  Занятия кружка по речевому развитию     </a:t>
            </a: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проводились  </a:t>
            </a: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в игровой форме, с применением сказочных сюжетов.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От занятия к занятию дети становятся всё более усидчивыми, прилежными, самостоятельными. А все эти качества необходимы для того, чтобы без особых проблем перейти к школьному обучению.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Постепенное освоение разнообразных графических движений позволит правильно сформировать графические навыки, развить зрительно – моторные координации, и в дальнейшем послужит хорошей основой для овладения базовыми навыками каллиграфии в школе.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 Кроме того, при рисовании, штриховке, раскрашивании, дети, как правило, испытывают удовольствие и радость, что непосредственно влияет на эмоциональное состояние ребёнка. </a:t>
            </a:r>
          </a:p>
          <a:p>
            <a:pPr>
              <a:lnSpc>
                <a:spcPct val="80000"/>
              </a:lnSpc>
              <a:defRPr/>
            </a:pPr>
            <a:r>
              <a:rPr lang="ru-RU" b="1" dirty="0" smtClean="0"/>
              <a:t>	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Владислав\Desktop\27136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428604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процессе работы кружка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285860"/>
            <a:ext cx="721523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У детей сформировался познавательный интерес к звуковой культуре речи;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Дети овладели правильным произношением звуков русского языка изолированно, в словах, во фразовой речи; </a:t>
            </a: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научились </a:t>
            </a: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различать короткие и длинные слова, по­хожие и непохожие, звонкие, громкие и тихие; делили слова на слоги; дифференцировали твердые и мягкие согласные, </a:t>
            </a: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называли </a:t>
            </a: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их изолированно; использовали простые модели для решения предложенных игровых упражнений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У  детей развивалась  память, дикция; сформировались навыки  фонематического  слуха</a:t>
            </a:r>
            <a:r>
              <a:rPr lang="ru-RU" sz="2000" dirty="0" smtClean="0">
                <a:solidFill>
                  <a:srgbClr val="00800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8000"/>
                </a:solidFill>
              </a:rPr>
              <a:t> </a:t>
            </a: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Дети выучили все буквы алфавита, научились читать слоги, слова, предложения и небольшие тексты.</a:t>
            </a:r>
            <a:endParaRPr lang="ru-RU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ладислав\Desktop\27136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785794"/>
            <a:ext cx="6858048" cy="407196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Также </a:t>
            </a: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использовала интерактивные столы, </a:t>
            </a: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работу в тетради, </a:t>
            </a:r>
            <a:r>
              <a:rPr lang="ru-RU" sz="2000" dirty="0" err="1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обводилки</a:t>
            </a: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, дорисовки, раскраски.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Учила различать короткие и длинные слова, делить слова на слоги, </a:t>
            </a: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определять ударный слог и место звука </a:t>
            </a: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в слове</a:t>
            </a: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произвольно регулировать темп речи, силу голоса, речевое дыхание . Использовала скороговорки, </a:t>
            </a:r>
            <a:r>
              <a:rPr lang="ru-RU" sz="2000" dirty="0" err="1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чистоговорки</a:t>
            </a: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стихи</a:t>
            </a: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Arial" pitchFamily="34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cs typeface="Arial" pitchFamily="34" charset="0"/>
              </a:rPr>
              <a:t>Учила пересказывать небольшие рассказы и сказки, используя </a:t>
            </a:r>
            <a:r>
              <a:rPr lang="ru-RU" sz="2000" dirty="0" err="1" smtClean="0">
                <a:solidFill>
                  <a:srgbClr val="008000"/>
                </a:solidFill>
                <a:latin typeface="Arial Black" pitchFamily="34" charset="0"/>
                <a:cs typeface="Arial" pitchFamily="34" charset="0"/>
              </a:rPr>
              <a:t>мнемотаблицы</a:t>
            </a:r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cs typeface="Arial" pitchFamily="34" charset="0"/>
              </a:rPr>
              <a:t>, составлять рассказ по картине.</a:t>
            </a:r>
            <a:endParaRPr lang="ru-RU" sz="2000" dirty="0" smtClean="0">
              <a:solidFill>
                <a:srgbClr val="00800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Владислав\Desktop\27136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428604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Таким образом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285860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8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071546"/>
            <a:ext cx="800105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В дошкольном возрасте закладываются основы знаний, необходимых ребенку в школе. Речевое развитие детей является одним из главных компонентов их готовности к школьному обучению. Оно рассматривается, как развитие умений понимать и пользоваться языком: развитие фонематического слуха и звукового, словаря, осознание состава слов, развитие умений и навыков связной речи. Самое главное - это привить ребенку интерес  к звуковому анализу слов.  Для этого занятия должны проходить в увлекательной игровой форме. Благодаря играм удаётся сконцентрировать внимание и привлечь интерес даже у самых несобранных детей дошкольного возраста. В начале их увлекают только игровые действия, а затем и то, чему учит та или иная игра. Постепенно у детей пробуждается интерес и к самому предмету обучения. </a:t>
            </a:r>
            <a:r>
              <a:rPr lang="ru-RU" sz="20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ладислав\Desktop\27136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2" name="Picture 4" descr="C:\Users\Сундуков.В\Desktop\img_20210224_0928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500438"/>
            <a:ext cx="3810000" cy="2851150"/>
          </a:xfrm>
          <a:prstGeom prst="rect">
            <a:avLst/>
          </a:prstGeom>
          <a:noFill/>
        </p:spPr>
      </p:pic>
      <p:pic>
        <p:nvPicPr>
          <p:cNvPr id="2053" name="Picture 5" descr="C:\Users\Сундуков.В\Desktop\img_20210209_1617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000372"/>
            <a:ext cx="3500462" cy="3500462"/>
          </a:xfrm>
          <a:prstGeom prst="rect">
            <a:avLst/>
          </a:prstGeom>
          <a:noFill/>
        </p:spPr>
      </p:pic>
      <p:pic>
        <p:nvPicPr>
          <p:cNvPr id="2051" name="Picture 3" descr="C:\Users\Сундуков.В\Desktop\img_20201026_1535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357166"/>
            <a:ext cx="4200364" cy="3143272"/>
          </a:xfrm>
          <a:prstGeom prst="rect">
            <a:avLst/>
          </a:prstGeom>
          <a:noFill/>
        </p:spPr>
      </p:pic>
      <p:pic>
        <p:nvPicPr>
          <p:cNvPr id="2050" name="Picture 2" descr="C:\Users\Сундуков.В\Desktop\img_20201026_1527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70777"/>
            <a:ext cx="2643206" cy="3532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480</Words>
  <Application>Microsoft Office PowerPoint</Application>
  <PresentationFormat>Экран (4:3)</PresentationFormat>
  <Paragraphs>28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Владислав</dc:creator>
  <cp:lastModifiedBy>Сундуков.В</cp:lastModifiedBy>
  <cp:revision>16</cp:revision>
  <dcterms:created xsi:type="dcterms:W3CDTF">2015-01-22T16:43:20Z</dcterms:created>
  <dcterms:modified xsi:type="dcterms:W3CDTF">2021-06-20T15:54:41Z</dcterms:modified>
</cp:coreProperties>
</file>