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73" r:id="rId8"/>
    <p:sldId id="261" r:id="rId9"/>
    <p:sldId id="274" r:id="rId10"/>
    <p:sldId id="275" r:id="rId11"/>
    <p:sldId id="262" r:id="rId12"/>
    <p:sldId id="263" r:id="rId13"/>
    <p:sldId id="264" r:id="rId14"/>
    <p:sldId id="266" r:id="rId15"/>
    <p:sldId id="267" r:id="rId16"/>
    <p:sldId id="271" r:id="rId17"/>
    <p:sldId id="276" r:id="rId18"/>
    <p:sldId id="269" r:id="rId19"/>
    <p:sldId id="270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400" dirty="0" smtClean="0"/>
              <a:t>Муниципальное дошкольное образовательное  бюджетное учреждение </a:t>
            </a:r>
            <a:br>
              <a:rPr lang="ru-RU" sz="1400" dirty="0" smtClean="0"/>
            </a:br>
            <a:r>
              <a:rPr lang="ru-RU" sz="1400" dirty="0" smtClean="0"/>
              <a:t>Детский сад комбинированного вида «Сказка»</a:t>
            </a:r>
            <a:endParaRPr lang="ru-RU" sz="1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180772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dirty="0" smtClean="0"/>
              <a:t>Проект</a:t>
            </a:r>
          </a:p>
          <a:p>
            <a:pPr algn="ctr"/>
            <a:r>
              <a:rPr lang="ru-RU" sz="2000" dirty="0" smtClean="0"/>
              <a:t> «Развитие творческих способностей  у детей старшего дошкольного  возраста ,через изобразительную деятельность»</a:t>
            </a:r>
            <a:endParaRPr lang="ru-RU" sz="2000" dirty="0"/>
          </a:p>
        </p:txBody>
      </p:sp>
      <p:pic>
        <p:nvPicPr>
          <p:cNvPr id="5" name="Содержимое 4" descr="i (4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786182" y="2877255"/>
            <a:ext cx="3332486" cy="2623447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1500174"/>
            <a:ext cx="6400800" cy="3314713"/>
          </a:xfrm>
        </p:spPr>
        <p:txBody>
          <a:bodyPr>
            <a:normAutofit fontScale="90000"/>
          </a:bodyPr>
          <a:lstStyle/>
          <a:p>
            <a:pPr>
              <a:lnSpc>
                <a:spcPct val="250000"/>
              </a:lnSpc>
            </a:pPr>
            <a:r>
              <a:rPr lang="ru-RU" sz="1000" dirty="0" smtClean="0"/>
              <a:t>. </a:t>
            </a:r>
            <a:r>
              <a:rPr lang="ru-RU" sz="1000" dirty="0" smtClean="0">
                <a:solidFill>
                  <a:srgbClr val="FF0000"/>
                </a:solidFill>
              </a:rPr>
              <a:t>ОСНОВНОЙ:</a:t>
            </a:r>
            <a:br>
              <a:rPr lang="ru-RU" sz="1000" dirty="0" smtClean="0">
                <a:solidFill>
                  <a:srgbClr val="FF0000"/>
                </a:solidFill>
              </a:rPr>
            </a:br>
            <a:r>
              <a:rPr lang="ru-RU" sz="1000" dirty="0" smtClean="0">
                <a:latin typeface="Arial Black" pitchFamily="34" charset="0"/>
              </a:rPr>
              <a:t>Проведение групповых и индивидуальных занятий, внесение коррективов в план работы.</a:t>
            </a:r>
            <a:br>
              <a:rPr lang="ru-RU" sz="1000" dirty="0" smtClean="0">
                <a:latin typeface="Arial Black" pitchFamily="34" charset="0"/>
              </a:rPr>
            </a:br>
            <a:r>
              <a:rPr lang="ru-RU" sz="1000" dirty="0" smtClean="0">
                <a:latin typeface="Arial Black" pitchFamily="34" charset="0"/>
              </a:rPr>
              <a:t>Работа с воспитанниками по развитию художественно-творческих способностей велась на занятиях по </a:t>
            </a:r>
            <a:r>
              <a:rPr lang="ru-RU" sz="1000" dirty="0" err="1" smtClean="0">
                <a:latin typeface="Arial Black" pitchFamily="34" charset="0"/>
              </a:rPr>
              <a:t>изодеятельности</a:t>
            </a:r>
            <a:r>
              <a:rPr lang="ru-RU" sz="1000" dirty="0" smtClean="0">
                <a:latin typeface="Arial Black" pitchFamily="34" charset="0"/>
              </a:rPr>
              <a:t> в рамках образовательного процесса по программе </a:t>
            </a:r>
            <a:r>
              <a:rPr lang="ru-RU" sz="1000" dirty="0" err="1" smtClean="0">
                <a:latin typeface="Arial Black" pitchFamily="34" charset="0"/>
              </a:rPr>
              <a:t>Вераксе</a:t>
            </a:r>
            <a:r>
              <a:rPr lang="ru-RU" sz="1000" dirty="0" smtClean="0">
                <a:latin typeface="Arial Black" pitchFamily="34" charset="0"/>
              </a:rPr>
              <a:t> «От рождения до школы»</a:t>
            </a:r>
            <a:r>
              <a:rPr lang="ru-RU" sz="1000" dirty="0" smtClean="0">
                <a:latin typeface="Arial Black" pitchFamily="34" charset="0"/>
              </a:rPr>
              <a:t/>
            </a:r>
            <a:br>
              <a:rPr lang="ru-RU" sz="1000" dirty="0" smtClean="0">
                <a:latin typeface="Arial Black" pitchFamily="34" charset="0"/>
              </a:rPr>
            </a:br>
            <a:r>
              <a:rPr lang="ru-RU" sz="1000" dirty="0" smtClean="0">
                <a:latin typeface="Arial Black" pitchFamily="34" charset="0"/>
              </a:rPr>
              <a:t>А так же порционно по авторской программе </a:t>
            </a:r>
            <a:r>
              <a:rPr lang="ru-RU" sz="1000" dirty="0" smtClean="0">
                <a:latin typeface="Arial Black" pitchFamily="34" charset="0"/>
              </a:rPr>
              <a:t> Комаровой «Изобразительная </a:t>
            </a:r>
            <a:r>
              <a:rPr lang="ru-RU" sz="1000" dirty="0" smtClean="0">
                <a:latin typeface="Arial Black" pitchFamily="34" charset="0"/>
              </a:rPr>
              <a:t>деятельность в детском саду».</a:t>
            </a: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/>
            </a:r>
            <a:br>
              <a:rPr lang="ru-RU" sz="1000" dirty="0" smtClean="0"/>
            </a:br>
            <a:endParaRPr lang="ru-RU" sz="1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433374"/>
          </a:xfrm>
        </p:spPr>
        <p:txBody>
          <a:bodyPr/>
          <a:lstStyle/>
          <a:p>
            <a:r>
              <a:rPr lang="ru-RU" dirty="0" smtClean="0"/>
              <a:t>Этапы проекта 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0" i="1" dirty="0" smtClean="0"/>
              <a:t>-Совместная деятельность воспитателя с детьми;</a:t>
            </a:r>
            <a:br>
              <a:rPr lang="ru-RU" sz="2000" b="0" i="1" dirty="0" smtClean="0"/>
            </a:br>
            <a:r>
              <a:rPr lang="ru-RU" sz="2000" b="0" i="1" dirty="0" smtClean="0"/>
              <a:t>-Самостоятельная деятельность детей;</a:t>
            </a:r>
            <a:br>
              <a:rPr lang="ru-RU" sz="2000" b="0" i="1" dirty="0" smtClean="0"/>
            </a:br>
            <a:r>
              <a:rPr lang="ru-RU" sz="2000" b="0" i="1" dirty="0" smtClean="0"/>
              <a:t>-Предметно-развивающая среда.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719126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Использую средства: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143116"/>
            <a:ext cx="6400800" cy="2743209"/>
          </a:xfrm>
        </p:spPr>
        <p:txBody>
          <a:bodyPr>
            <a:normAutofit fontScale="90000"/>
          </a:bodyPr>
          <a:lstStyle/>
          <a:p>
            <a:r>
              <a:rPr lang="ru-RU" sz="2000" b="0" i="1" dirty="0" smtClean="0"/>
              <a:t>-словесные,</a:t>
            </a:r>
            <a:br>
              <a:rPr lang="ru-RU" sz="2000" b="0" i="1" dirty="0" smtClean="0"/>
            </a:br>
            <a:r>
              <a:rPr lang="ru-RU" sz="2000" b="0" i="1" dirty="0" smtClean="0"/>
              <a:t>-наглядные,</a:t>
            </a:r>
            <a:br>
              <a:rPr lang="ru-RU" sz="2000" b="0" i="1" dirty="0" smtClean="0"/>
            </a:br>
            <a:r>
              <a:rPr lang="ru-RU" sz="2000" b="0" i="1" dirty="0" smtClean="0"/>
              <a:t>-практические,</a:t>
            </a:r>
            <a:br>
              <a:rPr lang="ru-RU" sz="2000" b="0" i="1" dirty="0" smtClean="0"/>
            </a:br>
            <a:r>
              <a:rPr lang="ru-RU" sz="2000" b="0" i="1" dirty="0" smtClean="0"/>
              <a:t>-игровые.</a:t>
            </a:r>
            <a:br>
              <a:rPr lang="ru-RU" sz="2000" b="0" i="1" dirty="0" smtClean="0"/>
            </a:br>
            <a:endParaRPr lang="ru-RU" sz="2000" b="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71912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Методы: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1571612"/>
            <a:ext cx="6065574" cy="4000527"/>
          </a:xfrm>
        </p:spPr>
        <p:txBody>
          <a:bodyPr>
            <a:normAutofit fontScale="90000"/>
          </a:bodyPr>
          <a:lstStyle/>
          <a:p>
            <a:r>
              <a:rPr lang="ru-RU" sz="2000" b="0" dirty="0" smtClean="0"/>
              <a:t>- «Соедини по линиям и раскрась»;</a:t>
            </a:r>
            <a:br>
              <a:rPr lang="ru-RU" sz="2000" b="0" dirty="0" smtClean="0"/>
            </a:br>
            <a:r>
              <a:rPr lang="ru-RU" sz="2000" b="0" dirty="0" smtClean="0"/>
              <a:t>- «Какое настроение? »;</a:t>
            </a:r>
            <a:br>
              <a:rPr lang="ru-RU" sz="2000" b="0" dirty="0" smtClean="0"/>
            </a:br>
            <a:r>
              <a:rPr lang="ru-RU" sz="2000" b="0" dirty="0" smtClean="0"/>
              <a:t>- «Составь композицию»;</a:t>
            </a:r>
            <a:br>
              <a:rPr lang="ru-RU" sz="2000" b="0" dirty="0" smtClean="0"/>
            </a:br>
            <a:r>
              <a:rPr lang="ru-RU" sz="2000" b="0" dirty="0" smtClean="0"/>
              <a:t>- «Составь фигуру»;</a:t>
            </a:r>
            <a:br>
              <a:rPr lang="ru-RU" sz="2000" b="0" dirty="0" smtClean="0"/>
            </a:br>
            <a:r>
              <a:rPr lang="ru-RU" sz="2000" b="0" dirty="0" smtClean="0"/>
              <a:t>- Лото «Народные промыслы»;</a:t>
            </a:r>
            <a:br>
              <a:rPr lang="ru-RU" sz="2000" b="0" dirty="0" smtClean="0"/>
            </a:br>
            <a:r>
              <a:rPr lang="ru-RU" sz="2000" b="0" dirty="0" smtClean="0"/>
              <a:t>- Лото «Узнай элемент узора».</a:t>
            </a:r>
            <a:br>
              <a:rPr lang="ru-RU" sz="2000" b="0" dirty="0" smtClean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785794"/>
            <a:ext cx="6400800" cy="85725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Создание игр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1214422"/>
            <a:ext cx="6400800" cy="4857784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>С помощью нетрадиционных техник рисования возможно рисовать у детей интеллект, учить нестандартно мыслить и активизировать творческую активность. По словам психолога Ольги Новиковой: «Рисунок для ребенка является не искусством, а речью. Рисование дает возможность выразить то, что в силу возрастных ограничений он не может выразить словами. В процессе рисования рациональное уходит на второй план, отступают запреты и ограничения. В этот момент ребенок абсолютно свободен».</a:t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>
            <a:off x="500034" y="1066800"/>
            <a:ext cx="2078358" cy="16478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000108"/>
            <a:ext cx="2166939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578392" y="3786190"/>
            <a:ext cx="5708384" cy="271464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57625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«Рисование нитками»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P10009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643051"/>
            <a:ext cx="4500594" cy="3375446"/>
          </a:xfrm>
          <a:prstGeom prst="rect">
            <a:avLst/>
          </a:prstGeom>
        </p:spPr>
      </p:pic>
      <p:pic>
        <p:nvPicPr>
          <p:cNvPr id="5" name="Рисунок 4" descr="P10009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536157"/>
            <a:ext cx="3952904" cy="2964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14480" y="274320"/>
            <a:ext cx="7219208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Работы детей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P100099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857364"/>
            <a:ext cx="4021162" cy="3714776"/>
          </a:xfrm>
        </p:spPr>
      </p:pic>
      <p:pic>
        <p:nvPicPr>
          <p:cNvPr id="8" name="Содержимое 7" descr="P100099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86380" y="1857364"/>
            <a:ext cx="3657600" cy="3714776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Шестиугольник 3"/>
          <p:cNvSpPr/>
          <p:nvPr/>
        </p:nvSpPr>
        <p:spPr>
          <a:xfrm>
            <a:off x="5643570" y="1142984"/>
            <a:ext cx="2428892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Формы работы с родителями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1142976" y="785794"/>
            <a:ext cx="2049978" cy="15001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консультации</a:t>
            </a:r>
            <a:endParaRPr lang="ru-RU" sz="1400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2428860" y="2214554"/>
            <a:ext cx="2143140" cy="15716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Выставки рисунков для родит</a:t>
            </a:r>
            <a:r>
              <a:rPr lang="ru-RU" sz="1400" b="1" dirty="0" smtClean="0"/>
              <a:t>е</a:t>
            </a:r>
            <a:r>
              <a:rPr lang="ru-RU" sz="1400" dirty="0" smtClean="0"/>
              <a:t>лей</a:t>
            </a:r>
            <a:endParaRPr lang="ru-RU" sz="1400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3857620" y="3857628"/>
            <a:ext cx="2121416" cy="15716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Совместные работы родителей и детей</a:t>
            </a:r>
            <a:endParaRPr lang="ru-RU" sz="1400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5214942" y="5357826"/>
            <a:ext cx="2143140" cy="15001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Рекомендации для родителей</a:t>
            </a:r>
            <a:endParaRPr lang="ru-RU" sz="1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3643313"/>
            <a:ext cx="4071966" cy="257176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785794"/>
            <a:ext cx="6400800" cy="135732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 тесном сотрудничестве с родителями создается альбом по сказке ,где родители вместе  с детьми сочинили сказки и проиллюстрировали их</a:t>
            </a:r>
            <a:endParaRPr lang="ru-RU" dirty="0"/>
          </a:p>
        </p:txBody>
      </p:sp>
      <p:pic>
        <p:nvPicPr>
          <p:cNvPr id="4" name="Рисунок 3" descr="P10009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2143116"/>
            <a:ext cx="3786214" cy="2839661"/>
          </a:xfrm>
          <a:prstGeom prst="rect">
            <a:avLst/>
          </a:prstGeom>
        </p:spPr>
      </p:pic>
      <p:pic>
        <p:nvPicPr>
          <p:cNvPr id="5" name="Рисунок 4" descr="P1010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3357562"/>
            <a:ext cx="4071967" cy="3053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Текст 11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Книга –альбом «В стране сказок»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3" name="Содержимое 12" descr="P100099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872191" y="2133600"/>
            <a:ext cx="5323417" cy="39925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36725" y="360363"/>
            <a:ext cx="7407275" cy="1471612"/>
          </a:xfrm>
        </p:spPr>
        <p:txBody>
          <a:bodyPr/>
          <a:lstStyle/>
          <a:p>
            <a:pPr algn="ctr"/>
            <a:r>
              <a:rPr lang="ru-RU" dirty="0" smtClean="0"/>
              <a:t>Развиваемся, рисуя!</a:t>
            </a:r>
            <a:endParaRPr lang="ru-RU" dirty="0"/>
          </a:p>
        </p:txBody>
      </p:sp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1928802"/>
            <a:ext cx="4143403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1857364"/>
            <a:ext cx="6400800" cy="3028961"/>
          </a:xfrm>
        </p:spPr>
        <p:txBody>
          <a:bodyPr>
            <a:normAutofit fontScale="90000"/>
          </a:bodyPr>
          <a:lstStyle/>
          <a:p>
            <a:pPr>
              <a:lnSpc>
                <a:spcPct val="250000"/>
              </a:lnSpc>
            </a:pPr>
            <a:r>
              <a:rPr lang="ru-RU" sz="1300" dirty="0" smtClean="0">
                <a:solidFill>
                  <a:srgbClr val="FF0000"/>
                </a:solidFill>
              </a:rPr>
              <a:t>ЗАКЛЮЧИТЕЛЬНЫЙ.</a:t>
            </a:r>
            <a:r>
              <a:rPr lang="en-US" sz="1300" dirty="0" smtClean="0">
                <a:solidFill>
                  <a:srgbClr val="FF0000"/>
                </a:solidFill>
              </a:rPr>
              <a:t/>
            </a:r>
            <a:br>
              <a:rPr lang="en-US" sz="1300" dirty="0" smtClean="0">
                <a:solidFill>
                  <a:srgbClr val="FF0000"/>
                </a:solidFill>
              </a:rPr>
            </a:b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sz="1100" b="0" dirty="0" smtClean="0">
                <a:latin typeface="Arial Black" pitchFamily="34" charset="0"/>
              </a:rPr>
              <a:t>Заключительная диагностика развитие художественно- творческих способностей детей.</a:t>
            </a:r>
            <a:r>
              <a:rPr lang="en-US" sz="1100" b="0" dirty="0" smtClean="0">
                <a:latin typeface="Arial Black" pitchFamily="34" charset="0"/>
              </a:rPr>
              <a:t/>
            </a:r>
            <a:br>
              <a:rPr lang="en-US" sz="1100" b="0" dirty="0" smtClean="0">
                <a:latin typeface="Arial Black" pitchFamily="34" charset="0"/>
              </a:rPr>
            </a:br>
            <a:r>
              <a:rPr lang="ru-RU" sz="1100" b="0" dirty="0" smtClean="0">
                <a:latin typeface="Arial Black" pitchFamily="34" charset="0"/>
              </a:rPr>
              <a:t/>
            </a:r>
            <a:br>
              <a:rPr lang="ru-RU" sz="1100" b="0" dirty="0" smtClean="0">
                <a:latin typeface="Arial Black" pitchFamily="34" charset="0"/>
              </a:rPr>
            </a:br>
            <a:r>
              <a:rPr lang="ru-RU" sz="1100" b="0" dirty="0" smtClean="0">
                <a:latin typeface="Arial Black" pitchFamily="34" charset="0"/>
              </a:rPr>
              <a:t>Разработаны «Методические рекомендации» по использованию нетрадиционных техник рисования с детьми  дошкольного возраста</a:t>
            </a:r>
            <a:endParaRPr lang="ru-RU" sz="1100" b="0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433374"/>
          </a:xfrm>
        </p:spPr>
        <p:txBody>
          <a:bodyPr/>
          <a:lstStyle/>
          <a:p>
            <a:r>
              <a:rPr lang="ru-RU" dirty="0" smtClean="0"/>
              <a:t>Этапы проекта 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1643050"/>
            <a:ext cx="6400800" cy="4071966"/>
          </a:xfrm>
        </p:spPr>
        <p:txBody>
          <a:bodyPr>
            <a:normAutofit fontScale="90000"/>
          </a:bodyPr>
          <a:lstStyle/>
          <a:p>
            <a:pPr>
              <a:lnSpc>
                <a:spcPct val="250000"/>
              </a:lnSpc>
            </a:pPr>
            <a:r>
              <a:rPr lang="ru-RU" sz="1100" dirty="0" smtClean="0"/>
              <a:t>Изобразительная деятельность с применением нетрадиционных материалов и техник </a:t>
            </a:r>
            <a:r>
              <a:rPr lang="ru-RU" sz="1100" u="sng" dirty="0" smtClean="0"/>
              <a:t>способствует развитию у ребёнка</a:t>
            </a:r>
            <a:r>
              <a:rPr lang="ru-RU" sz="1100" dirty="0" smtClean="0"/>
              <a:t>: </a:t>
            </a:r>
            <a:br>
              <a:rPr lang="ru-RU" sz="1100" dirty="0" smtClean="0"/>
            </a:br>
            <a:r>
              <a:rPr lang="ru-RU" sz="1100" dirty="0" smtClean="0"/>
              <a:t>Мелкой моторики рук и тактильного восприятия; </a:t>
            </a:r>
            <a:br>
              <a:rPr lang="ru-RU" sz="1100" dirty="0" smtClean="0"/>
            </a:br>
            <a:r>
              <a:rPr lang="ru-RU" sz="1100" dirty="0" smtClean="0"/>
              <a:t>Пространственной ориентировки на листе бумаги, глазомера и зрительного восприятия; </a:t>
            </a:r>
            <a:br>
              <a:rPr lang="ru-RU" sz="1100" dirty="0" smtClean="0"/>
            </a:br>
            <a:r>
              <a:rPr lang="ru-RU" sz="1100" dirty="0" smtClean="0"/>
              <a:t>Внимания и усидчивости; </a:t>
            </a:r>
            <a:br>
              <a:rPr lang="ru-RU" sz="1100" dirty="0" smtClean="0"/>
            </a:br>
            <a:r>
              <a:rPr lang="ru-RU" sz="1100" dirty="0" smtClean="0"/>
              <a:t>Изобразительных навыков и умений, наблюдательности, эстетического восприятия, эмоциональной отзывчивости; </a:t>
            </a:r>
            <a:br>
              <a:rPr lang="ru-RU" sz="1100" dirty="0" smtClean="0"/>
            </a:br>
            <a:r>
              <a:rPr lang="ru-RU" sz="1100" dirty="0" smtClean="0"/>
              <a:t>Кроме того, в процессе этой деятельности у дошкольника формируются навыки контроля и самоконтроля.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428604"/>
            <a:ext cx="6400800" cy="857256"/>
          </a:xfrm>
        </p:spPr>
        <p:txBody>
          <a:bodyPr/>
          <a:lstStyle/>
          <a:p>
            <a:r>
              <a:rPr lang="ru-RU" dirty="0" smtClean="0"/>
              <a:t>Вывод: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«… Это правда! Ну чего же тут скрывать?</a:t>
            </a:r>
          </a:p>
          <a:p>
            <a:r>
              <a:rPr lang="ru-RU" dirty="0" smtClean="0"/>
              <a:t>Дети любят, очень любят рисовать.</a:t>
            </a:r>
          </a:p>
          <a:p>
            <a:r>
              <a:rPr lang="ru-RU" dirty="0" smtClean="0"/>
              <a:t>На бумаге, на асфальте, на стене.</a:t>
            </a:r>
          </a:p>
          <a:p>
            <a:r>
              <a:rPr lang="ru-RU" dirty="0" smtClean="0"/>
              <a:t>И в трамвае на окне… »</a:t>
            </a:r>
          </a:p>
          <a:p>
            <a:r>
              <a:rPr lang="ru-RU" dirty="0" smtClean="0"/>
              <a:t>(Э. Успенский)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1071546"/>
            <a:ext cx="6400800" cy="5286413"/>
          </a:xfrm>
        </p:spPr>
        <p:txBody>
          <a:bodyPr>
            <a:noAutofit/>
          </a:bodyPr>
          <a:lstStyle/>
          <a:p>
            <a:r>
              <a:rPr lang="ru-RU" sz="1400" b="0" dirty="0" smtClean="0"/>
              <a:t>-.</a:t>
            </a:r>
            <a:r>
              <a:rPr lang="ru-RU" sz="1400" i="1" dirty="0" smtClean="0"/>
              <a:t> :</a:t>
            </a:r>
            <a:r>
              <a:rPr lang="ru-RU" sz="1400" dirty="0" smtClean="0"/>
              <a:t> Дети очень любят рисовать. Изобразительная деятельность вызывает у них огромный интерес. Неутолимая жажда новых впечатлений, любознательность, постоянное стремление к творчеству рассматриваются как важнейшие черты детского поведения. Творческая активность - естественное состояние ребенка, он настроен на познание мира, он хочет рисовать. Чем разнообразнее и интенсивнее художественная деятельность, тем больше новой информации получает ребенок, тем быстрее и полноценнее он развивается.</a:t>
            </a:r>
            <a:br>
              <a:rPr lang="ru-RU" sz="1400" dirty="0" smtClean="0"/>
            </a:br>
            <a:r>
              <a:rPr lang="ru-RU" sz="1400" i="1" dirty="0" smtClean="0"/>
              <a:t> 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578392" y="428604"/>
            <a:ext cx="6400800" cy="78581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Актуальность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071678"/>
            <a:ext cx="7772400" cy="4143404"/>
          </a:xfrm>
        </p:spPr>
        <p:txBody>
          <a:bodyPr>
            <a:normAutofit fontScale="90000"/>
          </a:bodyPr>
          <a:lstStyle/>
          <a:p>
            <a:r>
              <a:rPr lang="ru-RU" sz="2700" i="1" dirty="0" smtClean="0"/>
              <a:t/>
            </a:r>
            <a:br>
              <a:rPr lang="ru-RU" sz="2700" i="1" dirty="0" smtClean="0"/>
            </a:br>
            <a:r>
              <a:rPr lang="ru-RU" sz="2700" i="1" dirty="0" smtClean="0"/>
              <a:t>-</a:t>
            </a:r>
            <a:r>
              <a:rPr lang="ru-RU" sz="2700" dirty="0" smtClean="0"/>
              <a:t>сформировать творческие способности детей старшего дошкольного возраста средствами изобразительной деятельнос­ти, путём использования комплекса</a:t>
            </a:r>
            <a:r>
              <a:rPr lang="en-US" sz="2700" dirty="0" smtClean="0"/>
              <a:t>  </a:t>
            </a:r>
            <a:r>
              <a:rPr lang="ru-RU" sz="2700" dirty="0" smtClean="0"/>
              <a:t> творческих упражнений, заданий.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714357"/>
            <a:ext cx="7772400" cy="1071570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chemeClr val="tx1"/>
                </a:solidFill>
              </a:rPr>
              <a:t>Цель :</a:t>
            </a:r>
            <a:endParaRPr lang="ru-RU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571480"/>
            <a:ext cx="6172200" cy="1643074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1785926"/>
            <a:ext cx="6172200" cy="4000528"/>
          </a:xfrm>
        </p:spPr>
        <p:txBody>
          <a:bodyPr>
            <a:normAutofit fontScale="25000" lnSpcReduction="20000"/>
          </a:bodyPr>
          <a:lstStyle/>
          <a:p>
            <a:r>
              <a:rPr lang="ru-RU" sz="7200" i="1" dirty="0" smtClean="0"/>
              <a:t>-Развитие интереса к изобразительной деятельности</a:t>
            </a:r>
          </a:p>
          <a:p>
            <a:r>
              <a:rPr lang="ru-RU" sz="7200" i="1" dirty="0" smtClean="0"/>
              <a:t>-Расширять представление о многообразии нетрадиционных техник рисования;</a:t>
            </a:r>
          </a:p>
          <a:p>
            <a:r>
              <a:rPr lang="ru-RU" sz="7200" i="1" dirty="0" smtClean="0"/>
              <a:t>- Формировать эстетическое отношение к окружающей действительности на основе ознакомления с нетрадиционными техниками рисования;</a:t>
            </a:r>
          </a:p>
          <a:p>
            <a:r>
              <a:rPr lang="ru-RU" sz="7200" i="1" dirty="0" smtClean="0"/>
              <a:t>- Формировать эстетический вкус, творчество, фантазию;</a:t>
            </a:r>
          </a:p>
          <a:p>
            <a:r>
              <a:rPr lang="ru-RU" sz="7200" i="1" dirty="0" smtClean="0"/>
              <a:t>- Развивать ассоциативное мышление и любознательность, наблюдательность и воображение;</a:t>
            </a:r>
          </a:p>
          <a:p>
            <a:r>
              <a:rPr lang="ru-RU" sz="7200" i="1" dirty="0" smtClean="0"/>
              <a:t>- Совершенствовать технические умения и навыки рисования;</a:t>
            </a:r>
          </a:p>
          <a:p>
            <a:r>
              <a:rPr lang="ru-RU" sz="7200" i="1" dirty="0" smtClean="0"/>
              <a:t>- Воспитывать художественный вкус и чувство гармонии.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Ожидаемые результаты</a:t>
            </a:r>
            <a:endParaRPr lang="ru-RU" sz="1800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00108"/>
            <a:ext cx="7498080" cy="524829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000" b="1" dirty="0" smtClean="0"/>
              <a:t>повышение качества   умений по </a:t>
            </a:r>
            <a:r>
              <a:rPr lang="ru-RU" sz="2000" b="1" dirty="0" err="1" smtClean="0"/>
              <a:t>изодеятельности</a:t>
            </a:r>
            <a:r>
              <a:rPr lang="ru-RU" sz="2000" b="1" dirty="0" smtClean="0"/>
              <a:t>;</a:t>
            </a:r>
          </a:p>
          <a:p>
            <a:pPr>
              <a:defRPr/>
            </a:pPr>
            <a:r>
              <a:rPr lang="en-US" sz="2000" b="1" dirty="0" smtClean="0"/>
              <a:t> </a:t>
            </a:r>
            <a:r>
              <a:rPr lang="ru-RU" sz="2000" b="1" dirty="0" smtClean="0"/>
              <a:t>улучшение учебно-познавательной компетентности; </a:t>
            </a:r>
          </a:p>
          <a:p>
            <a:pPr>
              <a:defRPr/>
            </a:pPr>
            <a:r>
              <a:rPr lang="en-US" sz="2000" b="1" dirty="0" smtClean="0"/>
              <a:t> </a:t>
            </a:r>
            <a:r>
              <a:rPr lang="ru-RU" sz="2000" b="1" dirty="0" smtClean="0"/>
              <a:t>расширение знаний и применение усвоенных техник в </a:t>
            </a:r>
            <a:r>
              <a:rPr lang="en-US" sz="2000" b="1" dirty="0" smtClean="0"/>
              <a:t>     </a:t>
            </a:r>
            <a:r>
              <a:rPr lang="ru-RU" sz="2000" b="1" dirty="0" err="1" smtClean="0"/>
              <a:t>изодеятельности</a:t>
            </a:r>
            <a:r>
              <a:rPr lang="ru-RU" sz="2000" b="1" dirty="0" smtClean="0"/>
              <a:t>; </a:t>
            </a:r>
          </a:p>
          <a:p>
            <a:pPr>
              <a:defRPr/>
            </a:pPr>
            <a:r>
              <a:rPr lang="ru-RU" sz="2000" b="1" dirty="0" smtClean="0"/>
              <a:t>развитие самореализации ребёнка в художественном творчестве; </a:t>
            </a:r>
          </a:p>
          <a:p>
            <a:pPr>
              <a:defRPr/>
            </a:pPr>
            <a:r>
              <a:rPr lang="ru-RU" sz="2000" b="1" dirty="0" smtClean="0"/>
              <a:t> развитие воображения, творческого мышления, стремления искать новые средства реализации своего замысла;</a:t>
            </a:r>
          </a:p>
          <a:p>
            <a:pPr>
              <a:defRPr/>
            </a:pPr>
            <a:r>
              <a:rPr lang="en-US" sz="2000" b="1" dirty="0" smtClean="0"/>
              <a:t>c</a:t>
            </a:r>
            <a:r>
              <a:rPr lang="ru-RU" sz="2000" b="1" dirty="0" smtClean="0"/>
              <a:t>формировать и развить стремление детей искать новые средства реализации своего замысла.</a:t>
            </a:r>
          </a:p>
          <a:p>
            <a:pPr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Участники проекта</a:t>
            </a:r>
            <a:r>
              <a:rPr lang="ru-RU" sz="2000" dirty="0" smtClean="0">
                <a:solidFill>
                  <a:srgbClr val="FF0000"/>
                </a:solidFill>
              </a:rPr>
              <a:t>: </a:t>
            </a:r>
            <a:r>
              <a:rPr lang="ru-RU" sz="2000" b="1" dirty="0" smtClean="0"/>
              <a:t>воспитанники, воспитатели, родители.</a:t>
            </a:r>
          </a:p>
          <a:p>
            <a:pPr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Длительность проекта</a:t>
            </a:r>
            <a:r>
              <a:rPr lang="ru-RU" sz="2000" dirty="0" smtClean="0">
                <a:solidFill>
                  <a:srgbClr val="FF0000"/>
                </a:solidFill>
              </a:rPr>
              <a:t>: </a:t>
            </a:r>
            <a:r>
              <a:rPr lang="ru-RU" sz="2000" b="1" dirty="0" smtClean="0"/>
              <a:t>1 год.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endParaRPr lang="ru-RU" sz="2000" b="1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000241"/>
            <a:ext cx="6351326" cy="2357453"/>
          </a:xfrm>
        </p:spPr>
        <p:txBody>
          <a:bodyPr>
            <a:normAutofit/>
          </a:bodyPr>
          <a:lstStyle/>
          <a:p>
            <a:r>
              <a:rPr lang="ru-RU" sz="1400" b="0" dirty="0" smtClean="0"/>
              <a:t/>
            </a:r>
            <a:br>
              <a:rPr lang="ru-RU" sz="1400" b="0" dirty="0" smtClean="0"/>
            </a:br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57625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Этапы работы</a:t>
            </a:r>
            <a:endParaRPr lang="ru-RU" sz="2800" b="1" dirty="0"/>
          </a:p>
        </p:txBody>
      </p:sp>
      <p:sp>
        <p:nvSpPr>
          <p:cNvPr id="4" name="Овал 3"/>
          <p:cNvSpPr/>
          <p:nvPr/>
        </p:nvSpPr>
        <p:spPr>
          <a:xfrm>
            <a:off x="3286116" y="1071546"/>
            <a:ext cx="364333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Этапы работы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>
            <a:stCxn id="4" idx="4"/>
          </p:cNvCxnSpPr>
          <p:nvPr/>
        </p:nvCxnSpPr>
        <p:spPr>
          <a:xfrm rot="5400000">
            <a:off x="4554140" y="1946661"/>
            <a:ext cx="642942" cy="4643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2428860" y="2071678"/>
            <a:ext cx="2643206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Организационно-подготовительный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>
            <a:stCxn id="4" idx="4"/>
          </p:cNvCxnSpPr>
          <p:nvPr/>
        </p:nvCxnSpPr>
        <p:spPr>
          <a:xfrm rot="16200000" flipH="1">
            <a:off x="3946917" y="3018231"/>
            <a:ext cx="2357454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4071934" y="4000504"/>
            <a:ext cx="214314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Основной</a:t>
            </a:r>
            <a:endParaRPr lang="ru-RU" dirty="0"/>
          </a:p>
        </p:txBody>
      </p:sp>
      <p:cxnSp>
        <p:nvCxnSpPr>
          <p:cNvPr id="15" name="Прямая со стрелкой 14"/>
          <p:cNvCxnSpPr>
            <a:stCxn id="4" idx="4"/>
          </p:cNvCxnSpPr>
          <p:nvPr/>
        </p:nvCxnSpPr>
        <p:spPr>
          <a:xfrm rot="16200000" flipH="1">
            <a:off x="5125644" y="1839504"/>
            <a:ext cx="500066" cy="535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5357818" y="2071678"/>
            <a:ext cx="2500330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Заключительный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1285861"/>
            <a:ext cx="6400800" cy="5000660"/>
          </a:xfrm>
        </p:spPr>
        <p:txBody>
          <a:bodyPr>
            <a:noAutofit/>
          </a:bodyPr>
          <a:lstStyle/>
          <a:p>
            <a:pPr marL="457200" indent="-457200">
              <a:lnSpc>
                <a:spcPct val="250000"/>
              </a:lnSpc>
              <a:defRPr/>
            </a:pPr>
            <a:r>
              <a:rPr lang="ru-RU" sz="900" dirty="0" smtClean="0">
                <a:solidFill>
                  <a:srgbClr val="FF0000"/>
                </a:solidFill>
                <a:latin typeface="Arial Black" pitchFamily="34" charset="0"/>
              </a:rPr>
              <a:t>ОРГАНИЗАЦИОННО-ПОДГОТОВИТЕЛЬНЫЙ</a:t>
            </a:r>
            <a:r>
              <a:rPr lang="ru-RU" sz="900" dirty="0" smtClean="0">
                <a:latin typeface="Arial Black" pitchFamily="34" charset="0"/>
              </a:rPr>
              <a:t/>
            </a:r>
            <a:br>
              <a:rPr lang="ru-RU" sz="900" dirty="0" smtClean="0">
                <a:latin typeface="Arial Black" pitchFamily="34" charset="0"/>
              </a:rPr>
            </a:br>
            <a:r>
              <a:rPr lang="ru-RU" sz="900" dirty="0" smtClean="0">
                <a:latin typeface="Arial Black" pitchFamily="34" charset="0"/>
              </a:rPr>
              <a:t>-Изучена  методическая   литература, </a:t>
            </a:r>
            <a:r>
              <a:rPr lang="ru-RU" sz="900" dirty="0" smtClean="0">
                <a:latin typeface="Arial Black" pitchFamily="34" charset="0"/>
              </a:rPr>
              <a:t>публикации в журналах «Дошкольное воспитание», </a:t>
            </a:r>
            <a:r>
              <a:rPr lang="ru-RU" sz="900" dirty="0" smtClean="0">
                <a:latin typeface="Arial Black" pitchFamily="34" charset="0"/>
              </a:rPr>
              <a:t>просмотрены  </a:t>
            </a:r>
            <a:r>
              <a:rPr lang="ru-RU" sz="900" dirty="0" smtClean="0">
                <a:latin typeface="Arial Black" pitchFamily="34" charset="0"/>
              </a:rPr>
              <a:t>сайты  по теме проекта.</a:t>
            </a:r>
            <a:br>
              <a:rPr lang="ru-RU" sz="900" dirty="0" smtClean="0">
                <a:latin typeface="Arial Black" pitchFamily="34" charset="0"/>
              </a:rPr>
            </a:br>
            <a:r>
              <a:rPr lang="ru-RU" sz="900" dirty="0" smtClean="0">
                <a:latin typeface="Arial Black" pitchFamily="34" charset="0"/>
              </a:rPr>
              <a:t>-Проанализировано  </a:t>
            </a:r>
            <a:r>
              <a:rPr lang="ru-RU" sz="900" dirty="0" smtClean="0">
                <a:latin typeface="Arial Black" pitchFamily="34" charset="0"/>
              </a:rPr>
              <a:t>многообразие художественных техник рисования, </a:t>
            </a:r>
            <a:r>
              <a:rPr lang="ru-RU" sz="900" dirty="0" smtClean="0">
                <a:latin typeface="Arial Black" pitchFamily="34" charset="0"/>
              </a:rPr>
              <a:t>выявлены нетрадиционные, </a:t>
            </a:r>
            <a:r>
              <a:rPr lang="ru-RU" sz="900" dirty="0" smtClean="0">
                <a:latin typeface="Arial Black" pitchFamily="34" charset="0"/>
              </a:rPr>
              <a:t>подходящие для дошкольного образования (конкретно для возраста детей моей группы, для детей 5-6 лет). </a:t>
            </a:r>
            <a:br>
              <a:rPr lang="ru-RU" sz="900" dirty="0" smtClean="0">
                <a:latin typeface="Arial Black" pitchFamily="34" charset="0"/>
              </a:rPr>
            </a:br>
            <a:r>
              <a:rPr lang="ru-RU" sz="900" dirty="0" smtClean="0">
                <a:latin typeface="Arial Black" pitchFamily="34" charset="0"/>
              </a:rPr>
              <a:t>-</a:t>
            </a:r>
            <a:r>
              <a:rPr lang="ru-RU" sz="900" dirty="0" err="1" smtClean="0">
                <a:latin typeface="Arial Black" pitchFamily="34" charset="0"/>
              </a:rPr>
              <a:t>Продиагностирован</a:t>
            </a:r>
            <a:r>
              <a:rPr lang="ru-RU" sz="900" dirty="0" smtClean="0">
                <a:latin typeface="Arial Black" pitchFamily="34" charset="0"/>
              </a:rPr>
              <a:t> </a:t>
            </a:r>
            <a:r>
              <a:rPr lang="ru-RU" sz="900" dirty="0" smtClean="0">
                <a:latin typeface="Arial Black" pitchFamily="34" charset="0"/>
              </a:rPr>
              <a:t>уровень развития творческих способностей детей. </a:t>
            </a:r>
            <a:r>
              <a:rPr lang="ru-RU" sz="900" dirty="0" smtClean="0">
                <a:latin typeface="Arial Black" pitchFamily="34" charset="0"/>
              </a:rPr>
              <a:t>Разработан </a:t>
            </a:r>
            <a:r>
              <a:rPr lang="ru-RU" sz="900" dirty="0" smtClean="0">
                <a:latin typeface="Arial Black" pitchFamily="34" charset="0"/>
              </a:rPr>
              <a:t>перспективный план. </a:t>
            </a:r>
            <a:br>
              <a:rPr lang="ru-RU" sz="900" dirty="0" smtClean="0">
                <a:latin typeface="Arial Black" pitchFamily="34" charset="0"/>
              </a:rPr>
            </a:br>
            <a:r>
              <a:rPr lang="ru-RU" sz="900" dirty="0" smtClean="0">
                <a:latin typeface="Arial Black" pitchFamily="34" charset="0"/>
              </a:rPr>
              <a:t>- </a:t>
            </a:r>
            <a:r>
              <a:rPr lang="ru-RU" sz="900" dirty="0" smtClean="0">
                <a:latin typeface="Arial Black" pitchFamily="34" charset="0"/>
              </a:rPr>
              <a:t>Подобраны художественное слово; пальчиковую гимнастику, дидактические игры к каждому заданию.</a:t>
            </a:r>
            <a:br>
              <a:rPr lang="ru-RU" sz="900" dirty="0" smtClean="0">
                <a:latin typeface="Arial Black" pitchFamily="34" charset="0"/>
              </a:rPr>
            </a:br>
            <a:endParaRPr lang="ru-RU" sz="900" dirty="0"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785794"/>
            <a:ext cx="6400800" cy="500066"/>
          </a:xfrm>
        </p:spPr>
        <p:txBody>
          <a:bodyPr/>
          <a:lstStyle/>
          <a:p>
            <a:r>
              <a:rPr lang="ru-RU" dirty="0" smtClean="0"/>
              <a:t>Этапы проекта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237</TotalTime>
  <Words>393</Words>
  <PresentationFormat>Экран (4:3)</PresentationFormat>
  <Paragraphs>61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Муниципальное дошкольное образовательное  бюджетное учреждение  Детский сад комбинированного вида «Сказка»</vt:lpstr>
      <vt:lpstr>Развиваемся, рисуя!</vt:lpstr>
      <vt:lpstr>    </vt:lpstr>
      <vt:lpstr>-. : Дети очень любят рисовать. Изобразительная деятельность вызывает у них огромный интерес. Неутолимая жажда новых впечатлений, любознательность, постоянное стремление к творчеству рассматриваются как важнейшие черты детского поведения. Творческая активность - естественное состояние ребенка, он настроен на познание мира, он хочет рисовать. Чем разнообразнее и интенсивнее художественная деятельность, тем больше новой информации получает ребенок, тем быстрее и полноценнее он развивается.   </vt:lpstr>
      <vt:lpstr> -сформировать творческие способности детей старшего дошкольного возраста средствами изобразительной деятельнос­ти, путём использования комплекса   творческих упражнений, заданий. </vt:lpstr>
      <vt:lpstr>Задачи:</vt:lpstr>
      <vt:lpstr>Ожидаемые результаты</vt:lpstr>
      <vt:lpstr> </vt:lpstr>
      <vt:lpstr>ОРГАНИЗАЦИОННО-ПОДГОТОВИТЕЛЬНЫЙ -Изучена  методическая   литература, публикации в журналах «Дошкольное воспитание», просмотрены  сайты  по теме проекта. -Проанализировано  многообразие художественных техник рисования, выявлены нетрадиционные, подходящие для дошкольного образования (конкретно для возраста детей моей группы, для детей 5-6 лет).  -Продиагностирован уровень развития творческих способностей детей. Разработан перспективный план.  - Подобраны художественное слово; пальчиковую гимнастику, дидактические игры к каждому заданию. </vt:lpstr>
      <vt:lpstr>. ОСНОВНОЙ: Проведение групповых и индивидуальных занятий, внесение коррективов в план работы. Работа с воспитанниками по развитию художественно-творческих способностей велась на занятиях по изодеятельности в рамках образовательного процесса по программе Вераксе «От рождения до школы» А так же порционно по авторской программе  Комаровой «Изобразительная деятельность в детском саду».  </vt:lpstr>
      <vt:lpstr>-Совместная деятельность воспитателя с детьми; -Самостоятельная деятельность детей; -Предметно-развивающая среда. </vt:lpstr>
      <vt:lpstr>-словесные, -наглядные, -практические, -игровые. </vt:lpstr>
      <vt:lpstr>- «Соедини по линиям и раскрась»; - «Какое настроение? »; - «Составь композицию»; - «Составь фигуру»; - Лото «Народные промыслы»; - Лото «Узнай элемент узора». </vt:lpstr>
      <vt:lpstr>С помощью нетрадиционных техник рисования возможно рисовать у детей интеллект, учить нестандартно мыслить и активизировать творческую активность. По словам психолога Ольги Новиковой: «Рисунок для ребенка является не искусством, а речью. Рисование дает возможность выразить то, что в силу возрастных ограничений он не может выразить словами. В процессе рисования рациональное уходит на второй план, отступают запреты и ограничения. В этот момент ребенок абсолютно свободен». </vt:lpstr>
      <vt:lpstr>Слайд 15</vt:lpstr>
      <vt:lpstr>Работы детей</vt:lpstr>
      <vt:lpstr>Слайд 17</vt:lpstr>
      <vt:lpstr>Слайд 18</vt:lpstr>
      <vt:lpstr>Слайд 19</vt:lpstr>
      <vt:lpstr>ЗАКЛЮЧИТЕЛЬНЫЙ.  Заключительная диагностика развитие художественно- творческих способностей детей.  Разработаны «Методические рекомендации» по использованию нетрадиционных техник рисования с детьми  дошкольного возраста</vt:lpstr>
      <vt:lpstr>Изобразительная деятельность с применением нетрадиционных материалов и техник способствует развитию у ребёнка:  Мелкой моторики рук и тактильного восприятия;  Пространственной ориентировки на листе бумаги, глазомера и зрительного восприятия;  Внимания и усидчивости;  Изобразительных навыков и умений, наблюдательности, эстетического восприятия, эмоциональной отзывчивости;  Кроме того, в процессе этой деятельности у дошкольника формируются навыки контроля и самоконтроля.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Азамат Турмухамбетов</dc:creator>
  <cp:lastModifiedBy>Azam</cp:lastModifiedBy>
  <cp:revision>29</cp:revision>
  <dcterms:created xsi:type="dcterms:W3CDTF">2015-01-15T15:01:10Z</dcterms:created>
  <dcterms:modified xsi:type="dcterms:W3CDTF">2015-02-05T18:58:56Z</dcterms:modified>
</cp:coreProperties>
</file>