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3" r:id="rId21"/>
    <p:sldId id="276" r:id="rId22"/>
    <p:sldId id="277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C276D-7142-49EC-A914-123172099857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285E0-BF1C-4ABB-84E2-F0D4B055B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105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C276D-7142-49EC-A914-123172099857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285E0-BF1C-4ABB-84E2-F0D4B055B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626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C276D-7142-49EC-A914-123172099857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285E0-BF1C-4ABB-84E2-F0D4B055B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747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18415" cmpd="sng">
                  <a:solidFill>
                    <a:srgbClr val="0066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n>
                  <a:noFill/>
                </a:ln>
                <a:solidFill>
                  <a:srgbClr val="0000CC"/>
                </a:solidFill>
              </a:defRPr>
            </a:lvl1pPr>
            <a:lvl2pPr>
              <a:defRPr>
                <a:ln>
                  <a:noFill/>
                </a:ln>
                <a:solidFill>
                  <a:srgbClr val="0000CC"/>
                </a:solidFill>
              </a:defRPr>
            </a:lvl2pPr>
            <a:lvl3pPr>
              <a:defRPr>
                <a:ln>
                  <a:noFill/>
                </a:ln>
                <a:solidFill>
                  <a:srgbClr val="0000CC"/>
                </a:solidFill>
              </a:defRPr>
            </a:lvl3pPr>
            <a:lvl4pPr>
              <a:defRPr>
                <a:ln>
                  <a:noFill/>
                </a:ln>
                <a:solidFill>
                  <a:srgbClr val="0000CC"/>
                </a:solidFill>
              </a:defRPr>
            </a:lvl4pPr>
            <a:lvl5pPr>
              <a:defRPr>
                <a:ln>
                  <a:noFill/>
                </a:ln>
                <a:solidFill>
                  <a:srgbClr val="0000CC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C276D-7142-49EC-A914-123172099857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285E0-BF1C-4ABB-84E2-F0D4B055B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395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C276D-7142-49EC-A914-123172099857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285E0-BF1C-4ABB-84E2-F0D4B055B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388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C276D-7142-49EC-A914-123172099857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285E0-BF1C-4ABB-84E2-F0D4B055B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075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C276D-7142-49EC-A914-123172099857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285E0-BF1C-4ABB-84E2-F0D4B055B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3622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C276D-7142-49EC-A914-123172099857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285E0-BF1C-4ABB-84E2-F0D4B055B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470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C276D-7142-49EC-A914-123172099857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285E0-BF1C-4ABB-84E2-F0D4B055B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728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C276D-7142-49EC-A914-123172099857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285E0-BF1C-4ABB-84E2-F0D4B055B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290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C276D-7142-49EC-A914-123172099857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285E0-BF1C-4ABB-84E2-F0D4B055B5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169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Haga clic para modificar el estilo de título del patrón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Haga clic para modificar el estilo de texto del patrón</a:t>
            </a:r>
          </a:p>
          <a:p>
            <a:pPr lvl="1"/>
            <a:r>
              <a:rPr lang="ru-RU" smtClean="0"/>
              <a:t>Segundo nivel</a:t>
            </a:r>
          </a:p>
          <a:p>
            <a:pPr lvl="2"/>
            <a:r>
              <a:rPr lang="ru-RU" smtClean="0"/>
              <a:t>Tercer nivel</a:t>
            </a:r>
          </a:p>
          <a:p>
            <a:pPr lvl="3"/>
            <a:r>
              <a:rPr lang="ru-RU" smtClean="0"/>
              <a:t>Cuarto nivel</a:t>
            </a:r>
          </a:p>
          <a:p>
            <a:pPr lvl="4"/>
            <a:r>
              <a:rPr lang="ru-RU" smtClean="0"/>
              <a:t>Quinto nivel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C276D-7142-49EC-A914-123172099857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285E0-BF1C-4ABB-84E2-F0D4B055B582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0"/>
            <a:ext cx="12192000" cy="7010400"/>
          </a:xfrm>
          <a:prstGeom prst="rect">
            <a:avLst/>
          </a:prstGeom>
          <a:gradFill flip="none" rotWithShape="1">
            <a:gsLst>
              <a:gs pos="100000">
                <a:srgbClr val="03D4A8">
                  <a:alpha val="18000"/>
                </a:srgbClr>
              </a:gs>
              <a:gs pos="25000">
                <a:srgbClr val="21D6E0">
                  <a:alpha val="23000"/>
                </a:srgbClr>
              </a:gs>
              <a:gs pos="75000">
                <a:srgbClr val="0087E6">
                  <a:alpha val="25000"/>
                </a:srgbClr>
              </a:gs>
              <a:gs pos="100000">
                <a:srgbClr val="005CBF">
                  <a:alpha val="25999"/>
                </a:srgb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 sz="1800"/>
          </a:p>
        </p:txBody>
      </p:sp>
    </p:spTree>
    <p:extLst>
      <p:ext uri="{BB962C8B-B14F-4D97-AF65-F5344CB8AC3E}">
        <p14:creationId xmlns:p14="http://schemas.microsoft.com/office/powerpoint/2010/main" val="3558877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sn.ria.ru/20200326/1569166181.html" TargetMode="External"/><Relationship Id="rId2" Type="http://schemas.openxmlformats.org/officeDocument/2006/relationships/hyperlink" Target="https://vogazeta.ru/articles/2020/4/17/distant/12609-distantsionnoe_obuchenie__plyusy_i_minusy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ch44.rybadm.ru/DswMedia/spgarinaformirovanieiktkompetenciymladshegoshkol-nikavramkaxfgosput-mvovlecheniyavproektnuyudeyatel-nost-sispol-zovaniemsetevogoobshaeniya.docx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Сайт дистанционного обучения 4 б класса МОУ СОШ 44 г. Рыбинска. Учитель Гарина С.П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691001"/>
            <a:ext cx="8534400" cy="630936"/>
          </a:xfrm>
        </p:spPr>
        <p:txBody>
          <a:bodyPr>
            <a:normAutofit fontScale="92500" lnSpcReduction="20000"/>
          </a:bodyPr>
          <a:lstStyle/>
          <a:p>
            <a:r>
              <a:rPr lang="ru-RU" sz="1900" b="1" dirty="0">
                <a:solidFill>
                  <a:schemeClr val="tx2">
                    <a:lumMod val="75000"/>
                  </a:schemeClr>
                </a:solidFill>
              </a:rPr>
              <a:t>Создание образовательной среды в период дистанционного обучения в </a:t>
            </a:r>
            <a:endParaRPr lang="ru-RU" sz="19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900" b="1" dirty="0">
                <a:solidFill>
                  <a:schemeClr val="tx2">
                    <a:lumMod val="75000"/>
                  </a:schemeClr>
                </a:solidFill>
              </a:rPr>
              <a:t>4 классе посредством работы с сайтом</a:t>
            </a:r>
            <a:endParaRPr lang="ru-RU" sz="1900" dirty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665976" y="5038344"/>
            <a:ext cx="409651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000" b="1" dirty="0" smtClean="0">
                <a:solidFill>
                  <a:schemeClr val="tx2">
                    <a:lumMod val="75000"/>
                  </a:schemeClr>
                </a:solidFill>
              </a:rPr>
              <a:t>Гарина Светлана Павловна , учитель  начальных классов</a:t>
            </a:r>
          </a:p>
          <a:p>
            <a:r>
              <a:rPr lang="ru-RU" altLang="ru-RU" sz="2000" b="1" dirty="0" smtClean="0">
                <a:solidFill>
                  <a:schemeClr val="tx2">
                    <a:lumMod val="75000"/>
                  </a:schemeClr>
                </a:solidFill>
              </a:rPr>
              <a:t>МОУ СОШ № 44  г Рыбинск </a:t>
            </a:r>
          </a:p>
          <a:p>
            <a:endParaRPr lang="ru-RU" dirty="0"/>
          </a:p>
        </p:txBody>
      </p:sp>
      <p:pic>
        <p:nvPicPr>
          <p:cNvPr id="8196" name="Picture 4" descr="https://sun9-32.userapi.com/impf/WILZdmHQ36E-iRHGu5zwx48kGyZmuNM-Z9nr7w/j2o921TCkh8.jpg?size=1188x1600&amp;quality=96&amp;proxy=1&amp;sign=0e60d35769d39717092b15290486059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049" y="237744"/>
            <a:ext cx="1523094" cy="2051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255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effectLst/>
              </a:rPr>
              <a:t>Интерактивные задания для повторения, отработки навыков, и закрепления выполненные в сервисе </a:t>
            </a:r>
            <a:r>
              <a:rPr lang="ru-RU" sz="2400" dirty="0" err="1">
                <a:effectLst/>
              </a:rPr>
              <a:t>LearningApps</a:t>
            </a: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endParaRPr lang="ru-RU" sz="2400" dirty="0"/>
          </a:p>
        </p:txBody>
      </p:sp>
      <p:pic>
        <p:nvPicPr>
          <p:cNvPr id="5" name="Объект 4" descr="https://sun9-14.userapi.com/impf/YrlAGgNLcg0CZnWBaH6r6j_vlkfwtgVYKbd56g/Y0IqCRT94ZY.jpg?size=0x0&amp;quality=90&amp;proxy=1&amp;sign=3701e8139dd902349d54844aa646fbb5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2495" y="1536499"/>
            <a:ext cx="5563270" cy="26112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122" name="Picture 2" descr="https://sun9-13.userapi.com/impf/Z0L-hopHTrDuUQly-MLt04bn6Y7yqG5kVycoSg/K6hWyXmHRBM.jpg?size=2340x1080&amp;quality=96&amp;proxy=1&amp;sign=64bc4d5b71307e3ddf632caadc27dfa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0589" y="2680830"/>
            <a:ext cx="5649815" cy="2607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sun9-14.userapi.com/impf/wGEeKOE1r1abzlm8iSadJaFJxdYYYykXUz-tDw/FIbm-T_nXJ4.jpg?size=2340x1080&amp;quality=96&amp;proxy=1&amp;sign=fa415a30e9c673fb4250e2a9fa6a769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2347" y="4335234"/>
            <a:ext cx="4802189" cy="2216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561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Задания на образовательной </a:t>
            </a:r>
            <a:r>
              <a:rPr lang="ru-RU" dirty="0" smtClean="0">
                <a:effectLst/>
              </a:rPr>
              <a:t>платформах 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« </a:t>
            </a:r>
            <a:r>
              <a:rPr lang="ru-RU" dirty="0">
                <a:effectLst/>
              </a:rPr>
              <a:t>Решу ВПР</a:t>
            </a:r>
            <a:r>
              <a:rPr lang="ru-RU" dirty="0" smtClean="0">
                <a:effectLst/>
              </a:rPr>
              <a:t>» и «</a:t>
            </a:r>
            <a:r>
              <a:rPr lang="ru-RU" dirty="0" err="1" smtClean="0">
                <a:effectLst/>
              </a:rPr>
              <a:t>Якласс</a:t>
            </a:r>
            <a:r>
              <a:rPr lang="ru-RU" dirty="0" smtClean="0">
                <a:effectLst/>
              </a:rPr>
              <a:t>»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4" name="Объект 3" descr="https://sun9-10.userapi.com/impf/ImDOKge2sVRNuCqKp_h4oWwYtVV0WnqYOtCHkg/TVF1CAN_CuM.jpg?size=0x0&amp;quality=90&amp;proxy=1&amp;sign=eb7ae0f8a0d4a4d0033e8bc2cc55777d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08559" y="1609168"/>
            <a:ext cx="4064519" cy="35480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s://sun9-45.userapi.com/impf/DAnugPYgIztGaC2upRLa5dq_I8voUBohSljSxw/3WxLy9-7BAY.jpg?size=0x0&amp;quality=90&amp;proxy=1&amp;sign=782b96fff49c4cf02cca84c9659566e2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23926" y="1417638"/>
            <a:ext cx="3260154" cy="4343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2661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ffectLst/>
              </a:rPr>
              <a:t>Презентации и электронные книги</a:t>
            </a:r>
            <a:endParaRPr lang="ru-RU" dirty="0"/>
          </a:p>
        </p:txBody>
      </p:sp>
      <p:pic>
        <p:nvPicPr>
          <p:cNvPr id="4" name="Объект 3" descr="https://sun9-66.userapi.com/impf/8zMNH6xSdvtAPkWENfxV_ruepaMppqaIEdPkkw/V9bkUTKtTeA.jpg?size=0x0&amp;quality=90&amp;proxy=1&amp;sign=85b1e1c0202742614c13686eb1733e42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8155" y="1607503"/>
            <a:ext cx="4415597" cy="29370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146" name="Picture 2" descr="https://sun9-62.userapi.com/impf/EFOrYhrBGUK91fd-vbLE7WMQX1Akb9hrTDTriA/tEzhQAQEKAg.jpg?size=997x2160&amp;quality=96&amp;proxy=1&amp;sign=9ca2d2457327c704f4e6c078e5a72d27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"/>
          <a:stretch/>
        </p:blipFill>
        <p:spPr bwMode="auto">
          <a:xfrm>
            <a:off x="6803136" y="1335024"/>
            <a:ext cx="3136392" cy="5285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889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Работа с совместными </a:t>
            </a:r>
            <a:r>
              <a:rPr lang="ru-RU" dirty="0" err="1">
                <a:effectLst/>
              </a:rPr>
              <a:t>гугл</a:t>
            </a:r>
            <a:r>
              <a:rPr lang="ru-RU" dirty="0">
                <a:effectLst/>
              </a:rPr>
              <a:t> документами</a:t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4" name="Объект 3" descr="https://sun9-36.userapi.com/impf/l51eqXAE42t8z2LrjsvcntoF0RGzWBf89lXFBA/ZpCKeV4q1JA.jpg?size=0x0&amp;quality=90&amp;proxy=1&amp;sign=ec28a389611d689c12f93125452d38ee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70"/>
          <a:stretch/>
        </p:blipFill>
        <p:spPr bwMode="auto">
          <a:xfrm>
            <a:off x="694944" y="1691640"/>
            <a:ext cx="5385816" cy="51663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s://sun9-51.userapi.com/impf/Pf247TrcgSz3fQvCw9wVs8w4F3_sk37ziCLxdQ/z1Z6oxb16uc.jpg?size=0x0&amp;quality=90&amp;proxy=1&amp;sign=28b50631aa2a0979a953e17ca22a855c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423"/>
          <a:stretch/>
        </p:blipFill>
        <p:spPr bwMode="auto">
          <a:xfrm>
            <a:off x="6547612" y="1563624"/>
            <a:ext cx="4297172" cy="50932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2321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Задания для самоконтроля и самооценки работы</a:t>
            </a:r>
            <a:endParaRPr lang="ru-RU" dirty="0"/>
          </a:p>
        </p:txBody>
      </p:sp>
      <p:pic>
        <p:nvPicPr>
          <p:cNvPr id="4" name="Объект 3" descr="https://sun9-26.userapi.com/impf/u47y2B_ksONzIfk6ciAnLQ5Fj6X9TXjW_8qsUg/oJGyzXQj6Fs.jpg?size=0x0&amp;quality=90&amp;proxy=1&amp;sign=62a1c13795553aaec27541037b2b66fd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96332" y="1765110"/>
            <a:ext cx="4644348" cy="478599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s://sun9-8.userapi.com/impf/Xmrci1C2dKGI7T5ovQ2Dh78aRpoDbHTnJ-IEyw/8ouW_SC1BAg.jpg?size=0x0&amp;quality=90&amp;proxy=1&amp;sign=ef8d3acb8e836e83f08a4b65b9d8d4f3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95390" y="2345880"/>
            <a:ext cx="5787010" cy="32685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8638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ffectLst/>
              </a:rPr>
              <a:t>Проектные и творческие задания</a:t>
            </a:r>
            <a:endParaRPr lang="ru-RU" dirty="0"/>
          </a:p>
        </p:txBody>
      </p:sp>
      <p:pic>
        <p:nvPicPr>
          <p:cNvPr id="7" name="Объект 6" descr="https://sun9-51.userapi.com/impf/Pf247TrcgSz3fQvCw9wVs8w4F3_sk37ziCLxdQ/z1Z6oxb16uc.jpg?size=0x0&amp;quality=90&amp;proxy=1&amp;sign=28b50631aa2a0979a953e17ca22a855c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423"/>
          <a:stretch/>
        </p:blipFill>
        <p:spPr bwMode="auto">
          <a:xfrm>
            <a:off x="905256" y="1508760"/>
            <a:ext cx="4901184" cy="48554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173" name="Picture 5" descr="https://sun9-7.userapi.com/VEhln1XJzFZyiDk8xnuGhW4XmnV_l09SPQgC1A/9HmbvZYBKP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3928" y="1601916"/>
            <a:ext cx="2241703" cy="298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https://sun9-32.userapi.com/AbsdH9Aw25BWw7SuLPE4KZv9SNX9lShB56ImJg/fZTwifvoNzw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25083" y="2811215"/>
            <a:ext cx="2957317" cy="3943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031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Инструкции и указания для работы с сайтом</a:t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4" name="Объект 3" descr="https://sun9-53.userapi.com/impf/F_DxOHkIJzP3AcwDo57zd5n4xJrLzUSogBinyg/ULssnSf41d4.jpg?size=0x0&amp;quality=90&amp;proxy=1&amp;sign=d2cc86ad4abbd12b974f9cd67886b3e4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26163" y="1417638"/>
            <a:ext cx="2859453" cy="394442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s://sun9-16.userapi.com/impf/r_ugb6WTG-mddf9jdkCHwX808wk9yFibB8JTng/cMGVlOFVIgk.jpg?size=0x0&amp;quality=90&amp;proxy=1&amp;sign=47b4207c14960fa70efb266f2ee6a2db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37587" y="1417638"/>
            <a:ext cx="4173142" cy="272091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https://sun9-55.userapi.com/impf/7NTdN4PDC9qW7VWUOu92WzxcG4G27JnyxOYK-g/qetkjuqDMmM.jpg?size=0x0&amp;quality=90&amp;proxy=1&amp;sign=5357771cb09e39bbd05e72060288f455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87922" y="2843784"/>
            <a:ext cx="4453558" cy="354787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9906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ffectLst/>
              </a:rPr>
              <a:t>Задания для контроля и оценивания</a:t>
            </a:r>
            <a:endParaRPr lang="ru-RU" dirty="0"/>
          </a:p>
        </p:txBody>
      </p:sp>
      <p:pic>
        <p:nvPicPr>
          <p:cNvPr id="4" name="Объект 3" descr="https://sun9-26.userapi.com/impf/u47y2B_ksONzIfk6ciAnLQ5Fj6X9TXjW_8qsUg/oJGyzXQj6Fs.jpg?size=0x0&amp;quality=90&amp;proxy=1&amp;sign=62a1c13795553aaec27541037b2b66fd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9600" y="1527366"/>
            <a:ext cx="5105400" cy="382296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s://sun9-7.userapi.com/impf/-19Kee1EB2iZCQAya8S_Y5Lw_5d76Amy0IdLVw/0IaQgvxah9w.jpg?size=0x0&amp;quality=90&amp;proxy=1&amp;sign=cf70fbef97240c4ebe7c8394506d8244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 bwMode="auto">
          <a:xfrm>
            <a:off x="6751764" y="1303654"/>
            <a:ext cx="3388932" cy="525259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6873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ffectLst/>
              </a:rPr>
              <a:t>Результаты анкетирования </a:t>
            </a:r>
            <a:endParaRPr lang="ru-RU" dirty="0"/>
          </a:p>
        </p:txBody>
      </p:sp>
      <p:pic>
        <p:nvPicPr>
          <p:cNvPr id="4" name="Объект 3" descr="https://sun9-20.userapi.com/impf/TuJfYLAkaMnPeOzm63WKWerjAmRMj1KtwAwwhw/3eF__y_MbbI.jpg?size=0x0&amp;quality=90&amp;proxy=1&amp;sign=80ec4020e811c4ece9ab4cc2e9324de7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29"/>
          <a:stretch/>
        </p:blipFill>
        <p:spPr bwMode="auto">
          <a:xfrm>
            <a:off x="252465" y="1417639"/>
            <a:ext cx="3889768" cy="40870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s://sun9-64.userapi.com/impf/O1hIQLGmWg8EEExBD_lxqY2OYf3rQXkWKUtxqA/lY58XGuzUWI.jpg?size=0x0&amp;quality=90&amp;proxy=1&amp;sign=340a7d6bf29a870e2fbbc202efb17ac6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28528" y="1315090"/>
            <a:ext cx="3734944" cy="429214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https://sun9-73.userapi.com/impf/O4MlBJ2DUjvlDolf1scGX0eHk64-tL4Sa68dIw/b-IixguAOJE.jpg?size=0x0&amp;quality=90&amp;proxy=1&amp;sign=e8638409d2916defc594dda7ca78922e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28254" y="1264155"/>
            <a:ext cx="3540441" cy="434308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6259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/>
              </a:rPr>
              <a:t>Плюсы дистанционного образования.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/>
              <a:t>Ребенок учится самообразовываться, что важно в современном мире.</a:t>
            </a:r>
          </a:p>
          <a:p>
            <a:pPr lvl="0"/>
            <a:r>
              <a:rPr lang="ru-RU" dirty="0"/>
              <a:t>Семья может быть мобильной и обеспечить возможность учебы для ребенка везде, где есть интернет.</a:t>
            </a:r>
          </a:p>
          <a:p>
            <a:pPr lvl="0"/>
            <a:r>
              <a:rPr lang="ru-RU" dirty="0"/>
              <a:t>Отсутствуют лишние мероприятия – школьные линейки, дежурства.</a:t>
            </a:r>
          </a:p>
          <a:p>
            <a:pPr lvl="0"/>
            <a:r>
              <a:rPr lang="ru-RU" dirty="0"/>
              <a:t>Учителя имеют возможность выбирать из огромного количества </a:t>
            </a:r>
            <a:r>
              <a:rPr lang="ru-RU" dirty="0" err="1"/>
              <a:t>интернет-ресурсов</a:t>
            </a:r>
            <a:r>
              <a:rPr lang="ru-RU" dirty="0"/>
              <a:t> наиболее удобные и комфортные для них.</a:t>
            </a:r>
          </a:p>
          <a:p>
            <a:pPr lvl="0"/>
            <a:r>
              <a:rPr lang="ru-RU" dirty="0"/>
              <a:t>При правильной организации появляется больше свободного времени у учащихся.</a:t>
            </a:r>
          </a:p>
          <a:p>
            <a:pPr lvl="0"/>
            <a:r>
              <a:rPr lang="ru-RU" dirty="0"/>
              <a:t>Возможности интернета в подборе яркого, красочного демонстрационного материала, использование видео- и </a:t>
            </a:r>
            <a:r>
              <a:rPr lang="ru-RU" dirty="0" err="1"/>
              <a:t>аудиоконтента</a:t>
            </a:r>
            <a:r>
              <a:rPr lang="ru-RU" dirty="0"/>
              <a:t>, что способствует удержанию внимания.</a:t>
            </a:r>
          </a:p>
          <a:p>
            <a:pPr lvl="0"/>
            <a:r>
              <a:rPr lang="ru-RU" dirty="0"/>
              <a:t>В нынешних условиях родители могут участвовать вместе с детьми в учебном процессе. Можно сказать, что они стали активными его участниками.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036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Проблемы дистанционного образования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Профессиональная подготовка преподавателей и учителей.</a:t>
            </a:r>
          </a:p>
          <a:p>
            <a:r>
              <a:rPr lang="ru-RU" dirty="0"/>
              <a:t>2. Готовность учащихся</a:t>
            </a:r>
            <a:r>
              <a:rPr lang="ru-RU" dirty="0" smtClean="0"/>
              <a:t>.</a:t>
            </a:r>
          </a:p>
          <a:p>
            <a:r>
              <a:rPr lang="ru-RU" dirty="0"/>
              <a:t>3. Ограниченные  возможности внедрения информационных технологий в образовательных учреждениях</a:t>
            </a:r>
          </a:p>
          <a:p>
            <a:r>
              <a:rPr lang="ru-RU" dirty="0"/>
              <a:t>4.  Отсутствие единого образовательной платформы в дистанционной педагогике. </a:t>
            </a:r>
            <a:endParaRPr lang="ru-RU" dirty="0" smtClean="0"/>
          </a:p>
          <a:p>
            <a:r>
              <a:rPr lang="ru-RU" dirty="0"/>
              <a:t>5. Отсутствие благоприятной среды. </a:t>
            </a:r>
            <a:r>
              <a:rPr lang="ru-RU" dirty="0" smtClean="0"/>
              <a:t>(</a:t>
            </a:r>
            <a:r>
              <a:rPr lang="ru-RU" dirty="0"/>
              <a:t>Нет гарантии самостоятельного выполнения/решения учебных заданий и </a:t>
            </a:r>
            <a:r>
              <a:rPr lang="ru-RU" dirty="0" smtClean="0"/>
              <a:t>задач)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94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</a:t>
            </a:r>
            <a:r>
              <a:rPr lang="ru-RU" dirty="0" smtClean="0"/>
              <a:t>онечно </a:t>
            </a:r>
            <a:r>
              <a:rPr lang="ru-RU" dirty="0"/>
              <a:t>дистанционное образование не заменит очного, но в определённых условиях (карантин, пропуск занятий по погодным условиям) это полезный, как для учителя, так и для ученика опыт работы.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891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Список информационных ресурсов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u="sng" dirty="0" smtClean="0">
                <a:hlinkClick r:id="rId2"/>
              </a:rPr>
              <a:t>https</a:t>
            </a:r>
            <a:r>
              <a:rPr lang="ru-RU" u="sng" dirty="0">
                <a:hlinkClick r:id="rId2"/>
              </a:rPr>
              <a:t>://vogazeta.ru/articles/2020/4/17/distant/12609-distantsionnoe_obuchenie__plyusy_i_minusy</a:t>
            </a:r>
            <a:r>
              <a:rPr lang="ru-RU" dirty="0"/>
              <a:t> </a:t>
            </a:r>
          </a:p>
          <a:p>
            <a:pPr lvl="0"/>
            <a:r>
              <a:rPr lang="ru-RU" u="sng" dirty="0">
                <a:hlinkClick r:id="rId3"/>
              </a:rPr>
              <a:t>https://sn.ria.ru/20200326/1569166181.html</a:t>
            </a:r>
            <a:r>
              <a:rPr lang="ru-RU" dirty="0"/>
              <a:t> </a:t>
            </a:r>
          </a:p>
          <a:p>
            <a:r>
              <a:rPr lang="ru-RU" u="sng" dirty="0">
                <a:hlinkClick r:id="rId4"/>
              </a:rPr>
              <a:t>http://sch44.rybadm.ru/DswMedia/spgarinaformirovanieiktkompetenciymladshegoshkol-nikavramkaxfgosput-mvovlecheniyavproektnuyudeyatel-nost-sispol-zovaniemsetevogoobshaeniya.docx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918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2208" y="2770950"/>
            <a:ext cx="10972800" cy="1143000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247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effectLst/>
              </a:rPr>
              <a:t> </a:t>
            </a:r>
            <a:r>
              <a:rPr lang="ru-RU" u="sng" dirty="0">
                <a:effectLst/>
              </a:rPr>
              <a:t>Формирование ИКТ компетенций у учащихся в начальной школе.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8963183"/>
              </p:ext>
            </p:extLst>
          </p:nvPr>
        </p:nvGraphicFramePr>
        <p:xfrm>
          <a:off x="609600" y="1633569"/>
          <a:ext cx="9988296" cy="2257743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603834"/>
                <a:gridCol w="945087"/>
                <a:gridCol w="919544"/>
                <a:gridCol w="1839089"/>
                <a:gridCol w="2059780"/>
                <a:gridCol w="3620962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16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2</a:t>
                      </a:r>
                      <a:r>
                        <a:rPr lang="ru-RU" sz="1400" dirty="0">
                          <a:effectLst/>
                        </a:rPr>
                        <a:t>2</a:t>
                      </a:r>
                      <a:r>
                        <a:rPr lang="en-US" sz="1400" dirty="0">
                          <a:effectLst/>
                        </a:rPr>
                        <a:t>.09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15. Текст. Заглавие текста. ИКТ. </a:t>
                      </a:r>
                      <a:r>
                        <a:rPr lang="ru-RU" sz="1600" dirty="0">
                          <a:solidFill>
                            <a:srgbClr val="FF0000"/>
                          </a:solidFill>
                        </a:rPr>
                        <a:t>Повторение правил клавиатурного письма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«Развитие речи»</a:t>
                      </a:r>
                      <a:endParaRPr lang="ru-RU" sz="1100">
                        <a:effectLst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Продолжение работы над структурой текста, начатой во 2 классе: озаглавливание текстов, написание собственных текстов по заданным заглавиям.</a:t>
                      </a:r>
                      <a:endParaRPr lang="ru-RU" sz="1100">
                        <a:effectLst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u="sng" dirty="0">
                          <a:effectLst/>
                        </a:rPr>
                        <a:t>Устанавливать</a:t>
                      </a:r>
                      <a:r>
                        <a:rPr lang="ru-RU" sz="1400" dirty="0">
                          <a:effectLst/>
                        </a:rPr>
                        <a:t> связь заголовка с текстом. </a:t>
                      </a:r>
                      <a:r>
                        <a:rPr lang="ru-RU" sz="1400" u="sng" dirty="0">
                          <a:effectLst/>
                        </a:rPr>
                        <a:t>Соотносить</a:t>
                      </a:r>
                      <a:r>
                        <a:rPr lang="ru-RU" sz="1400" dirty="0">
                          <a:effectLst/>
                        </a:rPr>
                        <a:t> заголовок и части текста. </a:t>
                      </a:r>
                      <a:r>
                        <a:rPr lang="ru-RU" sz="1400" u="sng" dirty="0">
                          <a:effectLst/>
                        </a:rPr>
                        <a:t>Обосновывать</a:t>
                      </a:r>
                      <a:r>
                        <a:rPr lang="ru-RU" sz="1400" dirty="0">
                          <a:effectLst/>
                        </a:rPr>
                        <a:t> значение заголовков. </a:t>
                      </a:r>
                      <a:r>
                        <a:rPr lang="ru-RU" sz="1400" u="sng" dirty="0">
                          <a:effectLst/>
                        </a:rPr>
                        <a:t>Осуществлять</a:t>
                      </a:r>
                      <a:r>
                        <a:rPr lang="ru-RU" sz="1400" dirty="0">
                          <a:effectLst/>
                        </a:rPr>
                        <a:t> взаимный </a:t>
                      </a:r>
                      <a:r>
                        <a:rPr lang="ru-RU" sz="1400" u="sng" dirty="0">
                          <a:effectLst/>
                        </a:rPr>
                        <a:t>контроль</a:t>
                      </a:r>
                      <a:r>
                        <a:rPr lang="ru-RU" sz="1400" dirty="0">
                          <a:effectLst/>
                        </a:rPr>
                        <a:t> и </a:t>
                      </a:r>
                      <a:r>
                        <a:rPr lang="ru-RU" sz="1400" u="sng" dirty="0">
                          <a:effectLst/>
                        </a:rPr>
                        <a:t>оказывать</a:t>
                      </a:r>
                      <a:r>
                        <a:rPr lang="ru-RU" sz="1400" dirty="0">
                          <a:effectLst/>
                        </a:rPr>
                        <a:t> в сотрудничестве необходимую </a:t>
                      </a:r>
                      <a:r>
                        <a:rPr lang="ru-RU" sz="1400" u="sng" dirty="0">
                          <a:effectLst/>
                        </a:rPr>
                        <a:t>взаимопомощь</a:t>
                      </a:r>
                      <a:r>
                        <a:rPr lang="ru-RU" sz="1400" dirty="0">
                          <a:effectLst/>
                        </a:rPr>
                        <a:t> (работа в паре). </a:t>
                      </a:r>
                      <a:r>
                        <a:rPr lang="ru-RU" sz="1400" u="sng" dirty="0">
                          <a:effectLst/>
                        </a:rPr>
                        <a:t>Высказывать предположение</a:t>
                      </a:r>
                      <a:r>
                        <a:rPr lang="ru-RU" sz="1400" dirty="0">
                          <a:effectLst/>
                        </a:rPr>
                        <a:t> и </a:t>
                      </a:r>
                      <a:r>
                        <a:rPr lang="ru-RU" sz="1400" u="sng" dirty="0">
                          <a:effectLst/>
                        </a:rPr>
                        <a:t>аргументировать</a:t>
                      </a:r>
                      <a:r>
                        <a:rPr lang="ru-RU" sz="1400" dirty="0">
                          <a:effectLst/>
                        </a:rPr>
                        <a:t> его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Picture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748" y="4624196"/>
            <a:ext cx="3571240" cy="1949450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7" name="Picture 2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40231" y="4414774"/>
            <a:ext cx="3843338" cy="2236914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8" name="Прямоугольник 7"/>
          <p:cNvSpPr/>
          <p:nvPr/>
        </p:nvSpPr>
        <p:spPr>
          <a:xfrm>
            <a:off x="609600" y="1164677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75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В рабочей программе запланирован материал по формированию икт компетенций</a:t>
            </a:r>
            <a:endParaRPr lang="ru-RU" sz="1600" dirty="0">
              <a:effectLst/>
              <a:ea typeface="Times New Roman" panose="02020603050405020304" pitchFamily="18" charset="0"/>
            </a:endParaRPr>
          </a:p>
        </p:txBody>
      </p:sp>
      <p:pic>
        <p:nvPicPr>
          <p:cNvPr id="9" name="Picture 2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3492" y="5013388"/>
            <a:ext cx="2411095" cy="1638300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11" name="Прямоугольник 10"/>
          <p:cNvSpPr/>
          <p:nvPr/>
        </p:nvSpPr>
        <p:spPr>
          <a:xfrm>
            <a:off x="67056" y="3939137"/>
            <a:ext cx="5071872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Использование систем электронного опроса и тестирования</a:t>
            </a:r>
            <a:endParaRPr lang="ru-RU" sz="1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603748" y="3891312"/>
            <a:ext cx="6096000" cy="6850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Использование социальных сетей для организации работы с сервисами </a:t>
            </a:r>
            <a:r>
              <a:rPr lang="ru-RU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Web</a:t>
            </a:r>
            <a:r>
              <a:rPr lang="ru-RU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endParaRPr lang="ru-RU" sz="1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13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>
                <a:effectLst/>
              </a:rPr>
              <a:t>Формирование ИКТ компетенций у учащихся в начальной школе.</a:t>
            </a:r>
            <a:endParaRPr lang="ru-RU" dirty="0"/>
          </a:p>
        </p:txBody>
      </p:sp>
      <p:pic>
        <p:nvPicPr>
          <p:cNvPr id="10" name="Picture 2" descr="QR Code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431" y="1884589"/>
            <a:ext cx="748125" cy="731519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1" name="Picture 6" descr="QR Code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6346" y="1836183"/>
            <a:ext cx="713931" cy="765747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2" name="Picture 4" descr="QR Code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9706" y="1858855"/>
            <a:ext cx="738759" cy="771970"/>
          </a:xfrm>
          <a:prstGeom prst="rect">
            <a:avLst/>
          </a:prstGeom>
          <a:noFill/>
          <a:ln>
            <a:noFill/>
          </a:ln>
          <a:extLst/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7513932"/>
              </p:ext>
            </p:extLst>
          </p:nvPr>
        </p:nvGraphicFramePr>
        <p:xfrm>
          <a:off x="456977" y="2587435"/>
          <a:ext cx="4027615" cy="9131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13799"/>
                <a:gridCol w="292608"/>
                <a:gridCol w="283464"/>
                <a:gridCol w="237744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200">
                          <a:effectLst/>
                        </a:rPr>
                        <a:t>Справился самостоятельно с 1 раза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200">
                          <a:effectLst/>
                        </a:rPr>
                        <a:t>Самостоятельно исправил ошибки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1200">
                          <a:effectLst/>
                        </a:rPr>
                        <a:t>Потребовалась помощь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4" name="Picture 2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8279" y="1974770"/>
            <a:ext cx="1906270" cy="1573530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15" name="Picture 3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16006" y="2216457"/>
            <a:ext cx="2712720" cy="1449070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16" name="Picture 2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7035" y="2914462"/>
            <a:ext cx="2294255" cy="1172210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2055" name="Picture 7" descr="http://ourozov.omr.obr55.ru/files/2020/03/unnamed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4417035"/>
            <a:ext cx="1168460" cy="1168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https://i.siteapi.org/4Y98D7aScACHiDnuv91TMHbFBXE=/fit-in/1400x1000/center/top/290c843e0605408.s2.siteapi.org/img/bztdfr9t07wws8g4w08g8sgwkscc0k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91576" y="4584300"/>
            <a:ext cx="2982900" cy="833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9383069"/>
              </p:ext>
            </p:extLst>
          </p:nvPr>
        </p:nvGraphicFramePr>
        <p:xfrm>
          <a:off x="6399530" y="4735324"/>
          <a:ext cx="5182870" cy="20545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33958"/>
                <a:gridCol w="489712"/>
                <a:gridCol w="359410"/>
                <a:gridCol w="421894"/>
                <a:gridCol w="495046"/>
                <a:gridCol w="354965"/>
                <a:gridCol w="720725"/>
                <a:gridCol w="354965"/>
                <a:gridCol w="697230"/>
                <a:gridCol w="35496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П.к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планшет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смартфон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Интернет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 класс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35,7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 класс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 класс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 класс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100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09600" y="1344168"/>
            <a:ext cx="3002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Работа с </a:t>
            </a:r>
            <a:r>
              <a:rPr lang="en-US" dirty="0" err="1"/>
              <a:t>qr</a:t>
            </a:r>
            <a:r>
              <a:rPr lang="ru-RU" dirty="0"/>
              <a:t> кодами.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530784" y="1536393"/>
            <a:ext cx="43541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effectLst/>
                <a:ea typeface="Calibri" panose="020F0502020204030204" pitchFamily="34" charset="0"/>
              </a:rPr>
              <a:t>Работа с сетевыми проектами 2- 4 классах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90977" y="3877393"/>
            <a:ext cx="45834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Работа с сервисами «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Якласс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» и «Решу ВПР»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317035" y="4066672"/>
            <a:ext cx="6096000" cy="68505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Систематическое  диагностирование ИКТ компетенций учащихся и технических возможностей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86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8328" y="356934"/>
            <a:ext cx="11695176" cy="1143000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effectLst/>
              </a:rPr>
              <a:t>Создание образовательной среды в период дистанционного обучения в 4 классе посредством работы с сайтом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8328" y="1600201"/>
            <a:ext cx="11430000" cy="5065775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Цель </a:t>
            </a:r>
            <a:r>
              <a:rPr lang="ru-RU" dirty="0"/>
              <a:t>: Создание условий для успешного освоения учебного материала, запланированного по учебной программе в период дистанционного обучения.</a:t>
            </a:r>
          </a:p>
          <a:p>
            <a:r>
              <a:rPr lang="ru-RU" b="1" dirty="0"/>
              <a:t>Задачи</a:t>
            </a:r>
          </a:p>
          <a:p>
            <a:pPr marL="0" indent="0">
              <a:buNone/>
            </a:pPr>
            <a:r>
              <a:rPr lang="ru-RU" dirty="0"/>
              <a:t>1) введение в процесс учебы новейших образовательных технологий и создание посредством этого современного образовательного пространства;</a:t>
            </a:r>
            <a:br>
              <a:rPr lang="ru-RU" dirty="0"/>
            </a:br>
            <a:r>
              <a:rPr lang="ru-RU" dirty="0"/>
              <a:t>2) стимулирование самостоятельной поисковой работы обучающихся</a:t>
            </a:r>
          </a:p>
          <a:p>
            <a:pPr marL="0" indent="0">
              <a:buNone/>
            </a:pPr>
            <a:r>
              <a:rPr lang="ru-RU" dirty="0"/>
              <a:t>3) Организация обратной связи с учащимся</a:t>
            </a:r>
          </a:p>
          <a:p>
            <a:pPr marL="0" indent="0">
              <a:buNone/>
            </a:pPr>
            <a:r>
              <a:rPr lang="ru-RU" dirty="0"/>
              <a:t>4) Выбор  инструментов, оценивания в  период дистанционного обучения в школе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530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ffectLst/>
              </a:rPr>
              <a:t>Отбор информационных ресурсов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 err="1"/>
              <a:t>LearningApps</a:t>
            </a:r>
            <a:r>
              <a:rPr lang="ru-RU" dirty="0"/>
              <a:t>,</a:t>
            </a:r>
          </a:p>
          <a:p>
            <a:pPr lvl="0"/>
            <a:r>
              <a:rPr lang="ru-RU" dirty="0" err="1"/>
              <a:t>Якласс</a:t>
            </a:r>
            <a:endParaRPr lang="ru-RU" dirty="0"/>
          </a:p>
          <a:p>
            <a:pPr lvl="0"/>
            <a:r>
              <a:rPr lang="ru-RU" dirty="0"/>
              <a:t>Решу ВПР</a:t>
            </a:r>
          </a:p>
          <a:p>
            <a:pPr lvl="0"/>
            <a:r>
              <a:rPr lang="ru-RU" dirty="0" err="1"/>
              <a:t>Инфоурок</a:t>
            </a:r>
            <a:endParaRPr lang="ru-RU" dirty="0"/>
          </a:p>
          <a:p>
            <a:pPr lvl="0"/>
            <a:r>
              <a:rPr lang="ru-RU" dirty="0"/>
              <a:t>Школа АБВ</a:t>
            </a:r>
          </a:p>
          <a:p>
            <a:pPr lvl="0"/>
            <a:r>
              <a:rPr lang="ru-RU" dirty="0" err="1"/>
              <a:t>Знаечка</a:t>
            </a:r>
            <a:endParaRPr lang="ru-RU" dirty="0"/>
          </a:p>
          <a:p>
            <a:pPr lvl="0"/>
            <a:r>
              <a:rPr lang="ru-RU" dirty="0"/>
              <a:t>Образовательные каналы </a:t>
            </a:r>
            <a:r>
              <a:rPr lang="ru-RU" dirty="0" err="1"/>
              <a:t>видеохостинга</a:t>
            </a:r>
            <a:r>
              <a:rPr lang="ru-RU" dirty="0"/>
              <a:t> </a:t>
            </a:r>
            <a:r>
              <a:rPr lang="ru-RU" b="1" dirty="0" err="1"/>
              <a:t>YouTube</a:t>
            </a:r>
            <a:endParaRPr lang="ru-RU" dirty="0"/>
          </a:p>
          <a:p>
            <a:pPr lvl="0"/>
            <a:r>
              <a:rPr lang="ru-RU" b="1" dirty="0" err="1"/>
              <a:t>Myshared</a:t>
            </a:r>
            <a:endParaRPr lang="ru-RU" dirty="0"/>
          </a:p>
          <a:p>
            <a:pPr lvl="0"/>
            <a:r>
              <a:rPr lang="ru-RU" b="1" dirty="0" err="1"/>
              <a:t>Google</a:t>
            </a:r>
            <a:r>
              <a:rPr lang="ru-RU" dirty="0"/>
              <a:t> </a:t>
            </a:r>
            <a:r>
              <a:rPr lang="ru-RU" b="1" dirty="0"/>
              <a:t>Документы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65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99175" y="3142488"/>
            <a:ext cx="3410712" cy="152704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43127" y="1871472"/>
            <a:ext cx="3373809" cy="127101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302752" y="4256532"/>
            <a:ext cx="3218688" cy="127101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43128" y="4256532"/>
            <a:ext cx="3218688" cy="127101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8302752" y="1999488"/>
            <a:ext cx="3218688" cy="127101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112258" y="3644402"/>
            <a:ext cx="2157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Результат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3128" y="2190988"/>
            <a:ext cx="33738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Дозированная нагрузка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71728" y="4538097"/>
            <a:ext cx="2761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Щадящий режим занятий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549640" y="2153037"/>
            <a:ext cx="2706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Учёт индивидуальных особенностей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476488" y="4711833"/>
            <a:ext cx="2679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Повышение мотивации детей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5" name="Соединительная линия уступом 14"/>
          <p:cNvCxnSpPr>
            <a:stCxn id="4" idx="1"/>
            <a:endCxn id="5" idx="3"/>
          </p:cNvCxnSpPr>
          <p:nvPr/>
        </p:nvCxnSpPr>
        <p:spPr>
          <a:xfrm rot="10800000">
            <a:off x="4016937" y="2506980"/>
            <a:ext cx="482239" cy="1399032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Соединительная линия уступом 16"/>
          <p:cNvCxnSpPr>
            <a:stCxn id="4" idx="1"/>
            <a:endCxn id="7" idx="3"/>
          </p:cNvCxnSpPr>
          <p:nvPr/>
        </p:nvCxnSpPr>
        <p:spPr>
          <a:xfrm rot="10800000" flipV="1">
            <a:off x="3861817" y="3906012"/>
            <a:ext cx="637359" cy="986028"/>
          </a:xfrm>
          <a:prstGeom prst="bentConnector3">
            <a:avLst>
              <a:gd name="adj1" fmla="val 37088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Соединительная линия уступом 19"/>
          <p:cNvCxnSpPr>
            <a:stCxn id="4" idx="3"/>
            <a:endCxn id="8" idx="1"/>
          </p:cNvCxnSpPr>
          <p:nvPr/>
        </p:nvCxnSpPr>
        <p:spPr>
          <a:xfrm flipV="1">
            <a:off x="7909887" y="2634996"/>
            <a:ext cx="392865" cy="1271016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Соединительная линия уступом 21"/>
          <p:cNvCxnSpPr>
            <a:stCxn id="4" idx="3"/>
            <a:endCxn id="6" idx="1"/>
          </p:cNvCxnSpPr>
          <p:nvPr/>
        </p:nvCxnSpPr>
        <p:spPr>
          <a:xfrm>
            <a:off x="7909887" y="3906012"/>
            <a:ext cx="392865" cy="986028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876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/>
              </a:rPr>
              <a:t>Структура </a:t>
            </a:r>
            <a:r>
              <a:rPr lang="ru-RU" dirty="0">
                <a:effectLst/>
              </a:rPr>
              <a:t>сайта</a:t>
            </a:r>
            <a:br>
              <a:rPr lang="ru-RU" dirty="0">
                <a:effectLst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2402181"/>
              </p:ext>
            </p:extLst>
          </p:nvPr>
        </p:nvGraphicFramePr>
        <p:xfrm>
          <a:off x="609600" y="1417638"/>
          <a:ext cx="5590032" cy="45259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83792"/>
                <a:gridCol w="4206240"/>
              </a:tblGrid>
              <a:tr h="4114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Название страницы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26" marR="6612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Краткая характеристика содержания страницы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26" marR="66126" marT="0" marB="0"/>
                </a:tc>
              </a:tr>
              <a:tr h="6171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Главная страница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26" marR="6612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Содержится приветственное слово и рекомендации по работе с сайтом.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26" marR="66126" marT="0" marB="0"/>
                </a:tc>
              </a:tr>
              <a:tr h="4114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Понедельник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26" marR="66126" marT="0" marB="0"/>
                </a:tc>
                <a:tc row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Материал к урокам согласно расписанию.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Указания на страница учебников и рабочих тетрадей, инструкции по работе с материалами учебника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Презентации, интерактивные задания, видеоконтент, материалы для самооценивания и контроля, ссылки на сервисы и сайты, совместные документы, и т.д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26" marR="66126" marT="0" marB="0"/>
                </a:tc>
              </a:tr>
              <a:tr h="2057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Вторник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26" marR="66126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57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Среда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26" marR="66126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57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Четверг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26" marR="66126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57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Пятница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26" marR="66126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286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Внеурочная деятельность.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Конкурсы, игры, досуг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26" marR="6612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Игры,  видеоэкскурсии, викторины, интерактивные задания, детские фильмы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26" marR="66126" marT="0" marB="0"/>
                </a:tc>
              </a:tr>
              <a:tr h="4114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В помощь учащимся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26" marR="6612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Интерактивные задания для коррекции знаний в сервисе LearningApps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26" marR="66126" marT="0" marB="0"/>
                </a:tc>
              </a:tr>
              <a:tr h="8229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Мы помним! Мы гордимся!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26" marR="6612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 err="1">
                          <a:effectLst/>
                        </a:rPr>
                        <a:t>Видеоконтент</a:t>
                      </a:r>
                      <a:r>
                        <a:rPr lang="ru-RU" sz="1300" dirty="0">
                          <a:effectLst/>
                        </a:rPr>
                        <a:t> по теме «Великая Отечественная война»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126" marR="66126" marT="0" marB="0"/>
                </a:tc>
              </a:tr>
            </a:tbl>
          </a:graphicData>
        </a:graphic>
      </p:graphicFrame>
      <p:pic>
        <p:nvPicPr>
          <p:cNvPr id="3074" name="Picture 2" descr="https://sun9-39.userapi.com/impf/PQxtM1C6dyR3mwDdwD_heHJHzNCejnlj5SdO_A/Avpfc4nUXrU.jpg?size=997x2160&amp;quality=96&amp;proxy=1&amp;sign=0c81504452493b04536ff3030361004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47688" y="356934"/>
            <a:ext cx="2701353" cy="5852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sun9-23.userapi.com/impf/ulw89mj92PsqpcrHObIdU3rPrdBmAlaWPg1xgg/BKb-5qk32JE.jpg?size=997x2160&amp;quality=96&amp;proxy=1&amp;sign=9ab0c2902893fa230e25c5846158b3e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5664" y="1004750"/>
            <a:ext cx="2660904" cy="5764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692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effectLst/>
              </a:rPr>
              <a:t>Видеоконтент</a:t>
            </a:r>
            <a:r>
              <a:rPr lang="ru-RU" dirty="0" smtClean="0">
                <a:effectLst/>
              </a:rPr>
              <a:t> </a:t>
            </a:r>
            <a:endParaRPr lang="ru-RU" dirty="0"/>
          </a:p>
        </p:txBody>
      </p:sp>
      <p:pic>
        <p:nvPicPr>
          <p:cNvPr id="4" name="Объект 3" descr="https://sun9-72.userapi.com/impf/hDS89BzQa2bSxeqU0aB-rzFf9mzu1Z74qIjghg/C2al5zZ9gDg.jpg?size=0x0&amp;quality=90&amp;proxy=1&amp;sign=5295a8707d061e8ce65131eb4e6d5228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2866" y="1317054"/>
            <a:ext cx="4214854" cy="480028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s://sun9-19.userapi.com/impf/Qvh6Z9Rmwaw0H4ID5hlhZAascWxolEfaPQylww/QQ4brdpl4us.jpg?size=0x0&amp;quality=90&amp;proxy=1&amp;sign=2a9fc7725b8b114315f0065d13540a0c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22469" y="1317054"/>
            <a:ext cx="3578882" cy="508374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098" name="Picture 2" descr="https://fib0.ru/wp-content/uploads/2018/02/069285dafca152bb3dd2bea9cd1b3a0f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111"/>
          <a:stretch/>
        </p:blipFill>
        <p:spPr bwMode="auto">
          <a:xfrm>
            <a:off x="8437343" y="3717195"/>
            <a:ext cx="3599209" cy="1929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134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 men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TM02474572[[fn=Медицинский шаблон оформления]]</Template>
  <TotalTime>231</TotalTime>
  <Words>683</Words>
  <Application>Microsoft Office PowerPoint</Application>
  <PresentationFormat>Широкоэкранный</PresentationFormat>
  <Paragraphs>161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Calibri</vt:lpstr>
      <vt:lpstr>Times New Roman</vt:lpstr>
      <vt:lpstr>La mente</vt:lpstr>
      <vt:lpstr>Сайт дистанционного обучения 4 б класса МОУ СОШ 44 г. Рыбинска. Учитель Гарина С.П</vt:lpstr>
      <vt:lpstr>Проблемы дистанционного образования</vt:lpstr>
      <vt:lpstr> Формирование ИКТ компетенций у учащихся в начальной школе. </vt:lpstr>
      <vt:lpstr>Формирование ИКТ компетенций у учащихся в начальной школе.</vt:lpstr>
      <vt:lpstr>Создание образовательной среды в период дистанционного обучения в 4 классе посредством работы с сайтом </vt:lpstr>
      <vt:lpstr>Отбор информационных ресурсов</vt:lpstr>
      <vt:lpstr>Презентация PowerPoint</vt:lpstr>
      <vt:lpstr>Структура сайта </vt:lpstr>
      <vt:lpstr>Видеоконтент </vt:lpstr>
      <vt:lpstr>Интерактивные задания для повторения, отработки навыков, и закрепления выполненные в сервисе LearningApps </vt:lpstr>
      <vt:lpstr>Задания на образовательной платформах  « Решу ВПР» и «Якласс» </vt:lpstr>
      <vt:lpstr>Презентации и электронные книги</vt:lpstr>
      <vt:lpstr>Работа с совместными гугл документами </vt:lpstr>
      <vt:lpstr>Задания для самоконтроля и самооценки работы</vt:lpstr>
      <vt:lpstr>Проектные и творческие задания</vt:lpstr>
      <vt:lpstr>Инструкции и указания для работы с сайтом </vt:lpstr>
      <vt:lpstr>Задания для контроля и оценивания</vt:lpstr>
      <vt:lpstr>Результаты анкетирования </vt:lpstr>
      <vt:lpstr>Плюсы дистанционного образования. </vt:lpstr>
      <vt:lpstr>Заключение.</vt:lpstr>
      <vt:lpstr>Список информационных ресурсов 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Сайт дистанционного обучения 4 б класса МОУ СОШ 44 г. Рыбинска. Учитель Гарина С.П</dc:title>
  <dc:creator>Юзверь</dc:creator>
  <cp:lastModifiedBy>Юзверь</cp:lastModifiedBy>
  <cp:revision>13</cp:revision>
  <dcterms:created xsi:type="dcterms:W3CDTF">2020-10-29T17:26:53Z</dcterms:created>
  <dcterms:modified xsi:type="dcterms:W3CDTF">2021-06-20T14:04:36Z</dcterms:modified>
</cp:coreProperties>
</file>