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8" r:id="rId2"/>
    <p:sldId id="285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5" r:id="rId12"/>
    <p:sldId id="266" r:id="rId13"/>
    <p:sldId id="286" r:id="rId14"/>
    <p:sldId id="279" r:id="rId15"/>
    <p:sldId id="280" r:id="rId16"/>
    <p:sldId id="281" r:id="rId17"/>
    <p:sldId id="282" r:id="rId18"/>
    <p:sldId id="283" r:id="rId19"/>
    <p:sldId id="287" r:id="rId20"/>
    <p:sldId id="271" r:id="rId21"/>
    <p:sldId id="292" r:id="rId22"/>
    <p:sldId id="274" r:id="rId23"/>
    <p:sldId id="275" r:id="rId24"/>
    <p:sldId id="288" r:id="rId25"/>
    <p:sldId id="277" r:id="rId2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42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91424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4943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0024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4643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07679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7437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0971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10732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3703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88783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72765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A4BCD4-73D8-4A3C-AB50-92FF45CB63C9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487B6-C98D-438E-97AB-54469CA4024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4290646" y="506438"/>
            <a:ext cx="331616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Рабочий лист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7115" y="1336432"/>
          <a:ext cx="10719580" cy="4768945"/>
        </p:xfrm>
        <a:graphic>
          <a:graphicData uri="http://schemas.openxmlformats.org/drawingml/2006/table">
            <a:tbl>
              <a:tblPr/>
              <a:tblGrid>
                <a:gridCol w="53592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603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9537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Фамилия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537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latin typeface="Times New Roman"/>
                          <a:ea typeface="Calibri"/>
                          <a:cs typeface="Times New Roman"/>
                        </a:rPr>
                        <a:t>Имя</a:t>
                      </a:r>
                      <a:endParaRPr lang="ru-RU" sz="4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53789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Класс</a:t>
                      </a:r>
                      <a:endParaRPr lang="ru-RU" sz="4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3789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953789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47525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08751"/>
            <a:ext cx="1219199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НАРО</a:t>
            </a: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</a:p>
        </p:txBody>
      </p:sp>
    </p:spTree>
    <p:extLst>
      <p:ext uri="{BB962C8B-B14F-4D97-AF65-F5344CB8AC3E}">
        <p14:creationId xmlns:p14="http://schemas.microsoft.com/office/powerpoint/2010/main" val="1587236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139450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ИД</a:t>
            </a: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ЕО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ЛОГИЯ</a:t>
            </a:r>
          </a:p>
        </p:txBody>
      </p:sp>
    </p:spTree>
    <p:extLst>
      <p:ext uri="{BB962C8B-B14F-4D97-AF65-F5344CB8AC3E}">
        <p14:creationId xmlns:p14="http://schemas.microsoft.com/office/powerpoint/2010/main" val="6071855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81789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ВРАЗИЯ</a:t>
            </a:r>
          </a:p>
        </p:txBody>
      </p:sp>
    </p:spTree>
    <p:extLst>
      <p:ext uri="{BB962C8B-B14F-4D97-AF65-F5344CB8AC3E}">
        <p14:creationId xmlns:p14="http://schemas.microsoft.com/office/powerpoint/2010/main" val="231964647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32234"/>
              </p:ext>
            </p:extLst>
          </p:nvPr>
        </p:nvGraphicFramePr>
        <p:xfrm>
          <a:off x="4264052" y="406088"/>
          <a:ext cx="3977640" cy="6096000"/>
        </p:xfrm>
        <a:graphic>
          <a:graphicData uri="http://schemas.openxmlformats.org/drawingml/2006/table">
            <a:tbl>
              <a:tblPr/>
              <a:tblGrid>
                <a:gridCol w="3977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6101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АТРИОТ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ТЕЧЕСТВО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ЕРНОСТЬ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ОВАРИЩ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ТВАГА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ОДИНА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ДИНСТВО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АРОД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ДЕОЛОГИЯ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Е</a:t>
                      </a:r>
                      <a:r>
                        <a:rPr lang="ru-RU" sz="4000" b="1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ВРАЗИЯ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425671" y="1640227"/>
            <a:ext cx="1123450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 урока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«Виды</a:t>
            </a: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сказуемых. Повторение</a:t>
            </a:r>
            <a:r>
              <a:rPr kumimoji="0" lang="ru-RU" sz="6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».</a:t>
            </a:r>
            <a:endParaRPr kumimoji="0" lang="ru-RU" sz="6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007092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132" y="317716"/>
            <a:ext cx="11696700" cy="61863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</a:rPr>
              <a:t>Сказуемое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– самостоятельный член предложения, обозначает действие или состояние предметов, лиц, действий, которыми выражено подлежащее.  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Сказуемое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связано с подлежащим и отвечает на вопросы: что делает, что сделает, что будет делать предмет или лицо, каков он, что он такое и др. 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Сказуемое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может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</a:rPr>
              <a:t>быть выражено разными частями речи: глаголом, существительным, прилагательным, словом категории состояния, числительным.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1772144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" y="959995"/>
            <a:ext cx="11578297" cy="5427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Простое глагольное сказуемое </a:t>
            </a:r>
            <a:endParaRPr lang="ru-RU" sz="3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Лексическое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значение и грамматическое в одном глаголе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Форма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настоящего и прошедшего времени глагола изъявительного наклонения, также форма будущего времени с частицами буду, будем, будут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Форма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условного наклонения с частицей бы, повелительное наклонение с частицами пусть, пускай, давай (те), да.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6626" name="Picture 2" descr="Картинки по запросу кленовый лист крас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995" y="1363717"/>
            <a:ext cx="884949" cy="884949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кленовый лист крас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466" y="2640724"/>
            <a:ext cx="884949" cy="884949"/>
          </a:xfrm>
          <a:prstGeom prst="rect">
            <a:avLst/>
          </a:prstGeom>
          <a:noFill/>
        </p:spPr>
      </p:pic>
      <p:pic>
        <p:nvPicPr>
          <p:cNvPr id="8" name="Picture 2" descr="Картинки по запросу кленовый лист красны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466" y="4374931"/>
            <a:ext cx="884949" cy="8849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364590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" y="925042"/>
            <a:ext cx="11772900" cy="5427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Составное глагольное сказуемое: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Вспомогательный глагол + неопределенная форма глагола.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Вспомогательные глаголы: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хотеть, мочь, начать, закончить, прекратить, продолжить, стать и др. + Н.Ф. глагола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Сказуемое выражено краткими прил., наречиями и словами категории состояния: должен, рад, обязан, готов, надо, можно, нельзя 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+ Н.Ф. глагола</a:t>
            </a:r>
            <a:r>
              <a:rPr lang="ru-RU" sz="1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 b="16478"/>
          <a:stretch>
            <a:fillRect/>
          </a:stretch>
        </p:blipFill>
        <p:spPr bwMode="auto">
          <a:xfrm>
            <a:off x="269494" y="1360762"/>
            <a:ext cx="817558" cy="79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b="16478"/>
          <a:stretch>
            <a:fillRect/>
          </a:stretch>
        </p:blipFill>
        <p:spPr bwMode="auto">
          <a:xfrm>
            <a:off x="285260" y="2637769"/>
            <a:ext cx="817558" cy="79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 b="16478"/>
          <a:stretch>
            <a:fillRect/>
          </a:stretch>
        </p:blipFill>
        <p:spPr bwMode="auto">
          <a:xfrm>
            <a:off x="285260" y="4371976"/>
            <a:ext cx="817558" cy="79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5166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52686"/>
            <a:ext cx="11811000" cy="5427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Составное именное сказуемое</a:t>
            </a: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36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Глаголы-связки: стать, становиться, являться, считаться, называться + именная часть: сущ., полное или краткое прил., краткое причастие,  числительное.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Быть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(глагол-связка) +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именная часть: сущ., полное или краткое прил., краткое причастие,  числительное.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r>
              <a:rPr lang="ru-RU" sz="3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Отсутствие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нулевой связки +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именная часть: сущ., полное или краткое прил., краткое причастие,  числительное.</a:t>
            </a:r>
            <a:endParaRPr lang="ru-RU" sz="3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4577" name="Picture 1"/>
          <p:cNvPicPr>
            <a:picLocks noChangeAspect="1" noChangeArrowheads="1"/>
          </p:cNvPicPr>
          <p:nvPr/>
        </p:nvPicPr>
        <p:blipFill>
          <a:blip r:embed="rId2" cstate="print"/>
          <a:srcRect b="15740"/>
          <a:stretch>
            <a:fillRect/>
          </a:stretch>
        </p:blipFill>
        <p:spPr bwMode="auto">
          <a:xfrm>
            <a:off x="241247" y="1567435"/>
            <a:ext cx="909636" cy="82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 b="15740"/>
          <a:stretch>
            <a:fillRect/>
          </a:stretch>
        </p:blipFill>
        <p:spPr bwMode="auto">
          <a:xfrm>
            <a:off x="209715" y="3427766"/>
            <a:ext cx="909636" cy="82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 b="15740"/>
          <a:stretch>
            <a:fillRect/>
          </a:stretch>
        </p:blipFill>
        <p:spPr bwMode="auto">
          <a:xfrm>
            <a:off x="225480" y="4594414"/>
            <a:ext cx="909636" cy="82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0193238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20915" y="701949"/>
            <a:ext cx="11219543" cy="1077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3. Определите тему, основную мысль.  Выпишите грамматические основы, определите вид сказуемых.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8264545"/>
              </p:ext>
            </p:extLst>
          </p:nvPr>
        </p:nvGraphicFramePr>
        <p:xfrm>
          <a:off x="1381760" y="2613184"/>
          <a:ext cx="9083040" cy="3791140"/>
        </p:xfrm>
        <a:graphic>
          <a:graphicData uri="http://schemas.openxmlformats.org/drawingml/2006/table">
            <a:tbl>
              <a:tblPr firstRow="1" firstCol="1" bandRow="1"/>
              <a:tblGrid>
                <a:gridCol w="640787">
                  <a:extLst>
                    <a:ext uri="{9D8B030D-6E8A-4147-A177-3AD203B41FA5}">
                      <a16:colId xmlns:a16="http://schemas.microsoft.com/office/drawing/2014/main" val="1022990633"/>
                    </a:ext>
                  </a:extLst>
                </a:gridCol>
                <a:gridCol w="5517415">
                  <a:extLst>
                    <a:ext uri="{9D8B030D-6E8A-4147-A177-3AD203B41FA5}">
                      <a16:colId xmlns:a16="http://schemas.microsoft.com/office/drawing/2014/main" val="272232784"/>
                    </a:ext>
                  </a:extLst>
                </a:gridCol>
                <a:gridCol w="2150197">
                  <a:extLst>
                    <a:ext uri="{9D8B030D-6E8A-4147-A177-3AD203B41FA5}">
                      <a16:colId xmlns:a16="http://schemas.microsoft.com/office/drawing/2014/main" val="893431352"/>
                    </a:ext>
                  </a:extLst>
                </a:gridCol>
                <a:gridCol w="774641">
                  <a:extLst>
                    <a:ext uri="{9D8B030D-6E8A-4147-A177-3AD203B41FA5}">
                      <a16:colId xmlns:a16="http://schemas.microsoft.com/office/drawing/2014/main" val="3850385817"/>
                    </a:ext>
                  </a:extLst>
                </a:gridCol>
              </a:tblGrid>
              <a:tr h="6762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Грамматическая основа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Тип сказуемого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+/-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136203"/>
                  </a:ext>
                </a:extLst>
              </a:tr>
              <a:tr h="676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295379"/>
                  </a:ext>
                </a:extLst>
              </a:tr>
              <a:tr h="676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0893442"/>
                  </a:ext>
                </a:extLst>
              </a:tr>
              <a:tr h="676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2042433"/>
                  </a:ext>
                </a:extLst>
              </a:tr>
              <a:tr h="676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2083155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82683" y="1854751"/>
          <a:ext cx="3732872" cy="4473530"/>
        </p:xfrm>
        <a:graphic>
          <a:graphicData uri="http://schemas.openxmlformats.org/drawingml/2006/table">
            <a:tbl>
              <a:tblPr/>
              <a:tblGrid>
                <a:gridCol w="37328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735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57673" y="811559"/>
            <a:ext cx="11871263" cy="5847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1. Определить по значению слова, записать в столбик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3700" y="226011"/>
            <a:ext cx="11303000" cy="6340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Образец: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Патриотизм - служение (СИС).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ельзя призывать (СГС), можно воспитывать (СГС). 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Любовь зарождается (ПГС).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околения должны быть воспитаны (СИС).</a:t>
            </a:r>
          </a:p>
          <a:p>
            <a:pPr algn="just">
              <a:spcAft>
                <a:spcPts val="0"/>
              </a:spcAft>
            </a:pP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оценивания:</a:t>
            </a:r>
          </a:p>
          <a:p>
            <a:pPr algn="just"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 ошибок – 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</a:p>
          <a:p>
            <a:pPr algn="just"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ошибка –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</a:p>
          <a:p>
            <a:pPr algn="just">
              <a:spcAft>
                <a:spcPts val="0"/>
              </a:spcAft>
            </a:pPr>
            <a:r>
              <a:rPr lang="ru-RU" sz="32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2-3 ошибки – 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</a:p>
          <a:p>
            <a:pPr algn="just">
              <a:spcAft>
                <a:spcPts val="0"/>
              </a:spcAft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 и более – </a:t>
            </a:r>
            <a:r>
              <a:rPr lang="ru-RU" sz="32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ru-RU" sz="32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5960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83101" y="725693"/>
            <a:ext cx="11598691" cy="12249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Задание 4. Запишите высказывания великих людей, выделите грамматические основы, определите вид сказуемого.</a:t>
            </a:r>
            <a:endParaRPr lang="ru-RU" sz="3200" dirty="0">
              <a:solidFill>
                <a:prstClr val="black"/>
              </a:solidFill>
              <a:ea typeface="Calibri"/>
              <a:cs typeface="Times New Roman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68749720"/>
              </p:ext>
            </p:extLst>
          </p:nvPr>
        </p:nvGraphicFramePr>
        <p:xfrm>
          <a:off x="1433359" y="2522751"/>
          <a:ext cx="9607233" cy="3763485"/>
        </p:xfrm>
        <a:graphic>
          <a:graphicData uri="http://schemas.openxmlformats.org/drawingml/2006/table">
            <a:tbl>
              <a:tblPr firstRow="1" firstCol="1" bandRow="1"/>
              <a:tblGrid>
                <a:gridCol w="960723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52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2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2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2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269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28481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927788" y="714377"/>
            <a:ext cx="3423384" cy="5234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17500" y="714377"/>
            <a:ext cx="6903720" cy="241842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4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Неуважение </a:t>
            </a:r>
            <a:r>
              <a:rPr lang="ru-RU" sz="4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 предкам </a:t>
            </a:r>
          </a:p>
          <a:p>
            <a:pPr lvl="0">
              <a:lnSpc>
                <a:spcPct val="100000"/>
              </a:lnSpc>
              <a:spcBef>
                <a:spcPts val="0"/>
              </a:spcBef>
            </a:pPr>
            <a:r>
              <a:rPr lang="ru-RU" sz="4800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есть признак дикости и </a:t>
            </a:r>
            <a:r>
              <a:rPr lang="ru-RU" sz="4800" i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безнравственности.</a:t>
            </a:r>
            <a:endParaRPr lang="ru-RU" i="1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63220" y="4454216"/>
            <a:ext cx="6858000" cy="113406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Сергеевич Пушкин, русский поэт, писатель, сказочник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0501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mtdata.ru/u9/photoB321/20580609790-0/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46765" y="1050487"/>
            <a:ext cx="4937817" cy="48736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483" y="1050487"/>
            <a:ext cx="5880538" cy="2798379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44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Рану</a:t>
            </a:r>
            <a:r>
              <a:rPr lang="ru-RU" sz="4400" i="1" dirty="0">
                <a:latin typeface="Times New Roman" panose="02020603050405020304" pitchFamily="18" charset="0"/>
                <a:ea typeface="Calibri" panose="020F0502020204030204" pitchFamily="34" charset="0"/>
              </a:rPr>
              <a:t>, нанесенную Родине, каждый из нас будет ощущать в глубине своего </a:t>
            </a:r>
            <a:r>
              <a:rPr lang="ru-RU" sz="4400" i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сердца.</a:t>
            </a:r>
            <a:endParaRPr lang="ru-RU" sz="4400" i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9483" y="4765346"/>
            <a:ext cx="5912074" cy="11587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 Гюго, французский писатель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5924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09904" y="633046"/>
            <a:ext cx="11280350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5. Воспользуйтесь разными видами сказуемых и составьте 3 связных предложения на определенную тему со словами, которые мы записали в начале урока.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ТЕМА__________________________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28800" y="2938809"/>
          <a:ext cx="8018583" cy="3492304"/>
        </p:xfrm>
        <a:graphic>
          <a:graphicData uri="http://schemas.openxmlformats.org/drawingml/2006/table">
            <a:tbl>
              <a:tblPr/>
              <a:tblGrid>
                <a:gridCol w="8018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65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5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5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65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65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65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65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653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4862" y="1457350"/>
            <a:ext cx="11067394" cy="41549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  группа: Кого можно считать патриотом?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  группа: Что такое родина?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4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 группа: Должен ли человек быть верен своей родине?</a:t>
            </a:r>
            <a:endParaRPr lang="ru-RU" sz="4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32100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83101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8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</a:t>
            </a:r>
            <a:r>
              <a:rPr lang="ru-RU" sz="8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</a:t>
            </a:r>
            <a:r>
              <a:rPr lang="ru-RU" sz="80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8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</a:t>
            </a:r>
            <a:endParaRPr lang="ru-RU" sz="8000" b="1" dirty="0" smtClean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9911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2076139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ТЕЧ</a:t>
            </a: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СТВ</a:t>
            </a: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235101853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044162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ВЕРН</a:t>
            </a: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СТЬ</a:t>
            </a:r>
          </a:p>
        </p:txBody>
      </p:sp>
    </p:spTree>
    <p:extLst>
      <p:ext uri="{BB962C8B-B14F-4D97-AF65-F5344CB8AC3E}">
        <p14:creationId xmlns:p14="http://schemas.microsoft.com/office/powerpoint/2010/main" val="3547462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19732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</a:t>
            </a: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ВАРИ</a:t>
            </a: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Щ</a:t>
            </a:r>
          </a:p>
        </p:txBody>
      </p:sp>
    </p:spTree>
    <p:extLst>
      <p:ext uri="{BB962C8B-B14F-4D97-AF65-F5344CB8AC3E}">
        <p14:creationId xmlns:p14="http://schemas.microsoft.com/office/powerpoint/2010/main" val="18954573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931619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ТВАГА</a:t>
            </a:r>
          </a:p>
        </p:txBody>
      </p:sp>
    </p:spTree>
    <p:extLst>
      <p:ext uri="{BB962C8B-B14F-4D97-AF65-F5344CB8AC3E}">
        <p14:creationId xmlns:p14="http://schemas.microsoft.com/office/powerpoint/2010/main" val="15457857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21258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8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</a:t>
            </a: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</a:t>
            </a:r>
          </a:p>
        </p:txBody>
      </p:sp>
    </p:spTree>
    <p:extLst>
      <p:ext uri="{BB962C8B-B14F-4D97-AF65-F5344CB8AC3E}">
        <p14:creationId xmlns:p14="http://schemas.microsoft.com/office/powerpoint/2010/main" val="399512088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07190"/>
            <a:ext cx="12192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ru-RU" sz="80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ДИНСТВ</a:t>
            </a:r>
            <a:r>
              <a:rPr lang="ru-RU" sz="80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</a:t>
            </a:r>
          </a:p>
        </p:txBody>
      </p:sp>
    </p:spTree>
    <p:extLst>
      <p:ext uri="{BB962C8B-B14F-4D97-AF65-F5344CB8AC3E}">
        <p14:creationId xmlns:p14="http://schemas.microsoft.com/office/powerpoint/2010/main" val="343478589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9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Тема9</Template>
  <TotalTime>296</TotalTime>
  <Words>494</Words>
  <Application>Microsoft Office PowerPoint</Application>
  <PresentationFormat>Широкоэкранный</PresentationFormat>
  <Paragraphs>91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Calibri</vt:lpstr>
      <vt:lpstr>Calibri Light</vt:lpstr>
      <vt:lpstr>Times New Roman</vt:lpstr>
      <vt:lpstr>Тема9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Александр Сергеевич Пушкин, русский поэт, писатель, сказочник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50</cp:revision>
  <dcterms:created xsi:type="dcterms:W3CDTF">2019-11-28T18:15:20Z</dcterms:created>
  <dcterms:modified xsi:type="dcterms:W3CDTF">2019-12-02T14:13:57Z</dcterms:modified>
</cp:coreProperties>
</file>