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0" r:id="rId4"/>
    <p:sldId id="261" r:id="rId5"/>
    <p:sldId id="263" r:id="rId6"/>
    <p:sldId id="265" r:id="rId7"/>
    <p:sldId id="276" r:id="rId8"/>
    <p:sldId id="267" r:id="rId9"/>
    <p:sldId id="271" r:id="rId10"/>
    <p:sldId id="272" r:id="rId11"/>
    <p:sldId id="273" r:id="rId12"/>
    <p:sldId id="274" r:id="rId13"/>
    <p:sldId id="275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AA21"/>
    <a:srgbClr val="DAF6DA"/>
    <a:srgbClr val="72DC72"/>
    <a:srgbClr val="B2ECB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AF6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352928" cy="309634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1EAA21"/>
                </a:solidFill>
                <a:effectLst/>
              </a:rPr>
              <a:t>Формирование и развитие навыков ориентировки в микро-пространстве у обучающихся с нарушениями зрения</a:t>
            </a:r>
            <a:endParaRPr lang="ru-RU" sz="3600" dirty="0">
              <a:solidFill>
                <a:srgbClr val="1EAA21"/>
              </a:solidFill>
              <a:effectLst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None/>
            </a:pPr>
            <a:r>
              <a:rPr lang="ru-RU" dirty="0" smtClean="0"/>
              <a:t>Упражнения</a:t>
            </a:r>
            <a:r>
              <a:rPr lang="ru-RU" dirty="0" smtClean="0"/>
              <a:t>, способствующие </a:t>
            </a:r>
            <a:r>
              <a:rPr lang="ru-RU" dirty="0" smtClean="0"/>
              <a:t>развитию</a:t>
            </a:r>
          </a:p>
          <a:p>
            <a:pPr marL="342900" indent="-342900">
              <a:buNone/>
            </a:pPr>
            <a:r>
              <a:rPr lang="ru-RU" dirty="0" smtClean="0"/>
              <a:t>межполушарного взаимодействия</a:t>
            </a:r>
          </a:p>
          <a:p>
            <a:pPr marL="342900" indent="-342900">
              <a:buNone/>
            </a:pPr>
            <a:r>
              <a:rPr lang="ru-RU" dirty="0" smtClean="0"/>
              <a:t>тактильных </a:t>
            </a:r>
            <a:r>
              <a:rPr lang="ru-RU" dirty="0" smtClean="0"/>
              <a:t>и </a:t>
            </a:r>
            <a:r>
              <a:rPr lang="ru-RU" dirty="0" smtClean="0"/>
              <a:t>кинестетических</a:t>
            </a:r>
          </a:p>
          <a:p>
            <a:pPr marL="342900" indent="-342900">
              <a:buNone/>
            </a:pPr>
            <a:r>
              <a:rPr lang="ru-RU" dirty="0" smtClean="0"/>
              <a:t>процессов</a:t>
            </a:r>
            <a:r>
              <a:rPr lang="ru-RU" dirty="0" smtClean="0"/>
              <a:t>: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Упражнения</a:t>
            </a:r>
            <a:r>
              <a:rPr lang="ru-RU" dirty="0" smtClean="0"/>
              <a:t>, направленные на </a:t>
            </a:r>
            <a:r>
              <a:rPr lang="ru-RU" dirty="0" smtClean="0"/>
              <a:t>развитие</a:t>
            </a:r>
          </a:p>
          <a:p>
            <a:pPr>
              <a:buNone/>
            </a:pPr>
            <a:r>
              <a:rPr lang="ru-RU" dirty="0" smtClean="0"/>
              <a:t>кинетических </a:t>
            </a:r>
            <a:r>
              <a:rPr lang="ru-RU" dirty="0" smtClean="0"/>
              <a:t>процессов, </a:t>
            </a:r>
            <a:r>
              <a:rPr lang="ru-RU" dirty="0" smtClean="0"/>
              <a:t>мелкой</a:t>
            </a:r>
          </a:p>
          <a:p>
            <a:pPr>
              <a:buNone/>
            </a:pPr>
            <a:r>
              <a:rPr lang="ru-RU" dirty="0" smtClean="0"/>
              <a:t>моторики: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None/>
            </a:pPr>
            <a:r>
              <a:rPr lang="ru-RU" dirty="0" smtClean="0"/>
              <a:t>Упражнения</a:t>
            </a:r>
            <a:r>
              <a:rPr lang="ru-RU" dirty="0" smtClean="0"/>
              <a:t>, способствующие </a:t>
            </a:r>
            <a:r>
              <a:rPr lang="ru-RU" dirty="0" smtClean="0"/>
              <a:t>развитию</a:t>
            </a:r>
          </a:p>
          <a:p>
            <a:pPr marL="342900" indent="-342900">
              <a:buNone/>
            </a:pPr>
            <a:r>
              <a:rPr lang="ru-RU" dirty="0" smtClean="0"/>
              <a:t>зрительного </a:t>
            </a:r>
            <a:r>
              <a:rPr lang="ru-RU" dirty="0" smtClean="0"/>
              <a:t>восприятия</a:t>
            </a:r>
            <a:r>
              <a:rPr lang="ru-RU" dirty="0" smtClean="0"/>
              <a:t>: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Упражнения</a:t>
            </a:r>
            <a:r>
              <a:rPr lang="ru-RU" dirty="0" smtClean="0"/>
              <a:t>, направленные на </a:t>
            </a:r>
            <a:r>
              <a:rPr lang="ru-RU" dirty="0" smtClean="0"/>
              <a:t>развитие</a:t>
            </a:r>
          </a:p>
          <a:p>
            <a:pPr>
              <a:buNone/>
            </a:pPr>
            <a:r>
              <a:rPr lang="ru-RU" dirty="0" smtClean="0"/>
              <a:t>зрительного </a:t>
            </a:r>
            <a:r>
              <a:rPr lang="ru-RU" dirty="0" smtClean="0"/>
              <a:t>анализа и синтеза</a:t>
            </a:r>
            <a:r>
              <a:rPr lang="ru-RU" dirty="0" smtClean="0"/>
              <a:t>: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214554"/>
            <a:ext cx="8183880" cy="78581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1EAA21"/>
                </a:solidFill>
                <a:effectLst/>
              </a:rPr>
              <a:t>Спасибо за внимание!</a:t>
            </a:r>
            <a:endParaRPr lang="ru-RU" sz="4800" dirty="0">
              <a:solidFill>
                <a:srgbClr val="1EAA21"/>
              </a:solidFill>
              <a:effectLst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189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>
                <a:solidFill>
                  <a:srgbClr val="1EAA21"/>
                </a:solidFill>
              </a:rPr>
              <a:t>Пространственная</a:t>
            </a:r>
            <a:r>
              <a:rPr lang="ru-RU" sz="3200" dirty="0" smtClean="0">
                <a:solidFill>
                  <a:srgbClr val="1EAA21"/>
                </a:solidFill>
              </a:rPr>
              <a:t> </a:t>
            </a:r>
            <a:r>
              <a:rPr lang="ru-RU" sz="3200" b="1" dirty="0" smtClean="0">
                <a:solidFill>
                  <a:srgbClr val="1EAA21"/>
                </a:solidFill>
              </a:rPr>
              <a:t>ориентировка </a:t>
            </a:r>
            <a:r>
              <a:rPr lang="ru-RU" sz="3200" b="1" dirty="0" smtClean="0">
                <a:solidFill>
                  <a:srgbClr val="1EAA21"/>
                </a:solidFill>
              </a:rPr>
              <a:t>включает:</a:t>
            </a:r>
          </a:p>
          <a:p>
            <a:pPr algn="ctr">
              <a:buNone/>
            </a:pPr>
            <a:endParaRPr lang="ru-RU" sz="3200" b="1" dirty="0" smtClean="0">
              <a:solidFill>
                <a:srgbClr val="1EAA21"/>
              </a:solidFill>
            </a:endParaRPr>
          </a:p>
          <a:p>
            <a:pPr>
              <a:buClr>
                <a:srgbClr val="1EAA21"/>
              </a:buClr>
            </a:pPr>
            <a:r>
              <a:rPr lang="ru-RU" sz="2400" dirty="0" smtClean="0"/>
              <a:t>восприятие </a:t>
            </a:r>
            <a:r>
              <a:rPr lang="ru-RU" sz="2400" dirty="0" smtClean="0"/>
              <a:t>размеров и формы </a:t>
            </a:r>
            <a:r>
              <a:rPr lang="ru-RU" sz="2400" dirty="0" smtClean="0"/>
              <a:t>предметов</a:t>
            </a:r>
          </a:p>
          <a:p>
            <a:pPr>
              <a:buClr>
                <a:srgbClr val="1EAA21"/>
              </a:buClr>
            </a:pPr>
            <a:r>
              <a:rPr lang="ru-RU" sz="2400" dirty="0" smtClean="0"/>
              <a:t>способность </a:t>
            </a:r>
            <a:r>
              <a:rPr lang="ru-RU" sz="2400" dirty="0" smtClean="0"/>
              <a:t>различать их расположение в </a:t>
            </a:r>
            <a:r>
              <a:rPr lang="ru-RU" sz="2400" dirty="0" smtClean="0"/>
              <a:t>пространстве</a:t>
            </a:r>
          </a:p>
          <a:p>
            <a:pPr>
              <a:buClr>
                <a:srgbClr val="1EAA21"/>
              </a:buClr>
            </a:pPr>
            <a:r>
              <a:rPr lang="ru-RU" sz="2400" dirty="0" smtClean="0"/>
              <a:t>п</a:t>
            </a:r>
            <a:r>
              <a:rPr lang="ru-RU" sz="2400" dirty="0" smtClean="0"/>
              <a:t>онимание </a:t>
            </a:r>
            <a:r>
              <a:rPr lang="ru-RU" sz="2400" dirty="0" smtClean="0"/>
              <a:t>различных пространственных отношений.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71912" cy="13681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1EAA21"/>
                </a:solidFill>
                <a:effectLst/>
              </a:rPr>
              <a:t>Связь письма и </a:t>
            </a:r>
            <a:r>
              <a:rPr lang="ru-RU" dirty="0" smtClean="0">
                <a:solidFill>
                  <a:srgbClr val="1EAA21"/>
                </a:solidFill>
                <a:effectLst/>
              </a:rPr>
              <a:t/>
            </a:r>
            <a:br>
              <a:rPr lang="ru-RU" dirty="0" smtClean="0">
                <a:solidFill>
                  <a:srgbClr val="1EAA21"/>
                </a:solidFill>
                <a:effectLst/>
              </a:rPr>
            </a:br>
            <a:r>
              <a:rPr lang="ru-RU" dirty="0" smtClean="0">
                <a:solidFill>
                  <a:srgbClr val="1EAA21"/>
                </a:solidFill>
                <a:effectLst/>
              </a:rPr>
              <a:t>пространственной ориентировки</a:t>
            </a:r>
            <a:endParaRPr lang="ru-RU" dirty="0">
              <a:solidFill>
                <a:srgbClr val="1EAA2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00808"/>
            <a:ext cx="8183880" cy="43445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sz="2400" dirty="0" smtClean="0"/>
              <a:t>Овладение </a:t>
            </a:r>
            <a:r>
              <a:rPr lang="ru-RU" sz="2400" dirty="0" smtClean="0"/>
              <a:t>письменной </a:t>
            </a:r>
            <a:r>
              <a:rPr lang="ru-RU" sz="2400" dirty="0" smtClean="0"/>
              <a:t>речью представляет собой установление новых связей между словом слышимым и произносимым, видимым и записываемым, </a:t>
            </a:r>
            <a:r>
              <a:rPr lang="ru-RU" sz="2400" dirty="0" smtClean="0"/>
              <a:t>процесс </a:t>
            </a:r>
            <a:r>
              <a:rPr lang="ru-RU" sz="2400" dirty="0" smtClean="0"/>
              <a:t>письма обеспечивается работой четырех анализаторов: </a:t>
            </a:r>
            <a:r>
              <a:rPr lang="ru-RU" sz="2400" dirty="0" err="1" smtClean="0"/>
              <a:t>речедвигательного</a:t>
            </a:r>
            <a:r>
              <a:rPr lang="ru-RU" sz="2400" dirty="0" smtClean="0"/>
              <a:t>, речеслухового, зрительного и двигательного.</a:t>
            </a: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-1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2099290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Этап </a:t>
                      </a:r>
                      <a:r>
                        <a:rPr lang="ru-RU" dirty="0" smtClean="0"/>
                        <a:t>письма</a:t>
                      </a:r>
                      <a:endParaRPr lang="ru-RU" dirty="0"/>
                    </a:p>
                  </a:txBody>
                  <a:tcPr>
                    <a:solidFill>
                      <a:srgbClr val="1EAA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Умение и навыки пространственного ориентирования, </a:t>
                      </a:r>
                      <a:r>
                        <a:rPr lang="ru-RU" dirty="0" smtClean="0"/>
                        <a:t>обеспечивающие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smtClean="0"/>
                        <a:t>его осуществление</a:t>
                      </a:r>
                      <a:endParaRPr lang="ru-RU" dirty="0"/>
                    </a:p>
                  </a:txBody>
                  <a:tcPr>
                    <a:solidFill>
                      <a:srgbClr val="1EAA21"/>
                    </a:solidFill>
                  </a:tcPr>
                </a:tc>
              </a:tr>
              <a:tr h="1705672">
                <a:tc>
                  <a:txBody>
                    <a:bodyPr/>
                    <a:lstStyle/>
                    <a:p>
                      <a:r>
                        <a:rPr lang="ru-RU" dirty="0" smtClean="0"/>
                        <a:t>Звуковой анализ выделенного для написания слова. Уточнение звуков и их перевод в фонемы.</a:t>
                      </a:r>
                      <a:endParaRPr lang="ru-RU" dirty="0"/>
                    </a:p>
                  </a:txBody>
                  <a:tcPr>
                    <a:solidFill>
                      <a:srgbClr val="DAF6D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Умение ориентироваться в</a:t>
                      </a:r>
                      <a:r>
                        <a:rPr lang="ru-RU" baseline="0" dirty="0" smtClean="0"/>
                        <a:t> последовательном ряду единиц. Умение выделять часть из целого.</a:t>
                      </a:r>
                      <a:endParaRPr lang="ru-RU" dirty="0"/>
                    </a:p>
                  </a:txBody>
                  <a:tcPr>
                    <a:solidFill>
                      <a:srgbClr val="DAF6DA"/>
                    </a:solidFill>
                  </a:tcPr>
                </a:tc>
              </a:tr>
              <a:tr h="1705672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Перевод фонем в графемы.</a:t>
                      </a:r>
                      <a:endParaRPr lang="ru-RU" dirty="0"/>
                    </a:p>
                  </a:txBody>
                  <a:tcPr>
                    <a:solidFill>
                      <a:srgbClr val="DAF6D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Узнавание букв, определение</a:t>
                      </a:r>
                      <a:r>
                        <a:rPr lang="ru-RU" baseline="0" dirty="0" smtClean="0"/>
                        <a:t> составляющих их элементов, их количества и расположения относительно друг друга.</a:t>
                      </a:r>
                      <a:endParaRPr lang="ru-RU" dirty="0"/>
                    </a:p>
                  </a:txBody>
                  <a:tcPr>
                    <a:solidFill>
                      <a:srgbClr val="DAF6DA"/>
                    </a:solidFill>
                  </a:tcPr>
                </a:tc>
              </a:tr>
              <a:tr h="1347366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Перевод</a:t>
                      </a:r>
                      <a:r>
                        <a:rPr lang="ru-RU" baseline="0" dirty="0" smtClean="0"/>
                        <a:t> графем в кинетическую программу записи.</a:t>
                      </a:r>
                      <a:endParaRPr lang="ru-RU" dirty="0"/>
                    </a:p>
                  </a:txBody>
                  <a:tcPr>
                    <a:solidFill>
                      <a:srgbClr val="DAF6D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Ориентирование в последовательности написания элементов.</a:t>
                      </a:r>
                      <a:endParaRPr lang="ru-RU" dirty="0"/>
                    </a:p>
                  </a:txBody>
                  <a:tcPr>
                    <a:solidFill>
                      <a:srgbClr val="DAF6D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1068919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effectLst/>
                        </a:rPr>
                        <a:t>Виды трудностей при обучении письму и их возможные причины</a:t>
                      </a:r>
                    </a:p>
                    <a:p>
                      <a:endParaRPr lang="ru-RU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EAA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solidFill>
                      <a:srgbClr val="1EAA21"/>
                    </a:solidFill>
                  </a:tcPr>
                </a:tc>
              </a:tr>
              <a:tr h="377265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</a:rPr>
                        <a:t>Виды трудностей</a:t>
                      </a:r>
                      <a:endParaRPr lang="ru-RU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EAA2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chemeClr val="bg1"/>
                          </a:solidFill>
                        </a:rPr>
                        <a:t>Возможные причины</a:t>
                      </a:r>
                      <a:endParaRPr lang="ru-RU" sz="18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EAA21"/>
                    </a:solidFill>
                  </a:tcPr>
                </a:tc>
              </a:tr>
              <a:tr h="138713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Трудности формирования зрительного образа буквы </a:t>
                      </a:r>
                      <a:endParaRPr lang="ru-RU" sz="1200" dirty="0"/>
                    </a:p>
                  </a:txBody>
                  <a:tcPr>
                    <a:solidFill>
                      <a:srgbClr val="DAF6D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Недостаточная сформированность</a:t>
                      </a:r>
                      <a:r>
                        <a:rPr lang="ru-RU" sz="1200" baseline="0" dirty="0" smtClean="0"/>
                        <a:t> зрительной памяти</a:t>
                      </a:r>
                    </a:p>
                    <a:p>
                      <a:r>
                        <a:rPr lang="ru-RU" sz="1200" baseline="0" dirty="0" smtClean="0"/>
                        <a:t>Недостаточная сформированность зрительно-пространственного восприятия</a:t>
                      </a:r>
                    </a:p>
                    <a:p>
                      <a:r>
                        <a:rPr lang="ru-RU" sz="1200" baseline="0" dirty="0" smtClean="0"/>
                        <a:t>Недостатки методики </a:t>
                      </a:r>
                      <a:r>
                        <a:rPr lang="ru-RU" sz="1200" baseline="0" dirty="0" smtClean="0"/>
                        <a:t>обучения</a:t>
                      </a:r>
                      <a:endParaRPr lang="ru-RU" sz="1200" baseline="0" dirty="0" smtClean="0"/>
                    </a:p>
                    <a:p>
                      <a:r>
                        <a:rPr lang="ru-RU" sz="1200" baseline="0" dirty="0" smtClean="0"/>
                        <a:t>Форсирование темпа обучения</a:t>
                      </a:r>
                      <a:endParaRPr lang="ru-RU" sz="1200" dirty="0"/>
                    </a:p>
                  </a:txBody>
                  <a:tcPr>
                    <a:solidFill>
                      <a:srgbClr val="DAF6DA"/>
                    </a:solidFill>
                  </a:tcPr>
                </a:tc>
              </a:tr>
              <a:tr h="160053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Трудность формирования правильной траектории движений при выполнении графического элемента</a:t>
                      </a:r>
                      <a:endParaRPr lang="ru-RU" sz="1200" dirty="0"/>
                    </a:p>
                  </a:txBody>
                  <a:tcPr>
                    <a:solidFill>
                      <a:srgbClr val="DAF6D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Недостаточная</a:t>
                      </a:r>
                      <a:r>
                        <a:rPr lang="ru-RU" sz="1200" baseline="0" dirty="0" smtClean="0"/>
                        <a:t> сформированность зрительно-пространственного восприятия</a:t>
                      </a:r>
                    </a:p>
                    <a:p>
                      <a:r>
                        <a:rPr lang="ru-RU" sz="1200" baseline="0" dirty="0" smtClean="0"/>
                        <a:t>Недостаточная сформированность зрительно-моторных координаций</a:t>
                      </a:r>
                    </a:p>
                    <a:p>
                      <a:r>
                        <a:rPr lang="ru-RU" sz="1200" baseline="0" dirty="0" smtClean="0"/>
                        <a:t>Форсирование темпа обучения</a:t>
                      </a:r>
                    </a:p>
                    <a:p>
                      <a:r>
                        <a:rPr lang="ru-RU" sz="1200" baseline="0" dirty="0" smtClean="0"/>
                        <a:t>Недостаточная сформированность зрительной </a:t>
                      </a:r>
                      <a:r>
                        <a:rPr lang="ru-RU" sz="1200" baseline="0" dirty="0" smtClean="0"/>
                        <a:t>памяти</a:t>
                      </a:r>
                      <a:endParaRPr lang="ru-RU" sz="1200" baseline="0" dirty="0" smtClean="0"/>
                    </a:p>
                  </a:txBody>
                  <a:tcPr>
                    <a:solidFill>
                      <a:srgbClr val="DAF6DA"/>
                    </a:solidFill>
                  </a:tcPr>
                </a:tc>
              </a:tr>
              <a:tr h="103701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Ошибка в пространственном расположении элементов </a:t>
                      </a:r>
                      <a:r>
                        <a:rPr lang="ru-RU" sz="1200" dirty="0" smtClean="0"/>
                        <a:t>букв</a:t>
                      </a:r>
                      <a:endParaRPr lang="ru-RU" sz="1200" dirty="0"/>
                    </a:p>
                  </a:txBody>
                  <a:tcPr>
                    <a:solidFill>
                      <a:srgbClr val="DAF6D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Недостаточная </a:t>
                      </a:r>
                      <a:r>
                        <a:rPr lang="ru-RU" sz="1200" dirty="0" err="1" smtClean="0"/>
                        <a:t>сформированность</a:t>
                      </a:r>
                      <a:r>
                        <a:rPr lang="ru-RU" sz="1200" dirty="0" smtClean="0"/>
                        <a:t> </a:t>
                      </a:r>
                      <a:r>
                        <a:rPr lang="ru-RU" sz="1200" dirty="0" smtClean="0"/>
                        <a:t>зрительно-пространственного </a:t>
                      </a:r>
                      <a:r>
                        <a:rPr lang="ru-RU" sz="1200" dirty="0" smtClean="0"/>
                        <a:t>восприятия</a:t>
                      </a:r>
                      <a:endParaRPr lang="ru-RU" sz="1200" dirty="0"/>
                    </a:p>
                  </a:txBody>
                  <a:tcPr>
                    <a:solidFill>
                      <a:srgbClr val="DAF6DA"/>
                    </a:solidFill>
                  </a:tcPr>
                </a:tc>
              </a:tr>
              <a:tr h="138713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 «видит» строку, нарушает соотношение элементов буквы («</a:t>
                      </a:r>
                      <a:r>
                        <a:rPr lang="ru-RU" sz="1200" dirty="0" err="1" smtClean="0"/>
                        <a:t>в-д</a:t>
                      </a:r>
                      <a:r>
                        <a:rPr lang="ru-RU" sz="1200" dirty="0" smtClean="0"/>
                        <a:t>»),пишет лишние элементы («</a:t>
                      </a:r>
                      <a:r>
                        <a:rPr lang="ru-RU" sz="1200" dirty="0" err="1" smtClean="0"/>
                        <a:t>и-ш</a:t>
                      </a:r>
                      <a:r>
                        <a:rPr lang="ru-RU" sz="1200" dirty="0" smtClean="0"/>
                        <a:t>», «</a:t>
                      </a:r>
                      <a:r>
                        <a:rPr lang="ru-RU" sz="1200" dirty="0" err="1" smtClean="0"/>
                        <a:t>л-м</a:t>
                      </a:r>
                      <a:r>
                        <a:rPr lang="ru-RU" sz="1200" dirty="0" smtClean="0"/>
                        <a:t>») или, наоборот, не дописывает</a:t>
                      </a:r>
                      <a:endParaRPr lang="ru-RU" sz="1200" dirty="0"/>
                    </a:p>
                  </a:txBody>
                  <a:tcPr>
                    <a:solidFill>
                      <a:srgbClr val="DAF6D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Недостаточная сформированность зрительно-пространственного восприятия</a:t>
                      </a:r>
                    </a:p>
                    <a:p>
                      <a:r>
                        <a:rPr lang="ru-RU" sz="1200" baseline="0" dirty="0" smtClean="0"/>
                        <a:t>Недостаточная сформированность зрительной памяти</a:t>
                      </a:r>
                    </a:p>
                    <a:p>
                      <a:r>
                        <a:rPr lang="ru-RU" sz="1200" dirty="0" smtClean="0"/>
                        <a:t>Сильное </a:t>
                      </a:r>
                      <a:r>
                        <a:rPr lang="ru-RU" sz="1200" dirty="0" smtClean="0"/>
                        <a:t>функциональное напряжение, трудность концентрации внимания</a:t>
                      </a:r>
                      <a:endParaRPr lang="ru-RU" sz="1200" dirty="0"/>
                    </a:p>
                  </a:txBody>
                  <a:tcPr>
                    <a:solidFill>
                      <a:srgbClr val="DAF6D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96752"/>
            <a:ext cx="8183880" cy="71438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1EAA21"/>
                </a:solidFill>
                <a:effectLst/>
              </a:rPr>
              <a:t>Этапы р</a:t>
            </a:r>
            <a:r>
              <a:rPr lang="ru-RU" sz="3200" dirty="0" smtClean="0">
                <a:solidFill>
                  <a:srgbClr val="1EAA21"/>
                </a:solidFill>
                <a:effectLst/>
              </a:rPr>
              <a:t>азвитие  пространственной ориентировки и представлений:</a:t>
            </a:r>
            <a:endParaRPr lang="ru-RU" sz="3200" dirty="0">
              <a:solidFill>
                <a:srgbClr val="1EAA2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183880" cy="4187952"/>
          </a:xfrm>
        </p:spPr>
        <p:txBody>
          <a:bodyPr/>
          <a:lstStyle/>
          <a:p>
            <a:pPr>
              <a:buClr>
                <a:srgbClr val="1EAA21"/>
              </a:buClr>
            </a:pPr>
            <a:r>
              <a:rPr lang="ru-RU" sz="2400" dirty="0" smtClean="0"/>
              <a:t>Освоение телесного пространства</a:t>
            </a:r>
          </a:p>
          <a:p>
            <a:pPr>
              <a:buClr>
                <a:srgbClr val="1EAA21"/>
              </a:buClr>
            </a:pPr>
            <a:r>
              <a:rPr lang="ru-RU" sz="2400" dirty="0" smtClean="0"/>
              <a:t>Определение </a:t>
            </a:r>
            <a:r>
              <a:rPr lang="ru-RU" sz="2400" dirty="0" smtClean="0"/>
              <a:t>пространственных направлений по отношению к себе</a:t>
            </a:r>
          </a:p>
          <a:p>
            <a:pPr>
              <a:buClr>
                <a:srgbClr val="1EAA21"/>
              </a:buClr>
            </a:pPr>
            <a:r>
              <a:rPr lang="ru-RU" sz="2400" dirty="0" smtClean="0"/>
              <a:t>Определение ориентации предметов по отношению друг к другу</a:t>
            </a:r>
          </a:p>
          <a:p>
            <a:pPr>
              <a:buClr>
                <a:srgbClr val="1EAA21"/>
              </a:buClr>
            </a:pPr>
            <a:r>
              <a:rPr lang="ru-RU" sz="2400" dirty="0" smtClean="0"/>
              <a:t>Ориентация в схеме тела человека, стоящего напротив</a:t>
            </a:r>
          </a:p>
          <a:p>
            <a:pPr>
              <a:buClr>
                <a:srgbClr val="1EAA21"/>
              </a:buClr>
            </a:pPr>
            <a:r>
              <a:rPr lang="ru-RU" sz="2400" dirty="0" smtClean="0"/>
              <a:t>Ориентация на листе бумаги</a:t>
            </a:r>
          </a:p>
          <a:p>
            <a:pPr>
              <a:buClr>
                <a:srgbClr val="1EAA21"/>
              </a:buClr>
            </a:pPr>
            <a:r>
              <a:rPr lang="ru-RU" sz="2400" dirty="0" smtClean="0"/>
              <a:t>Конструирование и копирование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1EAA21"/>
                </a:solidFill>
                <a:effectLst/>
              </a:rPr>
              <a:t>Приемы работы над усвоением и различением букв:</a:t>
            </a:r>
            <a:endParaRPr lang="ru-RU" sz="3200" dirty="0">
              <a:solidFill>
                <a:srgbClr val="1EAA2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571612"/>
            <a:ext cx="8640960" cy="4759456"/>
          </a:xfrm>
        </p:spPr>
        <p:txBody>
          <a:bodyPr>
            <a:normAutofit/>
          </a:bodyPr>
          <a:lstStyle/>
          <a:p>
            <a:pPr>
              <a:buClr>
                <a:srgbClr val="1EAA21"/>
              </a:buClr>
            </a:pPr>
            <a:r>
              <a:rPr lang="ru-RU" sz="2200" dirty="0" smtClean="0"/>
              <a:t>Упражнения, способствующие </a:t>
            </a:r>
            <a:r>
              <a:rPr lang="ru-RU" sz="2200" dirty="0" smtClean="0"/>
              <a:t>развитию пространственной ориентировки и </a:t>
            </a:r>
            <a:r>
              <a:rPr lang="ru-RU" sz="2200" dirty="0" smtClean="0"/>
              <a:t>представлений</a:t>
            </a:r>
            <a:endParaRPr lang="ru-RU" sz="2200" dirty="0" smtClean="0"/>
          </a:p>
          <a:p>
            <a:pPr>
              <a:buClr>
                <a:srgbClr val="1EAA21"/>
              </a:buClr>
            </a:pPr>
            <a:r>
              <a:rPr lang="ru-RU" sz="2200" dirty="0" smtClean="0"/>
              <a:t>Упражнения</a:t>
            </a:r>
            <a:r>
              <a:rPr lang="ru-RU" sz="2200" dirty="0" smtClean="0"/>
              <a:t>, способствующие развитию межполушарного </a:t>
            </a:r>
            <a:r>
              <a:rPr lang="ru-RU" sz="2200" dirty="0" smtClean="0"/>
              <a:t>взаимодействия</a:t>
            </a:r>
          </a:p>
          <a:p>
            <a:pPr>
              <a:buClr>
                <a:srgbClr val="1EAA21"/>
              </a:buClr>
            </a:pPr>
            <a:r>
              <a:rPr lang="ru-RU" sz="2200" dirty="0" smtClean="0"/>
              <a:t>Упражнения, направленные на развитие кинетических </a:t>
            </a:r>
            <a:r>
              <a:rPr lang="ru-RU" sz="2200" dirty="0" smtClean="0"/>
              <a:t>процессов и </a:t>
            </a:r>
            <a:r>
              <a:rPr lang="ru-RU" sz="2200" dirty="0" smtClean="0"/>
              <a:t>мелкой </a:t>
            </a:r>
            <a:r>
              <a:rPr lang="ru-RU" sz="2200" dirty="0" smtClean="0"/>
              <a:t>моторики</a:t>
            </a:r>
          </a:p>
          <a:p>
            <a:pPr>
              <a:buClr>
                <a:srgbClr val="1EAA21"/>
              </a:buClr>
            </a:pPr>
            <a:r>
              <a:rPr lang="ru-RU" sz="2200" dirty="0" smtClean="0"/>
              <a:t>Упражнения</a:t>
            </a:r>
            <a:r>
              <a:rPr lang="ru-RU" sz="2200" dirty="0" smtClean="0"/>
              <a:t>, способствующие развитию зрительного </a:t>
            </a:r>
            <a:r>
              <a:rPr lang="ru-RU" sz="2200" dirty="0" smtClean="0"/>
              <a:t>восприятия</a:t>
            </a:r>
          </a:p>
          <a:p>
            <a:pPr>
              <a:buClr>
                <a:srgbClr val="1EAA21"/>
              </a:buClr>
            </a:pPr>
            <a:r>
              <a:rPr lang="ru-RU" sz="2200" dirty="0" smtClean="0"/>
              <a:t>Упражнения, направленные на развитие зрительного анализа и </a:t>
            </a:r>
            <a:r>
              <a:rPr lang="ru-RU" sz="2200" dirty="0" smtClean="0"/>
              <a:t>синтеза</a:t>
            </a:r>
          </a:p>
          <a:p>
            <a:pPr>
              <a:buClr>
                <a:srgbClr val="1EAA21"/>
              </a:buClr>
            </a:pPr>
            <a:r>
              <a:rPr lang="ru-RU" sz="2200" u="sng" dirty="0" smtClean="0"/>
              <a:t>На </a:t>
            </a:r>
            <a:r>
              <a:rPr lang="ru-RU" sz="2200" u="sng" dirty="0" smtClean="0"/>
              <a:t>заключительном этапе работы можно перейти к письменным </a:t>
            </a:r>
            <a:r>
              <a:rPr lang="ru-RU" sz="2200" u="sng" dirty="0" smtClean="0"/>
              <a:t>упражнениям.</a:t>
            </a:r>
            <a:endParaRPr lang="ru-RU" sz="2200" u="sng" dirty="0" smtClean="0"/>
          </a:p>
          <a:p>
            <a:pPr marL="342900" indent="-342900"/>
            <a:endParaRPr lang="ru-RU" sz="1600" dirty="0" smtClean="0"/>
          </a:p>
          <a:p>
            <a:pPr marL="342900" indent="-342900">
              <a:buFont typeface="+mj-lt"/>
              <a:buAutoNum type="arabicPeriod"/>
            </a:pPr>
            <a:endParaRPr lang="ru-RU" sz="1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5304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Упражнения, способствующие развитию пространственной ориентировки и представлений</a:t>
            </a:r>
            <a:r>
              <a:rPr lang="ru-RU" dirty="0" smtClean="0"/>
              <a:t>: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212</TotalTime>
  <Words>401</Words>
  <Application>Microsoft Office PowerPoint</Application>
  <PresentationFormat>Экран (4:3)</PresentationFormat>
  <Paragraphs>64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Формирование и развитие навыков ориентировки в микро-пространстве у обучающихся с нарушениями зрения</vt:lpstr>
      <vt:lpstr>Слайд 2</vt:lpstr>
      <vt:lpstr>Связь письма и  пространственной ориентировки</vt:lpstr>
      <vt:lpstr>Слайд 4</vt:lpstr>
      <vt:lpstr>Слайд 5</vt:lpstr>
      <vt:lpstr>Этапы развитие  пространственной ориентировки и представлений:</vt:lpstr>
      <vt:lpstr>Слайд 7</vt:lpstr>
      <vt:lpstr>Приемы работы над усвоением и различением букв:</vt:lpstr>
      <vt:lpstr>Слайд 9</vt:lpstr>
      <vt:lpstr>Слайд 10</vt:lpstr>
      <vt:lpstr>Слайд 11</vt:lpstr>
      <vt:lpstr>Слайд 12</vt:lpstr>
      <vt:lpstr>Слайд 13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и развитие навыков ориентировки в микро-пространстве у обучающихся с нарушениями зрения</dc:title>
  <dc:creator>ALEKS</dc:creator>
  <cp:lastModifiedBy>ALEKS</cp:lastModifiedBy>
  <cp:revision>25</cp:revision>
  <dcterms:modified xsi:type="dcterms:W3CDTF">2021-04-24T19:59:26Z</dcterms:modified>
</cp:coreProperties>
</file>