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 varScale="1">
        <p:scale>
          <a:sx n="66" d="100"/>
          <a:sy n="66" d="100"/>
        </p:scale>
        <p:origin x="1284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8B6B4BA-03EF-4BEB-B5E2-F39F80AB213F}" type="datetimeFigureOut">
              <a:rPr lang="ru-RU"/>
              <a:pPr>
                <a:defRPr/>
              </a:pPr>
              <a:t>07.06.2021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FD32890-508A-4955-83C8-8BDE72BA8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2027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711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711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AF6C3-2BF3-45C5-ABFD-7C84A8731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867D3-6639-45A3-B9B0-12AD3D6F5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A1C5B-566C-4B51-9574-F81094FE2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969B0-F53C-47E8-801E-D41741943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EF2F9-86F0-4558-9839-052BFC8BD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1D5C6-2A0C-4400-960F-0BB689714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9BF84D-85FB-4D9B-A72E-CCFFD193E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79670-C377-47D6-B5CF-FC09E331E7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67A45-2087-40D1-BE99-01A724089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1B7E6-E474-494F-93B2-321E03EFC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1D058-6323-4C34-862F-90DBB7EEB6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0F75B2-0C38-4584-83DD-077B46920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75E87E-BCD5-4588-A927-30689A045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09EA3-5B1D-41B5-A529-CCE17CC65A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9BB8F8-4464-4214-8BA8-4CDCD2EA1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2C346-7464-405B-8360-FF9EB2A11A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B3855-9DD0-44E8-950A-09110EA651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DBF4A8-5EC9-4570-A060-8112F6FCB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752915F-77E5-451F-AEF0-818036C07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4608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8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09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4609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609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609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609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9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  <p:sldLayoutId id="2147483740" r:id="rId15"/>
    <p:sldLayoutId id="2147483741" r:id="rId16"/>
    <p:sldLayoutId id="2147483742" r:id="rId17"/>
    <p:sldLayoutId id="2147483743" r:id="rId18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492375"/>
            <a:ext cx="9144000" cy="1920875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i="1" dirty="0" smtClean="0">
                <a:solidFill>
                  <a:schemeClr val="bg1"/>
                </a:solidFill>
              </a:rPr>
              <a:t>Гимнастика</a:t>
            </a: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smtClean="0">
                <a:solidFill>
                  <a:schemeClr val="accent2"/>
                </a:solidFill>
              </a:rPr>
              <a:t>Вольные упражнения (мужчины)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5175"/>
            <a:ext cx="9144000" cy="23764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smtClean="0"/>
              <a:t>Вольные упражнения входят в программу как женских, так и мужских турниров. Выступление спортсмена оценивается по сложности выполненных элементов, их чистоте, отсутствию ошибок. У мужчин на вольных упражнениях гимнаст должен включить в свою комбинацию элементы из различных структурных групп. Всего таких групп 4 плюс соскок (соскоком на вольных упражнениях считается заключительная акробатическая диагональ). </a:t>
            </a:r>
          </a:p>
        </p:txBody>
      </p:sp>
      <p:pic>
        <p:nvPicPr>
          <p:cNvPr id="12292" name="Picture 7" descr="Антон Голоцуцко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3141663"/>
            <a:ext cx="7488238" cy="3554412"/>
          </a:xfrm>
          <a:noFill/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Опорный прыжок (мужчины)</a:t>
            </a:r>
          </a:p>
        </p:txBody>
      </p:sp>
      <p:pic>
        <p:nvPicPr>
          <p:cNvPr id="13315" name="Picture 7" descr="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052513"/>
            <a:ext cx="4643438" cy="3744912"/>
          </a:xfrm>
          <a:noFill/>
        </p:spPr>
      </p:pic>
      <p:pic>
        <p:nvPicPr>
          <p:cNvPr id="13316" name="Picture 8" descr="DHypolito-Vaul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3429000"/>
            <a:ext cx="4500562" cy="3429000"/>
          </a:xfrm>
          <a:noFill/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Упражнения на коне</a:t>
            </a: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5157788"/>
            <a:ext cx="9144000" cy="17002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/>
              <a:t>Конь</a:t>
            </a:r>
            <a:r>
              <a:rPr lang="ru-RU" sz="2800" smtClean="0"/>
              <a:t> — один из снарядов в спортивной гимнастике. Упражнения на коне входят в программу мужских соревнований, кроме того, конь может использоваться в качестве снаряда для опорного прыжка. </a:t>
            </a:r>
          </a:p>
        </p:txBody>
      </p:sp>
      <p:pic>
        <p:nvPicPr>
          <p:cNvPr id="14340" name="Picture 7" descr="Gymnastics_brokenchopstick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908050"/>
            <a:ext cx="7129462" cy="4176713"/>
          </a:xfr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765175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Упражнения на кольцах</a:t>
            </a:r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4149725"/>
            <a:ext cx="5651500" cy="2708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/>
              <a:t>Кольца</a:t>
            </a:r>
            <a:r>
              <a:rPr lang="ru-RU" sz="2400" smtClean="0"/>
              <a:t> — один из снарядов в спортивной гимнастике. Упражнения на кольцах входят в программу мужских соревнований. Кольца — подвижный снаряд, представляющий собой два кольца из недеформируемого материала, подвешенные на высоте на специальных тросах. </a:t>
            </a:r>
          </a:p>
        </p:txBody>
      </p:sp>
      <p:pic>
        <p:nvPicPr>
          <p:cNvPr id="15364" name="Picture 8" descr="0_13ddc_a1a98e48_XL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580063" y="765175"/>
            <a:ext cx="3563937" cy="6092825"/>
          </a:xfrm>
          <a:noFill/>
        </p:spPr>
      </p:pic>
      <p:pic>
        <p:nvPicPr>
          <p:cNvPr id="15365" name="Picture 9" descr="400spor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765175"/>
            <a:ext cx="5580063" cy="3311525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Параллельные брусья</a:t>
            </a:r>
          </a:p>
        </p:txBody>
      </p:sp>
      <p:sp>
        <p:nvSpPr>
          <p:cNvPr id="71687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4211638" y="692150"/>
            <a:ext cx="4932362" cy="6553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b="1" smtClean="0"/>
              <a:t>Параллельные брусья</a:t>
            </a:r>
            <a:r>
              <a:rPr lang="ru-RU" sz="2400" smtClean="0"/>
              <a:t> — спортивный снаряд, применяющийся в спортивной гимнастике у мужчин. У женщин используются разновысокие брусья. Брусья —снаряд, который сочетает в себе как силовые элементы, так и маховые и позволяет  спортсмену использовать максимальное количество элементов из самых разных структурных групп. В комбинацию гимнаста могут входить статические положения — угол, стойка на руках, элементы над и под жердями, элементы в упоре и упоре на руках, элементы с вращением по сальто и без. Концовка комбинации — это соскок. 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smtClean="0"/>
          </a:p>
        </p:txBody>
      </p:sp>
      <p:pic>
        <p:nvPicPr>
          <p:cNvPr id="16388" name="Picture 10" descr="brys_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3284538"/>
            <a:ext cx="4572000" cy="3573462"/>
          </a:xfrm>
          <a:noFill/>
        </p:spPr>
      </p:pic>
      <p:pic>
        <p:nvPicPr>
          <p:cNvPr id="16389" name="Picture 11" descr="i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765175"/>
            <a:ext cx="4572000" cy="2519363"/>
          </a:xfrm>
          <a:noFill/>
        </p:spPr>
      </p:pic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922338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Перекладина</a:t>
            </a:r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4930775"/>
            <a:ext cx="9144000" cy="19272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Перекладина</a:t>
            </a:r>
            <a:r>
              <a:rPr lang="ru-RU" sz="2400" smtClean="0"/>
              <a:t> или </a:t>
            </a:r>
            <a:r>
              <a:rPr lang="ru-RU" sz="2400" b="1" smtClean="0"/>
              <a:t>турник</a:t>
            </a:r>
            <a:r>
              <a:rPr lang="ru-RU" sz="2400" smtClean="0"/>
              <a:t> — один из снарядов в спортивной гимнастике. Упражнения на перекладине входят в программу мужских соревнований. Перекладина — штанга из стали, закреплённая на вертикальных стойках и зафиксированная при помощи стальных растяжек. </a:t>
            </a:r>
          </a:p>
        </p:txBody>
      </p:sp>
      <p:pic>
        <p:nvPicPr>
          <p:cNvPr id="17412" name="Picture 8" descr="400px-Figure_on_horizontal_bar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908050"/>
            <a:ext cx="3095625" cy="3960813"/>
          </a:xfrm>
          <a:noFill/>
        </p:spPr>
      </p:pic>
      <p:pic>
        <p:nvPicPr>
          <p:cNvPr id="17413" name="Picture 9" descr="30-5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292725" y="908050"/>
            <a:ext cx="2951163" cy="3989388"/>
          </a:xfr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Художественная гимнастика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836613"/>
            <a:ext cx="5364163" cy="21605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Художественная гимнастика</a:t>
            </a:r>
            <a:r>
              <a:rPr lang="ru-RU" sz="2400" smtClean="0"/>
              <a:t> — вид спорта, выполнение под музыку различных гимнастических и танцевальных упражнений без предмета, а также с предметом (скакалка, обруч, мяч, булавы, лента). </a:t>
            </a:r>
          </a:p>
        </p:txBody>
      </p:sp>
      <p:pic>
        <p:nvPicPr>
          <p:cNvPr id="18436" name="Picture 7" descr="Cervenkov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765175"/>
            <a:ext cx="3779837" cy="3816350"/>
          </a:xfrm>
          <a:noFill/>
        </p:spPr>
      </p:pic>
      <p:pic>
        <p:nvPicPr>
          <p:cNvPr id="18437" name="Picture 8" descr="774px-Rhythmic_gymnasts_posing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2997200"/>
            <a:ext cx="5364163" cy="3860800"/>
          </a:xfrm>
          <a:noFill/>
        </p:spPr>
      </p:pic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5435600" y="4632325"/>
            <a:ext cx="3563938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В последнее время выступления без предмета не проводятся на соревнованиях мирового класса. При групповых выступлениях используются или одновременно два вида предметов или один вид. </a:t>
            </a: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1" name="Rectangle 7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22338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i="1" smtClean="0">
                <a:solidFill>
                  <a:schemeClr val="accent2"/>
                </a:solidFill>
              </a:rPr>
              <a:t>История художественной гимнастики</a:t>
            </a:r>
          </a:p>
        </p:txBody>
      </p:sp>
      <p:sp>
        <p:nvSpPr>
          <p:cNvPr id="77834" name="Rectangle 10"/>
          <p:cNvSpPr>
            <a:spLocks noGrp="1" noChangeArrowheads="1"/>
          </p:cNvSpPr>
          <p:nvPr>
            <p:ph type="body" sz="half" idx="3"/>
          </p:nvPr>
        </p:nvSpPr>
        <p:spPr>
          <a:xfrm>
            <a:off x="3563938" y="981075"/>
            <a:ext cx="5580062" cy="2447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smtClean="0"/>
              <a:t>Художественная гимнастика — сравнительно молодой вид спорта; </a:t>
            </a:r>
            <a:r>
              <a:rPr lang="ru-RU" sz="2000" b="1" u="sng" smtClean="0"/>
              <a:t>своим появлением он обязан мэтрам балета прославленного Мариинского театра</a:t>
            </a:r>
            <a:r>
              <a:rPr lang="ru-RU" sz="2000" smtClean="0"/>
              <a:t>. За небольшой срок своего существования этот вид спорта завоевал мировую признательность и имеет многочисленных поклонников во всех уголках земного шара. </a:t>
            </a:r>
          </a:p>
        </p:txBody>
      </p:sp>
      <p:pic>
        <p:nvPicPr>
          <p:cNvPr id="19460" name="Picture 11" descr="14-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164388" y="3429000"/>
            <a:ext cx="1979612" cy="3429000"/>
          </a:xfrm>
          <a:noFill/>
        </p:spPr>
      </p:pic>
      <p:pic>
        <p:nvPicPr>
          <p:cNvPr id="19461" name="Picture 12" descr="6332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836613"/>
            <a:ext cx="3563938" cy="2520950"/>
          </a:xfrm>
          <a:noFill/>
        </p:spPr>
      </p:pic>
      <p:sp>
        <p:nvSpPr>
          <p:cNvPr id="19462" name="Text Box 13"/>
          <p:cNvSpPr txBox="1">
            <a:spLocks noChangeArrowheads="1"/>
          </p:cNvSpPr>
          <p:nvPr/>
        </p:nvSpPr>
        <p:spPr bwMode="auto">
          <a:xfrm>
            <a:off x="0" y="3357563"/>
            <a:ext cx="7596188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В </a:t>
            </a:r>
            <a:r>
              <a:rPr lang="ru-RU" sz="2000" b="1" u="sng"/>
              <a:t>1913</a:t>
            </a:r>
            <a:r>
              <a:rPr lang="ru-RU" sz="2000"/>
              <a:t> году в Ленинградском институте физической культуры имени Лесгафта была </a:t>
            </a:r>
            <a:r>
              <a:rPr lang="ru-RU" sz="2000" b="1" u="sng"/>
              <a:t>открыта высшая школа художественного движения</a:t>
            </a:r>
            <a:r>
              <a:rPr lang="ru-RU" sz="2000" u="sng"/>
              <a:t>.</a:t>
            </a:r>
            <a:r>
              <a:rPr lang="ru-RU" sz="2000"/>
              <a:t> В апреле 1941 года, был организован и проведен первый чемпионат по художественной гимнастике. Гимнастки начинают выезжать за пределы СССР с показательными выступлениями в Бельгию, Францию, ФРГ. После этого художественная гимнастика была признана Международной федерацией гимнастики видом спорта. В </a:t>
            </a:r>
            <a:r>
              <a:rPr lang="ru-RU" sz="2000" b="1" u="sng"/>
              <a:t>1960 году в Софии проводится первая официальная международная встреча</a:t>
            </a:r>
            <a:r>
              <a:rPr lang="ru-RU" sz="2000"/>
              <a:t>: Болгария - СССР - Чехословакия, а спустя 3 года Будапеште проходят </a:t>
            </a:r>
            <a:r>
              <a:rPr lang="ru-RU" sz="2000" b="1" u="sng"/>
              <a:t>первые официальные международные соревнования, названные Кубком Европы.</a:t>
            </a:r>
            <a:r>
              <a:rPr lang="ru-RU" b="1" u="sng"/>
              <a:t> </a:t>
            </a:r>
          </a:p>
        </p:txBody>
      </p:sp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Скакалка</a:t>
            </a:r>
          </a:p>
        </p:txBody>
      </p:sp>
      <p:pic>
        <p:nvPicPr>
          <p:cNvPr id="20483" name="Picture 6" descr="o-00049809-a-0001264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06500" y="1665288"/>
            <a:ext cx="6731000" cy="4394200"/>
          </a:xfr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Обруч</a:t>
            </a:r>
          </a:p>
        </p:txBody>
      </p:sp>
      <p:pic>
        <p:nvPicPr>
          <p:cNvPr id="21507" name="Picture 6" descr="image_2719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484313"/>
            <a:ext cx="7318375" cy="4608512"/>
          </a:xfrm>
          <a:noFill/>
        </p:spPr>
      </p:pic>
    </p:spTree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AutoShape 4"/>
          <p:cNvSpPr>
            <a:spLocks noChangeArrowheads="1"/>
          </p:cNvSpPr>
          <p:nvPr/>
        </p:nvSpPr>
        <p:spPr bwMode="auto">
          <a:xfrm>
            <a:off x="1258888" y="2420938"/>
            <a:ext cx="2233612" cy="985837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Спортивная</a:t>
            </a:r>
          </a:p>
        </p:txBody>
      </p:sp>
      <p:sp>
        <p:nvSpPr>
          <p:cNvPr id="4101" name="AutoShape 7"/>
          <p:cNvSpPr>
            <a:spLocks noChangeArrowheads="1"/>
          </p:cNvSpPr>
          <p:nvPr/>
        </p:nvSpPr>
        <p:spPr bwMode="auto">
          <a:xfrm>
            <a:off x="395288" y="4652963"/>
            <a:ext cx="1728787" cy="914400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Мужская</a:t>
            </a:r>
          </a:p>
        </p:txBody>
      </p:sp>
      <p:sp>
        <p:nvSpPr>
          <p:cNvPr id="4102" name="AutoShape 8"/>
          <p:cNvSpPr>
            <a:spLocks noChangeArrowheads="1"/>
          </p:cNvSpPr>
          <p:nvPr/>
        </p:nvSpPr>
        <p:spPr bwMode="auto">
          <a:xfrm>
            <a:off x="2484438" y="4652963"/>
            <a:ext cx="1727200" cy="936625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Женская</a:t>
            </a:r>
          </a:p>
        </p:txBody>
      </p:sp>
      <p:sp>
        <p:nvSpPr>
          <p:cNvPr id="4103" name="AutoShape 9"/>
          <p:cNvSpPr>
            <a:spLocks noChangeArrowheads="1"/>
          </p:cNvSpPr>
          <p:nvPr/>
        </p:nvSpPr>
        <p:spPr bwMode="auto">
          <a:xfrm>
            <a:off x="4787900" y="4652963"/>
            <a:ext cx="1728788" cy="936625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Мужская</a:t>
            </a:r>
          </a:p>
        </p:txBody>
      </p:sp>
      <p:sp>
        <p:nvSpPr>
          <p:cNvPr id="4104" name="AutoShape 10"/>
          <p:cNvSpPr>
            <a:spLocks noChangeArrowheads="1"/>
          </p:cNvSpPr>
          <p:nvPr/>
        </p:nvSpPr>
        <p:spPr bwMode="auto">
          <a:xfrm>
            <a:off x="6804025" y="4652963"/>
            <a:ext cx="1728788" cy="936625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/>
              <a:t>Женская</a:t>
            </a:r>
          </a:p>
        </p:txBody>
      </p:sp>
      <p:sp>
        <p:nvSpPr>
          <p:cNvPr id="4105" name="AutoShape 11"/>
          <p:cNvSpPr>
            <a:spLocks noChangeArrowheads="1"/>
          </p:cNvSpPr>
          <p:nvPr/>
        </p:nvSpPr>
        <p:spPr bwMode="auto">
          <a:xfrm>
            <a:off x="2124075" y="620713"/>
            <a:ext cx="4824413" cy="914400"/>
          </a:xfrm>
          <a:prstGeom prst="roundRect">
            <a:avLst>
              <a:gd name="adj" fmla="val 16667"/>
            </a:avLst>
          </a:prstGeom>
          <a:noFill/>
          <a:ln w="254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800" b="1"/>
              <a:t>Гимнастика</a:t>
            </a:r>
          </a:p>
        </p:txBody>
      </p:sp>
      <p:sp>
        <p:nvSpPr>
          <p:cNvPr id="4106" name="AutoShape 12"/>
          <p:cNvSpPr>
            <a:spLocks noChangeArrowheads="1"/>
          </p:cNvSpPr>
          <p:nvPr/>
        </p:nvSpPr>
        <p:spPr bwMode="auto">
          <a:xfrm>
            <a:off x="4859338" y="2420938"/>
            <a:ext cx="3168650" cy="1008062"/>
          </a:xfrm>
          <a:prstGeom prst="roundRect">
            <a:avLst>
              <a:gd name="adj" fmla="val 16667"/>
            </a:avLst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/>
              <a:t>Художественная</a:t>
            </a:r>
          </a:p>
        </p:txBody>
      </p:sp>
      <p:sp>
        <p:nvSpPr>
          <p:cNvPr id="4107" name="AutoShape 13"/>
          <p:cNvSpPr>
            <a:spLocks noChangeArrowheads="1"/>
          </p:cNvSpPr>
          <p:nvPr/>
        </p:nvSpPr>
        <p:spPr bwMode="auto">
          <a:xfrm>
            <a:off x="2843213" y="3429000"/>
            <a:ext cx="360362" cy="1223963"/>
          </a:xfrm>
          <a:prstGeom prst="downArrow">
            <a:avLst>
              <a:gd name="adj1" fmla="val 50000"/>
              <a:gd name="adj2" fmla="val 84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4108" name="AutoShape 14"/>
          <p:cNvSpPr>
            <a:spLocks noChangeArrowheads="1"/>
          </p:cNvSpPr>
          <p:nvPr/>
        </p:nvSpPr>
        <p:spPr bwMode="auto">
          <a:xfrm>
            <a:off x="1331913" y="3429000"/>
            <a:ext cx="360362" cy="1223963"/>
          </a:xfrm>
          <a:prstGeom prst="downArrow">
            <a:avLst>
              <a:gd name="adj1" fmla="val 50000"/>
              <a:gd name="adj2" fmla="val 84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4109" name="AutoShape 15"/>
          <p:cNvSpPr>
            <a:spLocks noChangeArrowheads="1"/>
          </p:cNvSpPr>
          <p:nvPr/>
        </p:nvSpPr>
        <p:spPr bwMode="auto">
          <a:xfrm>
            <a:off x="7380288" y="3429000"/>
            <a:ext cx="358775" cy="1223963"/>
          </a:xfrm>
          <a:prstGeom prst="downArrow">
            <a:avLst>
              <a:gd name="adj1" fmla="val 50000"/>
              <a:gd name="adj2" fmla="val 8528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4110" name="AutoShape 16"/>
          <p:cNvSpPr>
            <a:spLocks noChangeArrowheads="1"/>
          </p:cNvSpPr>
          <p:nvPr/>
        </p:nvSpPr>
        <p:spPr bwMode="auto">
          <a:xfrm>
            <a:off x="5364163" y="3429000"/>
            <a:ext cx="360362" cy="1223963"/>
          </a:xfrm>
          <a:prstGeom prst="downArrow">
            <a:avLst>
              <a:gd name="adj1" fmla="val 50000"/>
              <a:gd name="adj2" fmla="val 84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4111" name="AutoShape 17"/>
          <p:cNvSpPr>
            <a:spLocks noChangeArrowheads="1"/>
          </p:cNvSpPr>
          <p:nvPr/>
        </p:nvSpPr>
        <p:spPr bwMode="auto">
          <a:xfrm>
            <a:off x="2268538" y="1557338"/>
            <a:ext cx="358775" cy="863600"/>
          </a:xfrm>
          <a:prstGeom prst="downArrow">
            <a:avLst>
              <a:gd name="adj1" fmla="val 50000"/>
              <a:gd name="adj2" fmla="val 6017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4112" name="AutoShape 18"/>
          <p:cNvSpPr>
            <a:spLocks noChangeArrowheads="1"/>
          </p:cNvSpPr>
          <p:nvPr/>
        </p:nvSpPr>
        <p:spPr bwMode="auto">
          <a:xfrm>
            <a:off x="6227763" y="1557338"/>
            <a:ext cx="361950" cy="863600"/>
          </a:xfrm>
          <a:prstGeom prst="downArrow">
            <a:avLst>
              <a:gd name="adj1" fmla="val 50000"/>
              <a:gd name="adj2" fmla="val 5964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ru-RU"/>
          </a:p>
        </p:txBody>
      </p: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Мяч</a:t>
            </a:r>
          </a:p>
        </p:txBody>
      </p:sp>
      <p:pic>
        <p:nvPicPr>
          <p:cNvPr id="22531" name="Picture 6" descr="31388877_0_3ac_b42b0b67_XL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125538"/>
            <a:ext cx="7632700" cy="5472112"/>
          </a:xfr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Булавы</a:t>
            </a:r>
          </a:p>
        </p:txBody>
      </p:sp>
      <p:pic>
        <p:nvPicPr>
          <p:cNvPr id="23555" name="Picture 6" descr="x885a52e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908050"/>
            <a:ext cx="4105275" cy="5545138"/>
          </a:xfrm>
          <a:noFill/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Лента</a:t>
            </a:r>
          </a:p>
        </p:txBody>
      </p:sp>
      <p:pic>
        <p:nvPicPr>
          <p:cNvPr id="24579" name="Picture 6" descr="672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196975"/>
            <a:ext cx="7416800" cy="5184775"/>
          </a:xfrm>
          <a:noFill/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08050"/>
          </a:xfrm>
        </p:spPr>
        <p:txBody>
          <a:bodyPr/>
          <a:lstStyle/>
          <a:p>
            <a:pPr eaLnBrk="1" hangingPunct="1">
              <a:defRPr/>
            </a:pPr>
            <a:r>
              <a:rPr lang="ru-RU" sz="6000" i="1" smtClean="0">
                <a:solidFill>
                  <a:schemeClr val="accent2"/>
                </a:solidFill>
              </a:rPr>
              <a:t>Спортивная гимнастика</a:t>
            </a:r>
          </a:p>
        </p:txBody>
      </p:sp>
      <p:sp>
        <p:nvSpPr>
          <p:cNvPr id="4915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716463" y="908050"/>
            <a:ext cx="4211637" cy="2187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Спортивная гимнастика</a:t>
            </a:r>
            <a:r>
              <a:rPr lang="ru-RU" sz="2400" smtClean="0"/>
              <a:t> — вид спорта, включающий соревнования на гимнастических снарядах, в вольных упражнениях и в опорных прыжках. </a:t>
            </a:r>
          </a:p>
        </p:txBody>
      </p:sp>
      <p:pic>
        <p:nvPicPr>
          <p:cNvPr id="5124" name="Picture 7" descr="picture-1974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11863" y="3041650"/>
            <a:ext cx="2881312" cy="3627438"/>
          </a:xfrm>
          <a:noFill/>
        </p:spPr>
      </p:pic>
      <p:pic>
        <p:nvPicPr>
          <p:cNvPr id="5125" name="Picture 8" descr="105638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981075"/>
            <a:ext cx="4500562" cy="2924175"/>
          </a:xfrm>
          <a:noFill/>
        </p:spPr>
      </p:pic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179388" y="4149725"/>
            <a:ext cx="5688012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В современной программе гимнастического многоборья: для женщин — на брусьях разной высоты, бревне, в опорных прыжках, вольных упражнениях; для мужчин — в вольных упражнениях, опорных прыжках, на коне, кольцах, параллельных брусьях и перекладине. </a:t>
            </a:r>
          </a:p>
          <a:p>
            <a:pPr>
              <a:defRPr/>
            </a:pPr>
            <a:endParaRPr lang="ru-RU" sz="240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История Спортивной гимнастики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0" y="4559300"/>
            <a:ext cx="9144000" cy="22987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b="1" u="sng" smtClean="0"/>
              <a:t>В 1881 году создана Международная федерация гимнастики</a:t>
            </a:r>
            <a:r>
              <a:rPr lang="ru-RU" sz="2000" smtClean="0"/>
              <a:t>. С 1896 года спортивная гимнастика включена в программу Олимпийских игр, с 1928 года в Олимпийских играх участвуют женщины. </a:t>
            </a:r>
            <a:r>
              <a:rPr lang="ru-RU" sz="2000" b="1" u="sng" smtClean="0"/>
              <a:t>С 1903 года проводятся чемпионаты мира</a:t>
            </a:r>
            <a:r>
              <a:rPr lang="ru-RU" sz="2000" smtClean="0"/>
              <a:t> (до 1913 — раз в 2 года, с 1922 — раз в 4 года), с 1934 в чемпионатах участвуют женщины.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В 1-й половине XX века наибольших успехов в Олимпийских играх и чемпионатах мира добились гимнасты Чехословакии, Италии, Франции, Швейцарии, Германии, Финляндии, Венгрии, Югославии, США.</a:t>
            </a:r>
          </a:p>
        </p:txBody>
      </p:sp>
      <p:pic>
        <p:nvPicPr>
          <p:cNvPr id="6148" name="Picture 7" descr="145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08050"/>
            <a:ext cx="4356100" cy="3457575"/>
          </a:xfrm>
          <a:noFill/>
        </p:spPr>
      </p:pic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4284663" y="765175"/>
            <a:ext cx="4859337" cy="40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Гимнастические упражнения входили в систему физического воспитания ещё в </a:t>
            </a:r>
            <a:r>
              <a:rPr lang="ru-RU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Древней Греции</a:t>
            </a:r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, </a:t>
            </a:r>
            <a:r>
              <a:rPr lang="ru-RU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служили средством подготовки юношей к участию в Олимпийских играх</a:t>
            </a:r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. С конца XVIII — начала XIX века в западноевропейских и русской системах физического воспитания использовались упражнения на гимнастических снарядах, опорные прыжки. Во 2-й половине XIX века в ряде стран Западной Европы стали проводиться соревнования по некоторым видам гимнастических упражнений. </a:t>
            </a:r>
            <a:r>
              <a:rPr lang="ru-RU" sz="2000" b="1" u="sng">
                <a:effectLst>
                  <a:outerShdw blurRad="38100" dist="38100" dir="2700000" algn="tl">
                    <a:srgbClr val="C0C0C0"/>
                  </a:outerShdw>
                </a:effectLst>
              </a:rPr>
              <a:t>Первые состязания в России состоялись в 1885 году в Москве.</a:t>
            </a:r>
          </a:p>
          <a:p>
            <a:pPr>
              <a:defRPr/>
            </a:pPr>
            <a:endParaRPr lang="ru-RU" sz="2000" b="1" u="sng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140335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Международная федерация гимнастики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140200" y="1484313"/>
            <a:ext cx="5003800" cy="5041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u="sng" smtClean="0"/>
              <a:t>Международная федерация гимнастики</a:t>
            </a:r>
            <a:r>
              <a:rPr lang="ru-RU" sz="2000" smtClean="0"/>
              <a:t> (фр. </a:t>
            </a:r>
            <a:r>
              <a:rPr lang="fr-FR" sz="2000" i="1" smtClean="0"/>
              <a:t>Federation Internationale de Gymnastique (FIG)</a:t>
            </a:r>
            <a:r>
              <a:rPr lang="ru-RU" sz="2000" smtClean="0"/>
              <a:t> или англ. </a:t>
            </a:r>
            <a:r>
              <a:rPr lang="ru-RU" sz="2000" i="1" smtClean="0"/>
              <a:t>International Federation of Gymnastics (IFG)</a:t>
            </a:r>
            <a:r>
              <a:rPr lang="ru-RU" sz="2000" smtClean="0"/>
              <a:t>) — федерация гимнастических видов спорта. </a:t>
            </a:r>
            <a:r>
              <a:rPr lang="ru-RU" sz="2000" b="1" u="sng" smtClean="0"/>
              <a:t>Основана 23 июля 1881 года в городе Льеж (Бельгия),</a:t>
            </a:r>
            <a:r>
              <a:rPr lang="ru-RU" sz="2000" smtClean="0"/>
              <a:t> что делает её старейшей международной спортивной федерацией. Первоначально названная Европейской Гимнастической Федерацией, организация включала три страны-члена: Бельгию, Францию и Нидерланды, пока в 1921 в неё были допущены и не европейские страны. Тогда она и получила своё современное имя.</a:t>
            </a:r>
          </a:p>
        </p:txBody>
      </p:sp>
      <p:pic>
        <p:nvPicPr>
          <p:cNvPr id="7172" name="Picture 7" descr="2915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00213"/>
            <a:ext cx="4032250" cy="3097212"/>
          </a:xfrm>
          <a:noFill/>
        </p:spPr>
      </p:pic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0" y="5805488"/>
            <a:ext cx="9144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</a:rPr>
              <a:t>Федерация разрабатывает регламенты выступлений, которые определяют правила оценки выступлений гимнастов.</a:t>
            </a:r>
          </a:p>
          <a:p>
            <a:pPr>
              <a:defRPr/>
            </a:pPr>
            <a:endParaRPr lang="ru-RU" sz="2000"/>
          </a:p>
        </p:txBody>
      </p:sp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Разновысокие брусья</a:t>
            </a:r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250825" y="5445125"/>
            <a:ext cx="8893175" cy="121443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Разновысокие брусья</a:t>
            </a:r>
            <a:r>
              <a:rPr lang="ru-RU" sz="2400" smtClean="0"/>
              <a:t> — спортивный снаряд, применяющийся в спортивной гимнастике у женщин. У мужчин используются параллельные брусья. </a:t>
            </a:r>
          </a:p>
        </p:txBody>
      </p:sp>
      <p:pic>
        <p:nvPicPr>
          <p:cNvPr id="8196" name="Picture 8" descr="Kidz-Gym-Uneven-Bar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052513"/>
            <a:ext cx="5329237" cy="4275137"/>
          </a:xfrm>
          <a:noFill/>
        </p:spPr>
      </p:pic>
      <p:pic>
        <p:nvPicPr>
          <p:cNvPr id="8197" name="Picture 9" descr="Semenova5Stutt0760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580063" y="1052513"/>
            <a:ext cx="3384550" cy="4248150"/>
          </a:xfrm>
          <a:noFill/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22338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Бревно</a:t>
            </a:r>
          </a:p>
        </p:txBody>
      </p:sp>
      <p:sp>
        <p:nvSpPr>
          <p:cNvPr id="57351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3059113" y="908050"/>
            <a:ext cx="2808287" cy="594995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Бревно</a:t>
            </a:r>
            <a:r>
              <a:rPr lang="ru-RU" sz="2400" smtClean="0"/>
              <a:t> — один из снарядов в спортивной гимнастике, горизонтальный брус длиной 5 метров и шириной 10 сантиметров, поставленный на высоте 125 сантиметров. Снаряд покрыт кожей или замшей.</a:t>
            </a:r>
          </a:p>
        </p:txBody>
      </p:sp>
      <p:pic>
        <p:nvPicPr>
          <p:cNvPr id="9220" name="Picture 8" descr="m-722037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196975"/>
            <a:ext cx="3132138" cy="5040313"/>
          </a:xfrm>
          <a:noFill/>
        </p:spPr>
      </p:pic>
      <p:pic>
        <p:nvPicPr>
          <p:cNvPr id="9221" name="Picture 9" descr="m-72204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867400" y="1125538"/>
            <a:ext cx="3276600" cy="5111750"/>
          </a:xfr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-171450"/>
            <a:ext cx="9144000" cy="908050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Опорный прыжок (женщины)</a:t>
            </a:r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765175"/>
            <a:ext cx="5364163" cy="6092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 smtClean="0"/>
              <a:t>При исполнении опорного прыжка спортсмен </a:t>
            </a:r>
            <a:r>
              <a:rPr lang="ru-RU" sz="2400" b="1" u="sng" dirty="0" smtClean="0"/>
              <a:t>разбегается по дорожке</a:t>
            </a:r>
            <a:r>
              <a:rPr lang="ru-RU" sz="2400" dirty="0" smtClean="0"/>
              <a:t>, затем </a:t>
            </a:r>
            <a:r>
              <a:rPr lang="ru-RU" sz="2400" b="1" u="sng" dirty="0" smtClean="0"/>
              <a:t>отталкивается</a:t>
            </a:r>
            <a:r>
              <a:rPr lang="ru-RU" sz="2400" dirty="0" smtClean="0"/>
              <a:t> при помощи специального наклонного пружинящего мостика и </a:t>
            </a:r>
            <a:r>
              <a:rPr lang="ru-RU" sz="2400" b="1" u="sng" dirty="0" smtClean="0"/>
              <a:t>совершает прыжок</a:t>
            </a:r>
            <a:r>
              <a:rPr lang="ru-RU" sz="2400" dirty="0" smtClean="0"/>
              <a:t>, в ходе которого он должен произвести </a:t>
            </a:r>
            <a:r>
              <a:rPr lang="ru-RU" sz="2400" b="1" u="sng" dirty="0" smtClean="0"/>
              <a:t>дополнительное отталкивание от снаряда</a:t>
            </a:r>
            <a:r>
              <a:rPr lang="ru-RU" sz="2400" dirty="0" smtClean="0"/>
              <a:t> (гимнастический конь или специальный снаряд). В ходе прыжка спортсмен совершает </a:t>
            </a:r>
            <a:r>
              <a:rPr lang="ru-RU" sz="2400" b="1" u="sng" dirty="0" smtClean="0"/>
              <a:t>дополнительные акробатические элементы в воздухе</a:t>
            </a:r>
            <a:r>
              <a:rPr lang="ru-RU" sz="2400" dirty="0" smtClean="0"/>
              <a:t> (сальто, пируэты, вращения). Выступление оценивается по сложности выполненных элементов, их чистоте, отсутствию ошибок. Особое внимание уделяется </a:t>
            </a:r>
            <a:r>
              <a:rPr lang="ru-RU" sz="2400" b="1" u="sng" dirty="0" smtClean="0"/>
              <a:t>качеству приземления. </a:t>
            </a:r>
          </a:p>
        </p:txBody>
      </p:sp>
      <p:pic>
        <p:nvPicPr>
          <p:cNvPr id="10244" name="Picture 7" descr="AliciaSacramone08VJedJacobsohnGETTY823887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92725" y="765175"/>
            <a:ext cx="3851275" cy="5903913"/>
          </a:xfrm>
          <a:noFill/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chemeClr val="accent2"/>
                </a:solidFill>
              </a:rPr>
              <a:t>Вольные упражнения (женщины)</a:t>
            </a:r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4365625"/>
            <a:ext cx="5867400" cy="2492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smtClean="0"/>
              <a:t>Вольные упражнения проходят на «ковре» — квадратном помосте. Женские вольные упражнения — единственный вид программы спортивной гимнастики, выполняющийся под музыку. В женских соревнованиях судьи  учитывают уровень хореографической подготовки. </a:t>
            </a:r>
          </a:p>
        </p:txBody>
      </p:sp>
      <p:pic>
        <p:nvPicPr>
          <p:cNvPr id="11268" name="Picture 8" descr="FOOXmj3SX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08050"/>
            <a:ext cx="5795963" cy="3384550"/>
          </a:xfrm>
          <a:noFill/>
        </p:spPr>
      </p:pic>
      <p:pic>
        <p:nvPicPr>
          <p:cNvPr id="11269" name="Picture 9" descr="k0304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795963" y="908050"/>
            <a:ext cx="3348037" cy="5545138"/>
          </a:xfrm>
          <a:noFill/>
        </p:spPr>
      </p:pic>
    </p:spTree>
  </p:cSld>
  <p:clrMapOvr>
    <a:masterClrMapping/>
  </p:clrMapOvr>
  <p:transition spd="med">
    <p:pull dir="l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9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EC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2F4FF"/>
      </a:accent5>
      <a:accent6>
        <a:srgbClr val="2D2D8A"/>
      </a:accent6>
      <a:hlink>
        <a:srgbClr val="6600FF"/>
      </a:hlink>
      <a:folHlink>
        <a:srgbClr val="009900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606</TotalTime>
  <Words>505</Words>
  <Application>Microsoft Office PowerPoint</Application>
  <PresentationFormat>Экран (4:3)</PresentationFormat>
  <Paragraphs>48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Garamond</vt:lpstr>
      <vt:lpstr>Wingdings</vt:lpstr>
      <vt:lpstr>Течение</vt:lpstr>
      <vt:lpstr>Гимнастика</vt:lpstr>
      <vt:lpstr>Презентация PowerPoint</vt:lpstr>
      <vt:lpstr>Спортивная гимнастика</vt:lpstr>
      <vt:lpstr>История Спортивной гимнастики</vt:lpstr>
      <vt:lpstr>Международная федерация гимнастики</vt:lpstr>
      <vt:lpstr>Разновысокие брусья</vt:lpstr>
      <vt:lpstr>Бревно</vt:lpstr>
      <vt:lpstr>Опорный прыжок (женщины)</vt:lpstr>
      <vt:lpstr>Вольные упражнения (женщины)</vt:lpstr>
      <vt:lpstr>Вольные упражнения (мужчины)</vt:lpstr>
      <vt:lpstr>Опорный прыжок (мужчины)</vt:lpstr>
      <vt:lpstr>Упражнения на коне</vt:lpstr>
      <vt:lpstr>Упражнения на кольцах</vt:lpstr>
      <vt:lpstr>Параллельные брусья</vt:lpstr>
      <vt:lpstr>Перекладина</vt:lpstr>
      <vt:lpstr>Художественная гимнастика</vt:lpstr>
      <vt:lpstr>История художественной гимнастики</vt:lpstr>
      <vt:lpstr>Скакалка</vt:lpstr>
      <vt:lpstr>Обруч</vt:lpstr>
      <vt:lpstr>Мяч</vt:lpstr>
      <vt:lpstr>Булавы</vt:lpstr>
      <vt:lpstr>Лента</vt:lpstr>
    </vt:vector>
  </TitlesOfParts>
  <Company>Организация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Гимнастика</dc:title>
  <dc:creator>Customer</dc:creator>
  <cp:lastModifiedBy>User</cp:lastModifiedBy>
  <cp:revision>10</cp:revision>
  <dcterms:created xsi:type="dcterms:W3CDTF">2010-04-22T15:51:25Z</dcterms:created>
  <dcterms:modified xsi:type="dcterms:W3CDTF">2021-06-07T18:57:10Z</dcterms:modified>
</cp:coreProperties>
</file>