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4"/>
  </p:notesMasterIdLst>
  <p:sldIdLst>
    <p:sldId id="263" r:id="rId2"/>
    <p:sldId id="321" r:id="rId3"/>
    <p:sldId id="272" r:id="rId4"/>
    <p:sldId id="273" r:id="rId5"/>
    <p:sldId id="324" r:id="rId6"/>
    <p:sldId id="323" r:id="rId7"/>
    <p:sldId id="331" r:id="rId8"/>
    <p:sldId id="286" r:id="rId9"/>
    <p:sldId id="332" r:id="rId10"/>
    <p:sldId id="327" r:id="rId11"/>
    <p:sldId id="287" r:id="rId12"/>
    <p:sldId id="329" r:id="rId13"/>
    <p:sldId id="288" r:id="rId14"/>
    <p:sldId id="334" r:id="rId15"/>
    <p:sldId id="333" r:id="rId16"/>
    <p:sldId id="291" r:id="rId17"/>
    <p:sldId id="307" r:id="rId18"/>
    <p:sldId id="308" r:id="rId19"/>
    <p:sldId id="297" r:id="rId20"/>
    <p:sldId id="313" r:id="rId21"/>
    <p:sldId id="296" r:id="rId22"/>
    <p:sldId id="33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555" initials="5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40" autoAdjust="0"/>
    <p:restoredTop sz="94569" autoAdjust="0"/>
  </p:normalViewPr>
  <p:slideViewPr>
    <p:cSldViewPr>
      <p:cViewPr varScale="1">
        <p:scale>
          <a:sx n="76" d="100"/>
          <a:sy n="76" d="100"/>
        </p:scale>
        <p:origin x="107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51BB94-2253-4382-ACC8-B1B53F8892A8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/>
      <dgm:spPr/>
    </dgm:pt>
    <dgm:pt modelId="{1B072EBA-F8DB-4655-A568-7815F1F73A84}">
      <dgm:prSet phldrT="[Текст]" phldr="1"/>
      <dgm:spPr/>
      <dgm:t>
        <a:bodyPr/>
        <a:lstStyle/>
        <a:p>
          <a:endParaRPr lang="ru-RU"/>
        </a:p>
      </dgm:t>
    </dgm:pt>
    <dgm:pt modelId="{BA2C880A-DAF0-4957-BBDF-23C826F90A02}" type="parTrans" cxnId="{C4791AB2-C1DA-4308-933A-0B60CE945CAB}">
      <dgm:prSet/>
      <dgm:spPr/>
    </dgm:pt>
    <dgm:pt modelId="{A2D0D523-A088-47D6-9023-2284381709C6}" type="sibTrans" cxnId="{C4791AB2-C1DA-4308-933A-0B60CE945CAB}">
      <dgm:prSet/>
      <dgm:spPr/>
    </dgm:pt>
    <dgm:pt modelId="{91388C7E-5EC2-44B7-A41D-E118D07232C0}" type="pres">
      <dgm:prSet presAssocID="{0B51BB94-2253-4382-ACC8-B1B53F8892A8}" presName="Name0" presStyleCnt="0">
        <dgm:presLayoutVars>
          <dgm:chMax/>
          <dgm:chPref/>
          <dgm:dir/>
        </dgm:presLayoutVars>
      </dgm:prSet>
      <dgm:spPr/>
    </dgm:pt>
    <dgm:pt modelId="{293F262D-9D66-4569-B713-E61F7E5DBAB5}" type="pres">
      <dgm:prSet presAssocID="{1B072EBA-F8DB-4655-A568-7815F1F73A84}" presName="composite" presStyleCnt="0">
        <dgm:presLayoutVars>
          <dgm:chMax val="1"/>
          <dgm:chPref val="1"/>
        </dgm:presLayoutVars>
      </dgm:prSet>
      <dgm:spPr/>
    </dgm:pt>
    <dgm:pt modelId="{61A49E43-2C8A-4117-B056-6EE8C99F9AF3}" type="pres">
      <dgm:prSet presAssocID="{1B072EBA-F8DB-4655-A568-7815F1F73A84}" presName="Accent" presStyleLbl="trAlignAcc1" presStyleIdx="0" presStyleCnt="1">
        <dgm:presLayoutVars>
          <dgm:chMax val="0"/>
          <dgm:chPref val="0"/>
        </dgm:presLayoutVars>
      </dgm:prSet>
      <dgm:spPr/>
    </dgm:pt>
    <dgm:pt modelId="{F3A045A6-ED79-4440-95CC-C1120C48854F}" type="pres">
      <dgm:prSet presAssocID="{1B072EBA-F8DB-4655-A568-7815F1F73A84}" presName="Image" presStyleLbl="alignImgPlace1" presStyleIdx="0" presStyleCnt="1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A7907BD1-BD6B-4A40-AFA5-25F4460C8D0E}" type="pres">
      <dgm:prSet presAssocID="{1B072EBA-F8DB-4655-A568-7815F1F73A84}" presName="ChildComposite" presStyleCnt="0"/>
      <dgm:spPr/>
    </dgm:pt>
    <dgm:pt modelId="{C430D815-962D-4469-8CD6-1F6DFE74E63F}" type="pres">
      <dgm:prSet presAssocID="{1B072EBA-F8DB-4655-A568-7815F1F73A84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A500156-3232-4915-91B6-AAA40F2E1D18}" type="pres">
      <dgm:prSet presAssocID="{1B072EBA-F8DB-4655-A568-7815F1F73A84}" presName="Parent" presStyleLbl="revTx" presStyleIdx="0" presStyleCnt="1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B1C06E-2494-4D0E-9788-DE3788AFB2E6}" type="presOf" srcId="{0B51BB94-2253-4382-ACC8-B1B53F8892A8}" destId="{91388C7E-5EC2-44B7-A41D-E118D07232C0}" srcOrd="0" destOrd="0" presId="urn:microsoft.com/office/officeart/2008/layout/CaptionedPictures"/>
    <dgm:cxn modelId="{A10A5EA8-A62E-4A68-A00A-94252814AF77}" type="presOf" srcId="{1B072EBA-F8DB-4655-A568-7815F1F73A84}" destId="{1A500156-3232-4915-91B6-AAA40F2E1D18}" srcOrd="0" destOrd="0" presId="urn:microsoft.com/office/officeart/2008/layout/CaptionedPictures"/>
    <dgm:cxn modelId="{C4791AB2-C1DA-4308-933A-0B60CE945CAB}" srcId="{0B51BB94-2253-4382-ACC8-B1B53F8892A8}" destId="{1B072EBA-F8DB-4655-A568-7815F1F73A84}" srcOrd="0" destOrd="0" parTransId="{BA2C880A-DAF0-4957-BBDF-23C826F90A02}" sibTransId="{A2D0D523-A088-47D6-9023-2284381709C6}"/>
    <dgm:cxn modelId="{BA7BE1D5-69A9-48D8-92FF-5B3867F3D2E6}" type="presParOf" srcId="{91388C7E-5EC2-44B7-A41D-E118D07232C0}" destId="{293F262D-9D66-4569-B713-E61F7E5DBAB5}" srcOrd="0" destOrd="0" presId="urn:microsoft.com/office/officeart/2008/layout/CaptionedPictures"/>
    <dgm:cxn modelId="{AB0CD6EC-AE5D-47BF-8E49-2999020A660F}" type="presParOf" srcId="{293F262D-9D66-4569-B713-E61F7E5DBAB5}" destId="{61A49E43-2C8A-4117-B056-6EE8C99F9AF3}" srcOrd="0" destOrd="0" presId="urn:microsoft.com/office/officeart/2008/layout/CaptionedPictures"/>
    <dgm:cxn modelId="{071BEC31-82B0-4665-BAD6-0258F4262B24}" type="presParOf" srcId="{293F262D-9D66-4569-B713-E61F7E5DBAB5}" destId="{F3A045A6-ED79-4440-95CC-C1120C48854F}" srcOrd="1" destOrd="0" presId="urn:microsoft.com/office/officeart/2008/layout/CaptionedPictures"/>
    <dgm:cxn modelId="{890C509D-9460-4BC1-A615-EFE09791EBC0}" type="presParOf" srcId="{293F262D-9D66-4569-B713-E61F7E5DBAB5}" destId="{A7907BD1-BD6B-4A40-AFA5-25F4460C8D0E}" srcOrd="2" destOrd="0" presId="urn:microsoft.com/office/officeart/2008/layout/CaptionedPictures"/>
    <dgm:cxn modelId="{41CFDA52-97F6-4B57-915C-2F57B62ADF8C}" type="presParOf" srcId="{A7907BD1-BD6B-4A40-AFA5-25F4460C8D0E}" destId="{C430D815-962D-4469-8CD6-1F6DFE74E63F}" srcOrd="0" destOrd="0" presId="urn:microsoft.com/office/officeart/2008/layout/CaptionedPictures"/>
    <dgm:cxn modelId="{4CE95C53-9A4C-49FA-A3D7-966E6047B252}" type="presParOf" srcId="{A7907BD1-BD6B-4A40-AFA5-25F4460C8D0E}" destId="{1A500156-3232-4915-91B6-AAA40F2E1D18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08FE4-EC3B-429E-B1DA-91EBBF38B608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5EF58-C2F8-4452-85F1-DD1E72296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45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857233"/>
            <a:ext cx="564360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Cambria" pitchFamily="18" charset="0"/>
              </a:rPr>
              <a:t>Игра как средство образовательной деятельности в условиях  ФГОС  ДО</a:t>
            </a:r>
            <a:endParaRPr lang="ru-RU" sz="44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57290" y="357166"/>
            <a:ext cx="6500858" cy="5715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200" b="1" cap="sm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</a:t>
            </a:r>
            <a:endParaRPr lang="ru-RU" sz="3200" b="1" cap="small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1214422"/>
            <a:ext cx="23500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На улицах города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214422"/>
            <a:ext cx="2214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салоне красоты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684157"/>
            <a:ext cx="3633094" cy="5085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84157"/>
            <a:ext cx="3723878" cy="5085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14348" y="285728"/>
            <a:ext cx="7286676" cy="4286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24744"/>
            <a:ext cx="4320480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340768"/>
            <a:ext cx="4176464" cy="4716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3108" y="285728"/>
            <a:ext cx="5715008" cy="5715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cap="sm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Строительные игры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46"/>
          <a:stretch/>
        </p:blipFill>
        <p:spPr>
          <a:xfrm>
            <a:off x="539552" y="1340768"/>
            <a:ext cx="4104456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14" t="1887" r="-2269" b="13208"/>
          <a:stretch/>
        </p:blipFill>
        <p:spPr>
          <a:xfrm>
            <a:off x="4788024" y="3356992"/>
            <a:ext cx="374441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071538" y="285728"/>
            <a:ext cx="7072362" cy="5715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Театрализованные, режиссёрские игры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65" t="7922" r="6719" b="4314"/>
          <a:stretch/>
        </p:blipFill>
        <p:spPr>
          <a:xfrm>
            <a:off x="611560" y="1412776"/>
            <a:ext cx="7704856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20688"/>
            <a:ext cx="3795886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8251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4272567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63" r="4256"/>
          <a:stretch/>
        </p:blipFill>
        <p:spPr>
          <a:xfrm>
            <a:off x="3816974" y="3284984"/>
            <a:ext cx="4859482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1528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15816" y="116632"/>
            <a:ext cx="4929222" cy="5715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645024"/>
            <a:ext cx="3908254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4651720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00166" y="285728"/>
            <a:ext cx="5929354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игровая деятельность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67" y="1124744"/>
            <a:ext cx="4355976" cy="3713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2492896"/>
            <a:ext cx="3672408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5508000" cy="413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068960"/>
            <a:ext cx="4572000" cy="3789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642918"/>
            <a:ext cx="650085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Franklin Gothic Book" pitchFamily="34" charset="0"/>
              </a:rPr>
              <a:t>Результаты использования игр в работе.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Дети легче усваивают и запоминают материал занятия;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Дети получают удовольствие от игры;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Проявляют желание повторить их в самостоятельной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деятельности;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В процессе игры дети приобретают специальные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знания, умения, навыки.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</a:rPr>
              <a:t>Повышается уровень развития у детей познавательной активности, творческих способностей.</a:t>
            </a:r>
            <a:endParaRPr lang="ru-RU" sz="2000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428604"/>
            <a:ext cx="650085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– ведущий вид деятельности детей </a:t>
            </a:r>
            <a:b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дошкольного возраста.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– что может быть интересней и значимей </a:t>
            </a:r>
            <a:b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для ребенка?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 и  радость, и познание, и творчество. Это то,</a:t>
            </a:r>
            <a:b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ради чего ребенок идет в детский сад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i="1" dirty="0" smtClean="0">
                <a:solidFill>
                  <a:schemeClr val="accent6"/>
                </a:solidFill>
                <a:latin typeface="Cambria" pitchFamily="18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428868"/>
            <a:ext cx="57150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Игра имеет важное значение в жизни ребенка, имеет тоже значение, какое у взрослого имеет деятельность работа, служба. Каков ребенок в игре, таким во многом он будет в работе. По этому воспитание будущего деятеля происходит, прежде всего, в игре...» </a:t>
            </a:r>
            <a:b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Так характеризовал роль детских игр известнейший в нашей стране педагог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2060"/>
                </a:solidFill>
                <a:latin typeface="Cambria" pitchFamily="18" charset="0"/>
              </a:rPr>
              <a:t>А.С. Макаренко "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 rot="10800000" flipV="1">
            <a:off x="2000232" y="642918"/>
            <a:ext cx="5286412" cy="4286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357290" y="1170112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Усовершенствована предметно-развивающая среда</a:t>
            </a:r>
            <a:endParaRPr lang="ru-RU" sz="2000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571613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Родители познакомились с необходимой информацией игр с детьми дома</a:t>
            </a:r>
            <a:endParaRPr lang="ru-RU" sz="2000" dirty="0">
              <a:solidFill>
                <a:srgbClr val="002060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214554"/>
            <a:ext cx="678661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Заинтересовали родителей в том, что через  разнообразие игр формируется личность ребенка.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428728" y="2947956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Разучили с детьми много новых пальчиковых игр, дидактических игр, сюжетно- ролевых игр, подвижных игр для  развития их творческих способностей  </a:t>
            </a:r>
            <a:endParaRPr lang="ru-RU" sz="2000" dirty="0" smtClean="0">
              <a:solidFill>
                <a:srgbClr val="002060"/>
              </a:solidFill>
              <a:latin typeface="Franklin Gothic Book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928794" y="3881334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Положительная динамика всестороннего развития каждого ребенка через игру.</a:t>
            </a:r>
            <a:endParaRPr lang="ru-RU" sz="2000" dirty="0">
              <a:solidFill>
                <a:srgbClr val="002060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1071546"/>
            <a:ext cx="62151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заключении хочется сказать, что игра как психологическая проблема дает еще очень много фактов для научной мысли, еще много предстоит открыть ученым в этой области. Игра как проблема воспитания требует неустанных, каждодневных раздумий родителей, требует творчества и фантазии от воспитателей. Воспитание ребенка – это большая ответственность, большой труд и огромная творческая радость, дающая сознание полезности нашего существования на земле.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428604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1769191">
            <a:off x="1082059" y="1995822"/>
            <a:ext cx="6950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348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428604"/>
            <a:ext cx="6786610" cy="4357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C00000"/>
                </a:solidFill>
                <a:ea typeface="Calibri"/>
                <a:cs typeface="Times New Roman"/>
              </a:rPr>
              <a:t>Для развития ребенка игра дает: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Способность действовать в плане представлений, благодаря которому происходит развитие продуктивного воображения.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 Ориентироваться в сфере человеческих отношений;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Координировать свои действия с другими, постоянно изменяющаяся обстановка игры требует согласования усилий ее участников, что способствует развитию сотрудничества, общения между детьми;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4.Умение находить выходы из разнообразных жизненных ситуаций, гибкость, развитие психологической устойчивости, радостный и доброжелательный эмоциональный фон.</a:t>
            </a: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1571613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Arial" charset="0"/>
              </a:rPr>
              <a:t>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642918"/>
            <a:ext cx="6286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</a:rPr>
              <a:t>Цель игровой терапии - не менять ребенка и не переделывать его, не учить его каким-то специальным поведенческим навыкам, а дать возможность “прожить” в игре волнующие его ситуации при полном внимании и сопереживании взрослого.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00042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Педагогическая поддержка игры в свете ФГОС ДО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000108"/>
            <a:ext cx="628654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«Требования к условиям реализации основной образовательной программы дошкольного образования»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1. создание условий для свободного выбора детьми деятельности, участников совместной деятельности; 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 поддержка детской инициативы и самостоятельности в разных видах деятельности (игровой, исследовательской, проектной, познавательной и т.д.); 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 поддержка спонтанной игры детей, ее обогащение, обеспечение игрового времени и пространства.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Это важнейшая часть работы педагогов, от реализации которой зависит успешное развитие ребенка, а значит - успешное формирование целевых ориентиров, то есть фактическая реализация ФГОС ДО.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635798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1" y="1714488"/>
            <a:ext cx="28575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785926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6143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Цель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: раскрытие личности ребенка и  развитие его творческого потенциала посредством освоения игровой  деятельности.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3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699833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Задачи: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Обеспечить развития у детей разносторонних представлений о действительности и умение использовать эти представления для создания новых сюжетных игр.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14325" y="2830870"/>
            <a:ext cx="6286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Способствовать возникновению в игре дружеских взаимоотношений в игровых объединениях по интересам.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399137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Создать условия для совместной игровой деятельности  детей и взрослых.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4755175"/>
            <a:ext cx="6120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Способствовать развитию самостоятельности, инициативы, воображения и творчества в играх.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58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00166" y="714356"/>
            <a:ext cx="650085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Franklin Gothic Book" pitchFamily="34" charset="0"/>
                <a:ea typeface="Times New Roman" pitchFamily="18" charset="0"/>
                <a:cs typeface="Times New Roman" pitchFamily="18" charset="0"/>
              </a:rPr>
              <a:t>Условия развития игровой деятельности: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Franklin Gothic Boo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место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время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-руководство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-предметно- развивающая среда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-единые требования детского сада и семьи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555\Desktop\красивые картинки\77a447fb42d983f2bc87bf8e09baf64b_i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052736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условиях  реализации ФГОС обучение детей проводится в игровой форме.</a:t>
            </a:r>
            <a:endParaRPr lang="ru-RU" sz="2000" dirty="0"/>
          </a:p>
        </p:txBody>
      </p:sp>
      <p:graphicFrame>
        <p:nvGraphicFramePr>
          <p:cNvPr id="2" name="Схема 1"/>
          <p:cNvGraphicFramePr/>
          <p:nvPr/>
        </p:nvGraphicFramePr>
        <p:xfrm>
          <a:off x="251520" y="1736186"/>
          <a:ext cx="6336704" cy="491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9169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1290</TotalTime>
  <Words>513</Words>
  <Application>Microsoft Office PowerPoint</Application>
  <PresentationFormat>Экран (4:3)</PresentationFormat>
  <Paragraphs>58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Calibri</vt:lpstr>
      <vt:lpstr>Cambria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User</cp:lastModifiedBy>
  <cp:revision>153</cp:revision>
  <dcterms:created xsi:type="dcterms:W3CDTF">2017-03-24T17:37:14Z</dcterms:created>
  <dcterms:modified xsi:type="dcterms:W3CDTF">2021-06-21T14:03:28Z</dcterms:modified>
</cp:coreProperties>
</file>