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Slides/notesSlide15.xml" ContentType="application/vnd.openxmlformats-officedocument.presentationml.notesSlide+xml"/>
  <Override PartName="/ppt/notesSlides/_rels/notesSlide15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17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8.jpeg" ContentType="image/jpeg"/>
  <Override PartName="/ppt/media/image6.png" ContentType="image/png"/>
  <Override PartName="/ppt/media/image7.png" ContentType="image/pn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ru-RU" sz="2000" spc="-1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ru-RU" sz="1400" spc="-1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ru-RU" sz="1400" spc="-1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ru-RU" sz="1400" spc="-1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519B27E0-C3BA-4863-9B27-55FEA792B85D}" type="slidenum">
              <a:rPr lang="ru-RU" sz="1400" spc="-1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6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9F0ADA3B-5E66-450B-AAD3-51E1C82C82AD}" type="slidenum">
              <a:rPr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ru-RU" sz="3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подзаголовка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17.11.20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EC87CC53-0275-428B-A130-249046EC2B71}" type="slidenum">
              <a:rPr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spc="-1">
                <a:latin typeface="Calibri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400" spc="-1">
                <a:latin typeface="Calibri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spc="-1">
                <a:latin typeface="Calibri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  <a:endParaRPr/>
          </a:p>
          <a:p>
            <a:pPr marL="343080" indent="-342720">
              <a:lnSpc>
                <a:spcPct val="100000"/>
              </a:lnSpc>
              <a:buFont typeface="Arial"/>
              <a:buChar char="•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 marL="743040" indent="-285480">
              <a:lnSpc>
                <a:spcPct val="100000"/>
              </a:lnSpc>
              <a:buFont typeface="Arial"/>
              <a:buChar char="–"/>
            </a:pPr>
            <a:r>
              <a:rPr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/>
          </a:p>
          <a:p>
            <a:pPr lvl="2" marL="1143000" indent="-228240">
              <a:lnSpc>
                <a:spcPct val="100000"/>
              </a:lnSpc>
              <a:buFont typeface="Arial"/>
              <a:buChar char="•"/>
            </a:pPr>
            <a:r>
              <a:rPr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/>
          </a:p>
          <a:p>
            <a:pPr lvl="3" marL="1600200" indent="-228240">
              <a:lnSpc>
                <a:spcPct val="100000"/>
              </a:lnSpc>
              <a:buFont typeface="Arial"/>
              <a:buChar char="–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/>
          </a:p>
          <a:p>
            <a:pPr lvl="4" marL="2057400" indent="-228240">
              <a:lnSpc>
                <a:spcPct val="100000"/>
              </a:lnSpc>
              <a:buFont typeface="Arial"/>
              <a:buChar char="»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17.11.20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CDFC428-D421-4AF0-9BAA-C896F5C654DE}" type="slidenum">
              <a:rPr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17.11.20</a:t>
            </a:r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DC0076B-E09E-4156-A5C8-C0E2A2E1DEF1}" type="slidenum">
              <a:rPr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 sz="1800" spc="-1">
                <a:latin typeface="Calibri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spc="-1">
                <a:latin typeface="Calibri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400" spc="-1">
                <a:latin typeface="Calibri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spc="-1">
                <a:latin typeface="Calibri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908640"/>
            <a:ext cx="7772040" cy="647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       </a:t>
            </a: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Лекарственные травы</a:t>
            </a: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/>
            <a:endParaRPr/>
          </a:p>
        </p:txBody>
      </p:sp>
      <p:pic>
        <p:nvPicPr>
          <p:cNvPr id="125" name="Picture 7" descr=""/>
          <p:cNvPicPr/>
          <p:nvPr/>
        </p:nvPicPr>
        <p:blipFill>
          <a:blip r:embed="rId1"/>
          <a:stretch/>
        </p:blipFill>
        <p:spPr>
          <a:xfrm>
            <a:off x="251640" y="1917000"/>
            <a:ext cx="1872000" cy="4248000"/>
          </a:xfrm>
          <a:prstGeom prst="rect">
            <a:avLst/>
          </a:prstGeom>
          <a:ln>
            <a:noFill/>
          </a:ln>
        </p:spPr>
      </p:pic>
      <p:pic>
        <p:nvPicPr>
          <p:cNvPr id="126" name="Picture 6" descr=""/>
          <p:cNvPicPr/>
          <p:nvPr/>
        </p:nvPicPr>
        <p:blipFill>
          <a:blip r:embed="rId2"/>
          <a:stretch/>
        </p:blipFill>
        <p:spPr>
          <a:xfrm>
            <a:off x="2123640" y="1700640"/>
            <a:ext cx="6480360" cy="468000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Ромашка</a:t>
            </a:r>
            <a:endParaRPr/>
          </a:p>
        </p:txBody>
      </p:sp>
      <p:pic>
        <p:nvPicPr>
          <p:cNvPr id="151" name="Picture 5" descr=""/>
          <p:cNvPicPr/>
          <p:nvPr/>
        </p:nvPicPr>
        <p:blipFill>
          <a:blip r:embed="rId1"/>
          <a:stretch/>
        </p:blipFill>
        <p:spPr>
          <a:xfrm>
            <a:off x="2339640" y="1600200"/>
            <a:ext cx="6336360" cy="470880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  <p:sp>
        <p:nvSpPr>
          <p:cNvPr id="152" name="CustomShape 2"/>
          <p:cNvSpPr/>
          <p:nvPr/>
        </p:nvSpPr>
        <p:spPr>
          <a:xfrm>
            <a:off x="323640" y="1556640"/>
            <a:ext cx="1872000" cy="47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Цветки в корзинках, снабженных длинными цветоносами, корзинки образуют щитковидное соцветие. В народной медицине часто пользуются настоем ромашки как болеутоляющим  успокаивающим средством.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Черёмуха</a:t>
            </a:r>
            <a:endParaRPr/>
          </a:p>
        </p:txBody>
      </p:sp>
      <p:pic>
        <p:nvPicPr>
          <p:cNvPr id="154" name="Picture 6" descr=""/>
          <p:cNvPicPr/>
          <p:nvPr/>
        </p:nvPicPr>
        <p:blipFill>
          <a:blip r:embed="rId1"/>
          <a:stretch/>
        </p:blipFill>
        <p:spPr>
          <a:xfrm>
            <a:off x="2411640" y="1600200"/>
            <a:ext cx="6264360" cy="4780800"/>
          </a:xfrm>
          <a:prstGeom prst="rect">
            <a:avLst/>
          </a:prstGeom>
          <a:ln w="57240">
            <a:solidFill>
              <a:srgbClr val="800000"/>
            </a:solidFill>
            <a:miter/>
          </a:ln>
        </p:spPr>
      </p:pic>
      <p:sp>
        <p:nvSpPr>
          <p:cNvPr id="155" name="CustomShape 2"/>
          <p:cNvSpPr/>
          <p:nvPr/>
        </p:nvSpPr>
        <p:spPr>
          <a:xfrm>
            <a:off x="251640" y="1700640"/>
            <a:ext cx="1872000" cy="201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Черемухи цветки, листья и плоды используют как противомикробное и вяжущее средство.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Смородина чёрная</a:t>
            </a:r>
            <a:endParaRPr/>
          </a:p>
        </p:txBody>
      </p:sp>
      <p:pic>
        <p:nvPicPr>
          <p:cNvPr id="157" name="Picture 6" descr=""/>
          <p:cNvPicPr/>
          <p:nvPr/>
        </p:nvPicPr>
        <p:blipFill>
          <a:blip r:embed="rId1"/>
          <a:stretch/>
        </p:blipFill>
        <p:spPr>
          <a:xfrm>
            <a:off x="2555640" y="1600200"/>
            <a:ext cx="6048360" cy="4525560"/>
          </a:xfrm>
          <a:prstGeom prst="rect">
            <a:avLst/>
          </a:prstGeom>
          <a:ln w="57240">
            <a:solidFill>
              <a:srgbClr val="800000"/>
            </a:solidFill>
            <a:miter/>
          </a:ln>
        </p:spPr>
      </p:pic>
      <p:sp>
        <p:nvSpPr>
          <p:cNvPr id="158" name="CustomShape 2"/>
          <p:cNvSpPr/>
          <p:nvPr/>
        </p:nvSpPr>
        <p:spPr>
          <a:xfrm>
            <a:off x="179640" y="1628640"/>
            <a:ext cx="2088000" cy="420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Плоды черной смородины – ягоды начинают созревать в середине лета. В зависимости от сорта колеблется и размер ягод. Ягоды и листья черной смородины являются прекрасным средством для лечения авитаминозов.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Мать и мачеха</a:t>
            </a:r>
            <a:endParaRPr/>
          </a:p>
        </p:txBody>
      </p:sp>
      <p:sp>
        <p:nvSpPr>
          <p:cNvPr id="160" name="TextShape 2"/>
          <p:cNvSpPr txBox="1"/>
          <p:nvPr/>
        </p:nvSpPr>
        <p:spPr>
          <a:xfrm>
            <a:off x="467640" y="1340640"/>
            <a:ext cx="2160000" cy="4824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Мать-и-мачеха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 </a:t>
            </a:r>
            <a:endParaRPr/>
          </a:p>
          <a:p>
            <a:pPr marL="343080" indent="-342720"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принадлежит многолетним травам семейства сложноцветных. В медицине листья мать-и-мачехи используют в потогонных и грудных сборах, а также эта трава может использоваться как отличное отхаркивающие средство.</a:t>
            </a:r>
            <a:endParaRPr/>
          </a:p>
        </p:txBody>
      </p:sp>
      <p:pic>
        <p:nvPicPr>
          <p:cNvPr id="161" name="Рисунок 1" descr=""/>
          <p:cNvPicPr/>
          <p:nvPr/>
        </p:nvPicPr>
        <p:blipFill>
          <a:blip r:embed="rId1"/>
          <a:stretch/>
        </p:blipFill>
        <p:spPr>
          <a:xfrm>
            <a:off x="2771640" y="1412640"/>
            <a:ext cx="5861520" cy="4536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Подорожник</a:t>
            </a:r>
            <a:endParaRPr/>
          </a:p>
        </p:txBody>
      </p:sp>
      <p:sp>
        <p:nvSpPr>
          <p:cNvPr id="163" name="TextShape 2"/>
          <p:cNvSpPr txBox="1"/>
          <p:nvPr/>
        </p:nvSpPr>
        <p:spPr>
          <a:xfrm>
            <a:off x="457200" y="1484640"/>
            <a:ext cx="2026080" cy="4752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</a:pPr>
            <a:r>
              <a:rPr lang="ru-RU" sz="5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</a:t>
            </a:r>
            <a:r>
              <a:rPr lang="ru-RU" sz="5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 медицине  используют семена подорожника  для лечения, (применяют листья  большого подорожника), так как именно в них содержатся витамин С, каротин и фитонциды. Из листьев приготовляют настои и используют в качестве отхаркивающего средства. Сок из подорожника применяют для лечения гастритов и энтеритов, а так же для улучшения пищеварения.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64" name="Рисунок 2" descr=""/>
          <p:cNvPicPr/>
          <p:nvPr/>
        </p:nvPicPr>
        <p:blipFill>
          <a:blip r:embed="rId1"/>
          <a:stretch/>
        </p:blipFill>
        <p:spPr>
          <a:xfrm>
            <a:off x="2843640" y="1484640"/>
            <a:ext cx="5832360" cy="4824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899640" y="404640"/>
            <a:ext cx="7632360" cy="283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Литература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Лекарственные растения. Справочник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Издательство: Оникс, 2007 г.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 В. А. Соловьева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Лекарственные растения России. Карманный справочник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Издательство: Олма Медиа Групп, 2009 г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sp>
        <p:nvSpPr>
          <p:cNvPr id="128" name="TextShape 2"/>
          <p:cNvSpPr txBox="1"/>
          <p:nvPr/>
        </p:nvSpPr>
        <p:spPr>
          <a:xfrm>
            <a:off x="457200" y="260640"/>
            <a:ext cx="8229240" cy="5976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 algn="ctr">
              <a:lnSpc>
                <a:spcPct val="100000"/>
              </a:lnSpc>
              <a:buFont typeface="Arial"/>
              <a:buChar char="•"/>
            </a:pPr>
            <a:r>
              <a:rPr lang="ru-RU" sz="3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imSun"/>
              </a:rPr>
              <a:t>Изначально человек был окружен природой, и волей не волей, ему пришлось обращаться к богатому и разнообразному миру растений. Еще в древности человек опытным путем выявлял для себя растения, которые помогали ему, справится с хворью, поправить свое здоровье после долгой болезни. Свои знания, накопленные в течение жизни, человек передавал из поколения в поколение. Этим багажом знаний мы, современные люди, зачастую живущие в городах, у которых общение с природой ограниченно, должны воспользоваться разумно</a:t>
            </a: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imSun"/>
              </a:rPr>
              <a:t>.</a:t>
            </a: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SimSun"/>
              </a:rPr>
              <a:t> 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Календула</a:t>
            </a:r>
            <a:endParaRPr/>
          </a:p>
        </p:txBody>
      </p:sp>
      <p:pic>
        <p:nvPicPr>
          <p:cNvPr id="130" name="Picture 6" descr=""/>
          <p:cNvPicPr/>
          <p:nvPr/>
        </p:nvPicPr>
        <p:blipFill>
          <a:blip r:embed="rId1"/>
          <a:stretch/>
        </p:blipFill>
        <p:spPr>
          <a:xfrm>
            <a:off x="2339640" y="1600200"/>
            <a:ext cx="6480360" cy="452556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  <p:sp>
        <p:nvSpPr>
          <p:cNvPr id="131" name="CustomShape 2"/>
          <p:cNvSpPr/>
          <p:nvPr/>
        </p:nvSpPr>
        <p:spPr>
          <a:xfrm>
            <a:off x="395640" y="1628640"/>
            <a:ext cx="1872000" cy="447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Настойку календулы применяют на ранних стадиях гипертонической болезни, добиваясь некоторого снижения кровяного давления, улучшения самочувствия, прекращения головных болей и др.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Бузина</a:t>
            </a:r>
            <a:endParaRPr/>
          </a:p>
        </p:txBody>
      </p:sp>
      <p:pic>
        <p:nvPicPr>
          <p:cNvPr id="133" name="Picture 8" descr=""/>
          <p:cNvPicPr/>
          <p:nvPr/>
        </p:nvPicPr>
        <p:blipFill>
          <a:blip r:embed="rId1"/>
          <a:stretch/>
        </p:blipFill>
        <p:spPr>
          <a:xfrm>
            <a:off x="2195640" y="1600200"/>
            <a:ext cx="6552360" cy="452556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  <p:sp>
        <p:nvSpPr>
          <p:cNvPr id="134" name="CustomShape 2"/>
          <p:cNvSpPr/>
          <p:nvPr/>
        </p:nvSpPr>
        <p:spPr>
          <a:xfrm>
            <a:off x="251640" y="1556640"/>
            <a:ext cx="1872000" cy="310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В народной медицине отвар из цветков бузины принимают при болезнях почек, ревматизме, подагре и воспалениях суставов другого происхождения. 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Земляника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251640" y="1268640"/>
            <a:ext cx="2664000" cy="496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  </a:t>
            </a: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Период цветения, у земляники, начинается в мае, плоды созревают в конце июня. Настои плодов и листьев применяют в медицине и как слабое мочегонное средство, при камнях в печени и почках, при авитаминозах, и простуде.</a:t>
            </a:r>
            <a:endParaRPr/>
          </a:p>
        </p:txBody>
      </p:sp>
      <p:pic>
        <p:nvPicPr>
          <p:cNvPr id="137" name="Picture 6" descr=""/>
          <p:cNvPicPr/>
          <p:nvPr/>
        </p:nvPicPr>
        <p:blipFill>
          <a:blip r:embed="rId1"/>
          <a:stretch/>
        </p:blipFill>
        <p:spPr>
          <a:xfrm>
            <a:off x="2915640" y="1340640"/>
            <a:ext cx="5614920" cy="498888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Малина</a:t>
            </a:r>
            <a:endParaRPr/>
          </a:p>
        </p:txBody>
      </p:sp>
      <p:pic>
        <p:nvPicPr>
          <p:cNvPr id="139" name="Picture 6" descr=""/>
          <p:cNvPicPr/>
          <p:nvPr/>
        </p:nvPicPr>
        <p:blipFill>
          <a:blip r:embed="rId1"/>
          <a:stretch/>
        </p:blipFill>
        <p:spPr>
          <a:xfrm>
            <a:off x="2195640" y="1600200"/>
            <a:ext cx="6480360" cy="470880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  <p:sp>
        <p:nvSpPr>
          <p:cNvPr id="140" name="CustomShape 2"/>
          <p:cNvSpPr/>
          <p:nvPr/>
        </p:nvSpPr>
        <p:spPr>
          <a:xfrm>
            <a:off x="251640" y="1628640"/>
            <a:ext cx="1944000" cy="393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Цветет малина небольшими цветками белого цвета. Плоды малины употребляют в народной медицине для улучшения пищеварения, при простуде, малокровии, желудочных болях.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Облепиха</a:t>
            </a:r>
            <a:endParaRPr/>
          </a:p>
        </p:txBody>
      </p:sp>
      <p:pic>
        <p:nvPicPr>
          <p:cNvPr id="142" name="Picture 6" descr=""/>
          <p:cNvPicPr/>
          <p:nvPr/>
        </p:nvPicPr>
        <p:blipFill>
          <a:blip r:embed="rId1"/>
          <a:stretch/>
        </p:blipFill>
        <p:spPr>
          <a:xfrm>
            <a:off x="2771640" y="1600200"/>
            <a:ext cx="5904360" cy="4525560"/>
          </a:xfrm>
          <a:prstGeom prst="rect">
            <a:avLst/>
          </a:prstGeom>
          <a:ln w="57240">
            <a:solidFill>
              <a:srgbClr val="800000"/>
            </a:solidFill>
            <a:miter/>
          </a:ln>
        </p:spPr>
      </p:pic>
      <p:sp>
        <p:nvSpPr>
          <p:cNvPr id="143" name="CustomShape 2"/>
          <p:cNvSpPr/>
          <p:nvPr/>
        </p:nvSpPr>
        <p:spPr>
          <a:xfrm>
            <a:off x="395640" y="1556640"/>
            <a:ext cx="2160000" cy="447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Плоды облепихи имеют овальную форму и ярко оранжевую окраску, внутри имеется продолговатая косточка. В народной медицине листья облепихи применяют при подагре и ревматизме. Отвары плодов используют наружно для лечения кожных болезней.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Шиповник</a:t>
            </a:r>
            <a:endParaRPr/>
          </a:p>
        </p:txBody>
      </p:sp>
      <p:pic>
        <p:nvPicPr>
          <p:cNvPr id="145" name="Picture 5" descr=""/>
          <p:cNvPicPr/>
          <p:nvPr/>
        </p:nvPicPr>
        <p:blipFill>
          <a:blip r:embed="rId1"/>
          <a:stretch/>
        </p:blipFill>
        <p:spPr>
          <a:xfrm>
            <a:off x="2627640" y="1600200"/>
            <a:ext cx="6048360" cy="470880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  <p:sp>
        <p:nvSpPr>
          <p:cNvPr id="146" name="CustomShape 2"/>
          <p:cNvSpPr/>
          <p:nvPr/>
        </p:nvSpPr>
        <p:spPr>
          <a:xfrm>
            <a:off x="179640" y="1628640"/>
            <a:ext cx="2232000" cy="47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Употребление шиповника способствует укреплению иммунитета, повышению сопротивляемости организма воздействию бактерий, оздоровлению пищеварительной системы и замедлению процессов старения, повышению иммунитета. 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Мята</a:t>
            </a:r>
            <a:endParaRPr/>
          </a:p>
        </p:txBody>
      </p:sp>
      <p:pic>
        <p:nvPicPr>
          <p:cNvPr id="148" name="Picture 6" descr=""/>
          <p:cNvPicPr/>
          <p:nvPr/>
        </p:nvPicPr>
        <p:blipFill>
          <a:blip r:embed="rId1"/>
          <a:stretch/>
        </p:blipFill>
        <p:spPr>
          <a:xfrm>
            <a:off x="2555640" y="1600200"/>
            <a:ext cx="6192360" cy="4636800"/>
          </a:xfrm>
          <a:prstGeom prst="rect">
            <a:avLst/>
          </a:prstGeom>
          <a:ln w="57240">
            <a:solidFill>
              <a:srgbClr val="990033"/>
            </a:solidFill>
            <a:miter/>
          </a:ln>
        </p:spPr>
      </p:pic>
      <p:sp>
        <p:nvSpPr>
          <p:cNvPr id="149" name="CustomShape 2"/>
          <p:cNvSpPr/>
          <p:nvPr/>
        </p:nvSpPr>
        <p:spPr>
          <a:xfrm>
            <a:off x="323640" y="1556640"/>
            <a:ext cx="2016000" cy="338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Мяту назначают при заболеваниях печени и желчного пузыря (как болеутоляющее и желчегонное средство), как успокаивающее при различных нервных расстройствах.</a:t>
            </a:r>
            <a:r>
              <a:rPr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Application>LibreOffice/5.0.3.2$Windows_x86 LibreOffice_project/e5f16313668ac592c1bfb310f4390624e3dbfb75</Application>
  <Paragraphs>37</Paragraphs>
  <Company>Krokoz™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2016-05-18T15:15:54Z</dcterms:created>
  <dc:creator>Пользователь</dc:creator>
  <dc:language>ru-RU</dc:language>
  <dcterms:modified xsi:type="dcterms:W3CDTF">2020-11-17T12:30:59Z</dcterms:modified>
  <cp:revision>12</cp:revision>
  <dc:title>Зелёная аптека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Krokoz™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15</vt:i4>
  </property>
</Properties>
</file>