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2" r:id="rId9"/>
    <p:sldId id="265" r:id="rId10"/>
    <p:sldId id="266" r:id="rId11"/>
    <p:sldId id="268" r:id="rId12"/>
    <p:sldId id="269" r:id="rId13"/>
    <p:sldId id="267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2B8AE5-0E70-4105-979B-A20AA430B9A3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02822-FC34-4B7F-BC71-019C7847E7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5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02822-FC34-4B7F-BC71-019C7847E7D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6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0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59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9685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386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4855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896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994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0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49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856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65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0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51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5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583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3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1482D-4DF0-492D-B8C9-F149CF3984CD}" type="datetimeFigureOut">
              <a:rPr lang="ru-RU" smtClean="0"/>
              <a:t>01.10.2020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A03B082-53C8-4810-8E99-67549F3FAD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60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Модели систем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9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Структурная модель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567205"/>
            <a:ext cx="9700555" cy="38807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отображения структурной модели (схемы) системы используются графы.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ru-RU" sz="2400" dirty="0"/>
              <a:t>Граф состоит из </a:t>
            </a:r>
            <a:r>
              <a:rPr lang="ru-RU" sz="2400" b="1" dirty="0">
                <a:solidFill>
                  <a:schemeClr val="accent1"/>
                </a:solidFill>
              </a:rPr>
              <a:t>вершин</a:t>
            </a:r>
            <a:r>
              <a:rPr lang="ru-RU" sz="2400" dirty="0"/>
              <a:t>, связанных линиями.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ru-RU" sz="2400" dirty="0"/>
              <a:t>Направленная линия (со стрелкой) называется </a:t>
            </a:r>
            <a:r>
              <a:rPr lang="ru-RU" sz="2400" b="1" dirty="0">
                <a:solidFill>
                  <a:schemeClr val="accent1"/>
                </a:solidFill>
              </a:rPr>
              <a:t>дугой</a:t>
            </a:r>
            <a:r>
              <a:rPr lang="ru-RU" sz="2400" dirty="0"/>
              <a:t>.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ru-RU" sz="2400" dirty="0"/>
              <a:t>Линия ненаправленная (без стрелки) называется </a:t>
            </a:r>
            <a:r>
              <a:rPr lang="ru-RU" sz="2400" b="1" dirty="0">
                <a:solidFill>
                  <a:schemeClr val="accent1"/>
                </a:solidFill>
              </a:rPr>
              <a:t>ребром</a:t>
            </a:r>
            <a:r>
              <a:rPr lang="ru-RU" sz="2400" dirty="0"/>
              <a:t>.</a:t>
            </a:r>
          </a:p>
          <a:p>
            <a:pPr marL="0" indent="0">
              <a:spcBef>
                <a:spcPct val="20000"/>
              </a:spcBef>
              <a:buNone/>
              <a:defRPr/>
            </a:pPr>
            <a:r>
              <a:rPr lang="ru-RU" sz="2400" dirty="0"/>
              <a:t>Линия, выходящая из некоторой вершины и входящая в неё же, называется </a:t>
            </a:r>
            <a:r>
              <a:rPr lang="ru-RU" sz="2400" b="1" dirty="0">
                <a:solidFill>
                  <a:schemeClr val="accent1"/>
                </a:solidFill>
              </a:rPr>
              <a:t>петлей</a:t>
            </a:r>
            <a:r>
              <a:rPr lang="ru-RU" sz="2400" dirty="0"/>
              <a:t>. </a:t>
            </a:r>
          </a:p>
          <a:p>
            <a:endParaRPr lang="ru-RU" sz="2400" dirty="0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065205" y="4442325"/>
            <a:ext cx="6629401" cy="2247901"/>
            <a:chOff x="1104" y="2568"/>
            <a:chExt cx="4176" cy="1416"/>
          </a:xfrm>
        </p:grpSpPr>
        <p:sp>
          <p:nvSpPr>
            <p:cNvPr id="5" name="AutoShape 21"/>
            <p:cNvSpPr>
              <a:spLocks noChangeArrowheads="1"/>
            </p:cNvSpPr>
            <p:nvPr/>
          </p:nvSpPr>
          <p:spPr bwMode="auto">
            <a:xfrm>
              <a:off x="4224" y="3539"/>
              <a:ext cx="1056" cy="336"/>
            </a:xfrm>
            <a:prstGeom prst="flowChartTerminator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6" name="Line 14"/>
            <p:cNvSpPr>
              <a:spLocks noChangeShapeType="1"/>
            </p:cNvSpPr>
            <p:nvPr/>
          </p:nvSpPr>
          <p:spPr bwMode="auto">
            <a:xfrm>
              <a:off x="3024" y="2977"/>
              <a:ext cx="1088" cy="62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1527" y="3702"/>
              <a:ext cx="2495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 flipV="1">
              <a:off x="1618" y="2991"/>
              <a:ext cx="878" cy="485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104" y="3286"/>
              <a:ext cx="589" cy="58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</a:t>
              </a: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479" y="2568"/>
              <a:ext cx="589" cy="58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</a:t>
              </a: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976" y="3395"/>
              <a:ext cx="589" cy="58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</a:t>
              </a:r>
            </a:p>
          </p:txBody>
        </p:sp>
      </p:grpSp>
      <p:sp>
        <p:nvSpPr>
          <p:cNvPr id="12" name="Line 24"/>
          <p:cNvSpPr>
            <a:spLocks noChangeShapeType="1"/>
          </p:cNvSpPr>
          <p:nvPr/>
        </p:nvSpPr>
        <p:spPr bwMode="auto">
          <a:xfrm>
            <a:off x="7954831" y="5351962"/>
            <a:ext cx="0" cy="6096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7192831" y="4904287"/>
            <a:ext cx="152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400" b="1" i="1">
                <a:solidFill>
                  <a:srgbClr val="0070C0"/>
                </a:solidFill>
              </a:rPr>
              <a:t>петля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3382831" y="4894762"/>
            <a:ext cx="0" cy="6096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>
            <a:off x="5897431" y="4818562"/>
            <a:ext cx="0" cy="60960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5183056" y="4361362"/>
            <a:ext cx="152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400" b="1" i="1">
                <a:solidFill>
                  <a:srgbClr val="0070C0"/>
                </a:solidFill>
              </a:rPr>
              <a:t>ребро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2668456" y="4437562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altLang="ru-RU" sz="2400" b="1" i="1">
                <a:solidFill>
                  <a:srgbClr val="0070C0"/>
                </a:solidFill>
              </a:rPr>
              <a:t>дуга</a:t>
            </a:r>
          </a:p>
        </p:txBody>
      </p:sp>
    </p:spTree>
    <p:extLst>
      <p:ext uri="{BB962C8B-B14F-4D97-AF65-F5344CB8AC3E}">
        <p14:creationId xmlns:p14="http://schemas.microsoft.com/office/powerpoint/2010/main" val="15551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00140">
            <a:off x="-52662" y="4721349"/>
            <a:ext cx="257175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2640013" y="333375"/>
            <a:ext cx="7599362" cy="1150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6803412" y="5373688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240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917087" y="3071814"/>
            <a:ext cx="7446963" cy="2795587"/>
            <a:chOff x="349" y="1026"/>
            <a:chExt cx="4726" cy="1921"/>
          </a:xfrm>
        </p:grpSpPr>
        <p:sp>
          <p:nvSpPr>
            <p:cNvPr id="29706" name="Line 8"/>
            <p:cNvSpPr>
              <a:spLocks noChangeShapeType="1"/>
            </p:cNvSpPr>
            <p:nvPr/>
          </p:nvSpPr>
          <p:spPr bwMode="auto">
            <a:xfrm flipV="1">
              <a:off x="1202" y="1344"/>
              <a:ext cx="907" cy="272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Line 9"/>
            <p:cNvSpPr>
              <a:spLocks noChangeShapeType="1"/>
            </p:cNvSpPr>
            <p:nvPr/>
          </p:nvSpPr>
          <p:spPr bwMode="auto">
            <a:xfrm>
              <a:off x="2971" y="1253"/>
              <a:ext cx="1270" cy="136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8" name="Line 10"/>
            <p:cNvSpPr>
              <a:spLocks noChangeShapeType="1"/>
            </p:cNvSpPr>
            <p:nvPr/>
          </p:nvSpPr>
          <p:spPr bwMode="auto">
            <a:xfrm>
              <a:off x="4176" y="1584"/>
              <a:ext cx="229" cy="75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09" name="Line 11"/>
            <p:cNvSpPr>
              <a:spLocks noChangeShapeType="1"/>
            </p:cNvSpPr>
            <p:nvPr/>
          </p:nvSpPr>
          <p:spPr bwMode="auto">
            <a:xfrm flipH="1">
              <a:off x="2381" y="2659"/>
              <a:ext cx="1542" cy="136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10" name="Line 12"/>
            <p:cNvSpPr>
              <a:spLocks noChangeShapeType="1"/>
            </p:cNvSpPr>
            <p:nvPr/>
          </p:nvSpPr>
          <p:spPr bwMode="auto">
            <a:xfrm flipV="1">
              <a:off x="1927" y="1389"/>
              <a:ext cx="2314" cy="1225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11" name="Line 13"/>
            <p:cNvSpPr>
              <a:spLocks noChangeShapeType="1"/>
            </p:cNvSpPr>
            <p:nvPr/>
          </p:nvSpPr>
          <p:spPr bwMode="auto">
            <a:xfrm flipV="1">
              <a:off x="1292" y="1389"/>
              <a:ext cx="2903" cy="408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Oval 14"/>
            <p:cNvSpPr>
              <a:spLocks noChangeArrowheads="1"/>
            </p:cNvSpPr>
            <p:nvPr/>
          </p:nvSpPr>
          <p:spPr bwMode="auto">
            <a:xfrm>
              <a:off x="349" y="1536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3" name="Oval 15"/>
            <p:cNvSpPr>
              <a:spLocks noChangeArrowheads="1"/>
            </p:cNvSpPr>
            <p:nvPr/>
          </p:nvSpPr>
          <p:spPr bwMode="auto">
            <a:xfrm>
              <a:off x="1383" y="2448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1927" y="1026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5" name="Oval 17"/>
            <p:cNvSpPr>
              <a:spLocks noChangeArrowheads="1"/>
            </p:cNvSpPr>
            <p:nvPr/>
          </p:nvSpPr>
          <p:spPr bwMode="auto">
            <a:xfrm>
              <a:off x="3792" y="2333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6" name="Oval 18"/>
            <p:cNvSpPr>
              <a:spLocks noChangeArrowheads="1"/>
            </p:cNvSpPr>
            <p:nvPr/>
          </p:nvSpPr>
          <p:spPr bwMode="auto">
            <a:xfrm>
              <a:off x="4032" y="1181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7" name="Text Box 19"/>
            <p:cNvSpPr txBox="1">
              <a:spLocks noChangeArrowheads="1"/>
            </p:cNvSpPr>
            <p:nvPr/>
          </p:nvSpPr>
          <p:spPr bwMode="auto">
            <a:xfrm>
              <a:off x="433" y="1616"/>
              <a:ext cx="815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Маша</a:t>
              </a:r>
            </a:p>
          </p:txBody>
        </p:sp>
        <p:sp>
          <p:nvSpPr>
            <p:cNvPr id="27668" name="Text Box 20"/>
            <p:cNvSpPr txBox="1">
              <a:spLocks noChangeArrowheads="1"/>
            </p:cNvSpPr>
            <p:nvPr/>
          </p:nvSpPr>
          <p:spPr bwMode="auto">
            <a:xfrm>
              <a:off x="2157" y="1117"/>
              <a:ext cx="771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Юра</a:t>
              </a:r>
            </a:p>
          </p:txBody>
        </p:sp>
        <p:sp>
          <p:nvSpPr>
            <p:cNvPr id="27669" name="Text Box 21"/>
            <p:cNvSpPr txBox="1">
              <a:spLocks noChangeArrowheads="1"/>
            </p:cNvSpPr>
            <p:nvPr/>
          </p:nvSpPr>
          <p:spPr bwMode="auto">
            <a:xfrm>
              <a:off x="4272" y="1249"/>
              <a:ext cx="589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Аня</a:t>
              </a:r>
            </a:p>
          </p:txBody>
        </p:sp>
        <p:sp>
          <p:nvSpPr>
            <p:cNvPr id="27670" name="Text Box 22"/>
            <p:cNvSpPr txBox="1">
              <a:spLocks noChangeArrowheads="1"/>
            </p:cNvSpPr>
            <p:nvPr/>
          </p:nvSpPr>
          <p:spPr bwMode="auto">
            <a:xfrm>
              <a:off x="3984" y="2400"/>
              <a:ext cx="681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Витя</a:t>
              </a:r>
            </a:p>
          </p:txBody>
        </p:sp>
        <p:sp>
          <p:nvSpPr>
            <p:cNvPr id="27671" name="Text Box 23"/>
            <p:cNvSpPr txBox="1">
              <a:spLocks noChangeArrowheads="1"/>
            </p:cNvSpPr>
            <p:nvPr/>
          </p:nvSpPr>
          <p:spPr bwMode="auto">
            <a:xfrm>
              <a:off x="1584" y="2544"/>
              <a:ext cx="81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Коля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59762" y="1439090"/>
            <a:ext cx="917999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Неориентированный граф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- граф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, не имеющий выделенного направления,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вершины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такого графа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соединены ребрами. 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Неориентированный граф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3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Ориентированный граф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67982" y="1589301"/>
            <a:ext cx="8982793" cy="967122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0" indent="0">
              <a:buNone/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Ориентированный граф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- граф, вершины которого соединены дугами.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65284" y="5785407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2400"/>
          </a:p>
        </p:txBody>
      </p:sp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1178959" y="3270808"/>
            <a:ext cx="7446963" cy="2795587"/>
            <a:chOff x="349" y="1026"/>
            <a:chExt cx="4726" cy="1921"/>
          </a:xfrm>
        </p:grpSpPr>
        <p:sp>
          <p:nvSpPr>
            <p:cNvPr id="31760" name="Line 8"/>
            <p:cNvSpPr>
              <a:spLocks noChangeShapeType="1"/>
            </p:cNvSpPr>
            <p:nvPr/>
          </p:nvSpPr>
          <p:spPr bwMode="auto">
            <a:xfrm flipV="1">
              <a:off x="1202" y="1390"/>
              <a:ext cx="747" cy="226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Line 9"/>
            <p:cNvSpPr>
              <a:spLocks noChangeShapeType="1"/>
            </p:cNvSpPr>
            <p:nvPr/>
          </p:nvSpPr>
          <p:spPr bwMode="auto">
            <a:xfrm>
              <a:off x="2971" y="1253"/>
              <a:ext cx="1057" cy="109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Line 10"/>
            <p:cNvSpPr>
              <a:spLocks noChangeShapeType="1"/>
            </p:cNvSpPr>
            <p:nvPr/>
          </p:nvSpPr>
          <p:spPr bwMode="auto">
            <a:xfrm>
              <a:off x="4176" y="1584"/>
              <a:ext cx="229" cy="757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Line 11"/>
            <p:cNvSpPr>
              <a:spLocks noChangeShapeType="1"/>
            </p:cNvSpPr>
            <p:nvPr/>
          </p:nvSpPr>
          <p:spPr bwMode="auto">
            <a:xfrm flipH="1">
              <a:off x="2381" y="2659"/>
              <a:ext cx="1542" cy="136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Line 12"/>
            <p:cNvSpPr>
              <a:spLocks noChangeShapeType="1"/>
            </p:cNvSpPr>
            <p:nvPr/>
          </p:nvSpPr>
          <p:spPr bwMode="auto">
            <a:xfrm flipV="1">
              <a:off x="2218" y="1389"/>
              <a:ext cx="2023" cy="1061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 type="stealth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65" name="Line 13"/>
            <p:cNvSpPr>
              <a:spLocks noChangeShapeType="1"/>
            </p:cNvSpPr>
            <p:nvPr/>
          </p:nvSpPr>
          <p:spPr bwMode="auto">
            <a:xfrm flipV="1">
              <a:off x="1386" y="1389"/>
              <a:ext cx="2809" cy="395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 type="stealth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Oval 14"/>
            <p:cNvSpPr>
              <a:spLocks noChangeArrowheads="1"/>
            </p:cNvSpPr>
            <p:nvPr/>
          </p:nvSpPr>
          <p:spPr bwMode="auto">
            <a:xfrm>
              <a:off x="349" y="1536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Oval 15"/>
            <p:cNvSpPr>
              <a:spLocks noChangeArrowheads="1"/>
            </p:cNvSpPr>
            <p:nvPr/>
          </p:nvSpPr>
          <p:spPr bwMode="auto">
            <a:xfrm>
              <a:off x="1383" y="2448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1927" y="1026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17"/>
            <p:cNvSpPr>
              <a:spLocks noChangeArrowheads="1"/>
            </p:cNvSpPr>
            <p:nvPr/>
          </p:nvSpPr>
          <p:spPr bwMode="auto">
            <a:xfrm>
              <a:off x="3792" y="2333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18"/>
            <p:cNvSpPr>
              <a:spLocks noChangeArrowheads="1"/>
            </p:cNvSpPr>
            <p:nvPr/>
          </p:nvSpPr>
          <p:spPr bwMode="auto">
            <a:xfrm>
              <a:off x="4032" y="1181"/>
              <a:ext cx="1043" cy="499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Text Box 19"/>
            <p:cNvSpPr txBox="1">
              <a:spLocks noChangeArrowheads="1"/>
            </p:cNvSpPr>
            <p:nvPr/>
          </p:nvSpPr>
          <p:spPr bwMode="auto">
            <a:xfrm>
              <a:off x="433" y="1616"/>
              <a:ext cx="815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Маша</a:t>
              </a:r>
            </a:p>
          </p:txBody>
        </p:sp>
        <p:sp>
          <p:nvSpPr>
            <p:cNvPr id="42" name="Text Box 20"/>
            <p:cNvSpPr txBox="1">
              <a:spLocks noChangeArrowheads="1"/>
            </p:cNvSpPr>
            <p:nvPr/>
          </p:nvSpPr>
          <p:spPr bwMode="auto">
            <a:xfrm>
              <a:off x="2157" y="1117"/>
              <a:ext cx="771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Юра</a:t>
              </a:r>
            </a:p>
          </p:txBody>
        </p:sp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4272" y="1249"/>
              <a:ext cx="589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Аня</a:t>
              </a:r>
            </a:p>
          </p:txBody>
        </p:sp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3984" y="2400"/>
              <a:ext cx="681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Витя</a:t>
              </a:r>
            </a:p>
          </p:txBody>
        </p:sp>
        <p:sp>
          <p:nvSpPr>
            <p:cNvPr id="45" name="Text Box 23"/>
            <p:cNvSpPr txBox="1">
              <a:spLocks noChangeArrowheads="1"/>
            </p:cNvSpPr>
            <p:nvPr/>
          </p:nvSpPr>
          <p:spPr bwMode="auto">
            <a:xfrm>
              <a:off x="1584" y="2544"/>
              <a:ext cx="81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Коля</a:t>
              </a:r>
            </a:p>
          </p:txBody>
        </p:sp>
      </p:grpSp>
      <p:pic>
        <p:nvPicPr>
          <p:cNvPr id="46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98379">
            <a:off x="7287659" y="4272520"/>
            <a:ext cx="1049337" cy="7985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99860">
            <a:off x="2366408" y="3200957"/>
            <a:ext cx="1049338" cy="7985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88981">
            <a:off x="4174571" y="4215370"/>
            <a:ext cx="1047750" cy="7985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6687">
            <a:off x="5889072" y="2912032"/>
            <a:ext cx="1049337" cy="7985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93689">
            <a:off x="5223908" y="4915457"/>
            <a:ext cx="1049338" cy="7985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2" descr="http://www.radostmoya.ru/uploads/blogs/pisma_electronic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00813">
            <a:off x="2883933" y="4280458"/>
            <a:ext cx="1049338" cy="7969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383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3" y="609600"/>
            <a:ext cx="9854791" cy="1320800"/>
          </a:xfrm>
        </p:spPr>
        <p:txBody>
          <a:bodyPr/>
          <a:lstStyle/>
          <a:p>
            <a:r>
              <a:rPr lang="ru-RU" dirty="0" smtClean="0"/>
              <a:t>Граф иерархической структуры -  «Дерево»</a:t>
            </a:r>
            <a:endParaRPr lang="ru-RU" dirty="0"/>
          </a:p>
        </p:txBody>
      </p:sp>
      <p:grpSp>
        <p:nvGrpSpPr>
          <p:cNvPr id="6" name="Group 82"/>
          <p:cNvGrpSpPr>
            <a:grpSpLocks/>
          </p:cNvGrpSpPr>
          <p:nvPr/>
        </p:nvGrpSpPr>
        <p:grpSpPr bwMode="auto">
          <a:xfrm flipV="1">
            <a:off x="4248895" y="3471107"/>
            <a:ext cx="5885995" cy="2591614"/>
            <a:chOff x="1265" y="2208"/>
            <a:chExt cx="3174" cy="144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7" name="Line 79"/>
            <p:cNvSpPr>
              <a:spLocks noChangeShapeType="1"/>
            </p:cNvSpPr>
            <p:nvPr/>
          </p:nvSpPr>
          <p:spPr bwMode="auto">
            <a:xfrm>
              <a:off x="2019" y="3254"/>
              <a:ext cx="861" cy="358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8" name="Group 75"/>
            <p:cNvGrpSpPr>
              <a:grpSpLocks/>
            </p:cNvGrpSpPr>
            <p:nvPr/>
          </p:nvGrpSpPr>
          <p:grpSpPr bwMode="auto">
            <a:xfrm>
              <a:off x="3297" y="3040"/>
              <a:ext cx="799" cy="271"/>
              <a:chOff x="1292" y="3022"/>
              <a:chExt cx="799" cy="271"/>
            </a:xfrm>
            <a:grpFill/>
          </p:grpSpPr>
          <p:sp>
            <p:nvSpPr>
              <p:cNvPr id="78" name="Line 76"/>
              <p:cNvSpPr>
                <a:spLocks noChangeShapeType="1"/>
              </p:cNvSpPr>
              <p:nvPr/>
            </p:nvSpPr>
            <p:spPr bwMode="auto">
              <a:xfrm flipH="1">
                <a:off x="1683" y="3022"/>
                <a:ext cx="408" cy="227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9" name="Line 77"/>
              <p:cNvSpPr>
                <a:spLocks noChangeShapeType="1"/>
              </p:cNvSpPr>
              <p:nvPr/>
            </p:nvSpPr>
            <p:spPr bwMode="auto">
              <a:xfrm>
                <a:off x="1292" y="3022"/>
                <a:ext cx="409" cy="227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0" name="Oval 78"/>
              <p:cNvSpPr>
                <a:spLocks noChangeArrowheads="1"/>
              </p:cNvSpPr>
              <p:nvPr/>
            </p:nvSpPr>
            <p:spPr bwMode="auto">
              <a:xfrm>
                <a:off x="1637" y="3203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2535" y="2208"/>
              <a:ext cx="271" cy="498"/>
              <a:chOff x="975" y="1979"/>
              <a:chExt cx="271" cy="498"/>
            </a:xfrm>
            <a:grpFill/>
          </p:grpSpPr>
          <p:sp>
            <p:nvSpPr>
              <p:cNvPr id="73" name="Line 6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4" name="Line 7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5" name="Oval 9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76" name="Oval 10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77" name="Oval 11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1673" y="2208"/>
              <a:ext cx="271" cy="498"/>
              <a:chOff x="975" y="1979"/>
              <a:chExt cx="271" cy="498"/>
            </a:xfrm>
            <a:grpFill/>
          </p:grpSpPr>
          <p:sp>
            <p:nvSpPr>
              <p:cNvPr id="68" name="Line 14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70" name="Oval 16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71" name="Oval 17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72" name="Oval 18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1265" y="2208"/>
              <a:ext cx="271" cy="498"/>
              <a:chOff x="975" y="1979"/>
              <a:chExt cx="271" cy="498"/>
            </a:xfrm>
            <a:grpFill/>
          </p:grpSpPr>
          <p:sp>
            <p:nvSpPr>
              <p:cNvPr id="63" name="Line 20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4" name="Line 21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5" name="Oval 22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66" name="Oval 23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67" name="Oval 24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2126" y="2208"/>
              <a:ext cx="271" cy="498"/>
              <a:chOff x="975" y="1979"/>
              <a:chExt cx="271" cy="498"/>
            </a:xfrm>
            <a:grpFill/>
          </p:grpSpPr>
          <p:sp>
            <p:nvSpPr>
              <p:cNvPr id="58" name="Line 26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9" name="Line 27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60" name="Oval 28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61" name="Oval 29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62" name="Oval 30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13" name="Line 32"/>
            <p:cNvSpPr>
              <a:spLocks noChangeShapeType="1"/>
            </p:cNvSpPr>
            <p:nvPr/>
          </p:nvSpPr>
          <p:spPr bwMode="auto">
            <a:xfrm>
              <a:off x="4213" y="2253"/>
              <a:ext cx="91" cy="408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" name="Line 33"/>
            <p:cNvSpPr>
              <a:spLocks noChangeShapeType="1"/>
            </p:cNvSpPr>
            <p:nvPr/>
          </p:nvSpPr>
          <p:spPr bwMode="auto">
            <a:xfrm flipH="1">
              <a:off x="4304" y="2253"/>
              <a:ext cx="91" cy="408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5" name="Oval 34"/>
            <p:cNvSpPr>
              <a:spLocks noChangeArrowheads="1"/>
            </p:cNvSpPr>
            <p:nvPr/>
          </p:nvSpPr>
          <p:spPr bwMode="auto">
            <a:xfrm>
              <a:off x="4168" y="2208"/>
              <a:ext cx="90" cy="90"/>
            </a:xfrm>
            <a:prstGeom prst="ellipse">
              <a:avLst/>
            </a:prstGeom>
            <a:grpFill/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6" name="Oval 35"/>
            <p:cNvSpPr>
              <a:spLocks noChangeArrowheads="1"/>
            </p:cNvSpPr>
            <p:nvPr/>
          </p:nvSpPr>
          <p:spPr bwMode="auto">
            <a:xfrm>
              <a:off x="4349" y="2208"/>
              <a:ext cx="90" cy="90"/>
            </a:xfrm>
            <a:prstGeom prst="ellipse">
              <a:avLst/>
            </a:prstGeom>
            <a:grpFill/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17" name="Oval 36"/>
            <p:cNvSpPr>
              <a:spLocks noChangeArrowheads="1"/>
            </p:cNvSpPr>
            <p:nvPr/>
          </p:nvSpPr>
          <p:spPr bwMode="auto">
            <a:xfrm>
              <a:off x="4259" y="2616"/>
              <a:ext cx="90" cy="90"/>
            </a:xfrm>
            <a:prstGeom prst="ellipse">
              <a:avLst/>
            </a:prstGeom>
            <a:grpFill/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ru-RU" altLang="ru-RU"/>
            </a:p>
          </p:txBody>
        </p:sp>
        <p:grpSp>
          <p:nvGrpSpPr>
            <p:cNvPr id="18" name="Group 37"/>
            <p:cNvGrpSpPr>
              <a:grpSpLocks/>
            </p:cNvGrpSpPr>
            <p:nvPr/>
          </p:nvGrpSpPr>
          <p:grpSpPr bwMode="auto">
            <a:xfrm>
              <a:off x="3351" y="2208"/>
              <a:ext cx="271" cy="498"/>
              <a:chOff x="975" y="1979"/>
              <a:chExt cx="271" cy="498"/>
            </a:xfrm>
            <a:grpFill/>
          </p:grpSpPr>
          <p:sp>
            <p:nvSpPr>
              <p:cNvPr id="53" name="Line 38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4" name="Line 39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5" name="Oval 40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56" name="Oval 41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57" name="Oval 42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19" name="Group 43"/>
            <p:cNvGrpSpPr>
              <a:grpSpLocks/>
            </p:cNvGrpSpPr>
            <p:nvPr/>
          </p:nvGrpSpPr>
          <p:grpSpPr bwMode="auto">
            <a:xfrm>
              <a:off x="2944" y="2208"/>
              <a:ext cx="271" cy="498"/>
              <a:chOff x="975" y="1979"/>
              <a:chExt cx="271" cy="498"/>
            </a:xfrm>
            <a:grpFill/>
          </p:grpSpPr>
          <p:sp>
            <p:nvSpPr>
              <p:cNvPr id="48" name="Line 44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9" name="Line 45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50" name="Oval 46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51" name="Oval 47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52" name="Oval 48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0" name="Group 49"/>
            <p:cNvGrpSpPr>
              <a:grpSpLocks/>
            </p:cNvGrpSpPr>
            <p:nvPr/>
          </p:nvGrpSpPr>
          <p:grpSpPr bwMode="auto">
            <a:xfrm>
              <a:off x="3759" y="2208"/>
              <a:ext cx="271" cy="498"/>
              <a:chOff x="975" y="1979"/>
              <a:chExt cx="271" cy="498"/>
            </a:xfrm>
            <a:grpFill/>
          </p:grpSpPr>
          <p:sp>
            <p:nvSpPr>
              <p:cNvPr id="43" name="Line 50"/>
              <p:cNvSpPr>
                <a:spLocks noChangeShapeType="1"/>
              </p:cNvSpPr>
              <p:nvPr/>
            </p:nvSpPr>
            <p:spPr bwMode="auto">
              <a:xfrm>
                <a:off x="1020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4" name="Line 51"/>
              <p:cNvSpPr>
                <a:spLocks noChangeShapeType="1"/>
              </p:cNvSpPr>
              <p:nvPr/>
            </p:nvSpPr>
            <p:spPr bwMode="auto">
              <a:xfrm flipH="1">
                <a:off x="1111" y="2024"/>
                <a:ext cx="91" cy="40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5" name="Oval 52"/>
              <p:cNvSpPr>
                <a:spLocks noChangeArrowheads="1"/>
              </p:cNvSpPr>
              <p:nvPr/>
            </p:nvSpPr>
            <p:spPr bwMode="auto">
              <a:xfrm>
                <a:off x="975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46" name="Oval 53"/>
              <p:cNvSpPr>
                <a:spLocks noChangeArrowheads="1"/>
              </p:cNvSpPr>
              <p:nvPr/>
            </p:nvSpPr>
            <p:spPr bwMode="auto">
              <a:xfrm>
                <a:off x="1156" y="1979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  <p:sp>
            <p:nvSpPr>
              <p:cNvPr id="47" name="Oval 54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1" name="Group 58"/>
            <p:cNvGrpSpPr>
              <a:grpSpLocks/>
            </p:cNvGrpSpPr>
            <p:nvPr/>
          </p:nvGrpSpPr>
          <p:grpSpPr bwMode="auto">
            <a:xfrm>
              <a:off x="1419" y="2704"/>
              <a:ext cx="345" cy="326"/>
              <a:chOff x="1084" y="2704"/>
              <a:chExt cx="345" cy="326"/>
            </a:xfrm>
            <a:grpFill/>
          </p:grpSpPr>
          <p:sp>
            <p:nvSpPr>
              <p:cNvPr id="40" name="Line 55"/>
              <p:cNvSpPr>
                <a:spLocks noChangeShapeType="1"/>
              </p:cNvSpPr>
              <p:nvPr/>
            </p:nvSpPr>
            <p:spPr bwMode="auto">
              <a:xfrm>
                <a:off x="1084" y="2704"/>
                <a:ext cx="208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1" name="Line 56"/>
              <p:cNvSpPr>
                <a:spLocks noChangeShapeType="1"/>
              </p:cNvSpPr>
              <p:nvPr/>
            </p:nvSpPr>
            <p:spPr bwMode="auto">
              <a:xfrm flipH="1">
                <a:off x="1246" y="2704"/>
                <a:ext cx="182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2" name="Oval 57"/>
              <p:cNvSpPr>
                <a:spLocks noChangeArrowheads="1"/>
              </p:cNvSpPr>
              <p:nvPr/>
            </p:nvSpPr>
            <p:spPr bwMode="auto">
              <a:xfrm>
                <a:off x="1220" y="2940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2" name="Group 59"/>
            <p:cNvGrpSpPr>
              <a:grpSpLocks/>
            </p:cNvGrpSpPr>
            <p:nvPr/>
          </p:nvGrpSpPr>
          <p:grpSpPr bwMode="auto">
            <a:xfrm>
              <a:off x="2285" y="2710"/>
              <a:ext cx="358" cy="339"/>
              <a:chOff x="1089" y="2691"/>
              <a:chExt cx="358" cy="339"/>
            </a:xfrm>
            <a:grpFill/>
          </p:grpSpPr>
          <p:sp>
            <p:nvSpPr>
              <p:cNvPr id="37" name="Line 60"/>
              <p:cNvSpPr>
                <a:spLocks noChangeShapeType="1"/>
              </p:cNvSpPr>
              <p:nvPr/>
            </p:nvSpPr>
            <p:spPr bwMode="auto">
              <a:xfrm>
                <a:off x="1089" y="2695"/>
                <a:ext cx="203" cy="327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" name="Line 61"/>
              <p:cNvSpPr>
                <a:spLocks noChangeShapeType="1"/>
              </p:cNvSpPr>
              <p:nvPr/>
            </p:nvSpPr>
            <p:spPr bwMode="auto">
              <a:xfrm flipH="1">
                <a:off x="1247" y="2691"/>
                <a:ext cx="200" cy="331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9" name="Oval 62"/>
              <p:cNvSpPr>
                <a:spLocks noChangeArrowheads="1"/>
              </p:cNvSpPr>
              <p:nvPr/>
            </p:nvSpPr>
            <p:spPr bwMode="auto">
              <a:xfrm>
                <a:off x="1220" y="2940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3" name="Group 63"/>
            <p:cNvGrpSpPr>
              <a:grpSpLocks/>
            </p:cNvGrpSpPr>
            <p:nvPr/>
          </p:nvGrpSpPr>
          <p:grpSpPr bwMode="auto">
            <a:xfrm>
              <a:off x="3115" y="2713"/>
              <a:ext cx="345" cy="326"/>
              <a:chOff x="1084" y="2704"/>
              <a:chExt cx="345" cy="326"/>
            </a:xfrm>
            <a:grpFill/>
          </p:grpSpPr>
          <p:sp>
            <p:nvSpPr>
              <p:cNvPr id="34" name="Line 64"/>
              <p:cNvSpPr>
                <a:spLocks noChangeShapeType="1"/>
              </p:cNvSpPr>
              <p:nvPr/>
            </p:nvSpPr>
            <p:spPr bwMode="auto">
              <a:xfrm>
                <a:off x="1084" y="2704"/>
                <a:ext cx="208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5" name="Line 65"/>
              <p:cNvSpPr>
                <a:spLocks noChangeShapeType="1"/>
              </p:cNvSpPr>
              <p:nvPr/>
            </p:nvSpPr>
            <p:spPr bwMode="auto">
              <a:xfrm flipH="1">
                <a:off x="1247" y="2704"/>
                <a:ext cx="182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6" name="Oval 66"/>
              <p:cNvSpPr>
                <a:spLocks noChangeArrowheads="1"/>
              </p:cNvSpPr>
              <p:nvPr/>
            </p:nvSpPr>
            <p:spPr bwMode="auto">
              <a:xfrm>
                <a:off x="1220" y="2940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4" name="Group 67"/>
            <p:cNvGrpSpPr>
              <a:grpSpLocks/>
            </p:cNvGrpSpPr>
            <p:nvPr/>
          </p:nvGrpSpPr>
          <p:grpSpPr bwMode="auto">
            <a:xfrm>
              <a:off x="3923" y="2713"/>
              <a:ext cx="345" cy="326"/>
              <a:chOff x="1084" y="2704"/>
              <a:chExt cx="345" cy="326"/>
            </a:xfrm>
            <a:grpFill/>
          </p:grpSpPr>
          <p:sp>
            <p:nvSpPr>
              <p:cNvPr id="31" name="Line 68"/>
              <p:cNvSpPr>
                <a:spLocks noChangeShapeType="1"/>
              </p:cNvSpPr>
              <p:nvPr/>
            </p:nvSpPr>
            <p:spPr bwMode="auto">
              <a:xfrm>
                <a:off x="1084" y="2704"/>
                <a:ext cx="208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Line 69"/>
              <p:cNvSpPr>
                <a:spLocks noChangeShapeType="1"/>
              </p:cNvSpPr>
              <p:nvPr/>
            </p:nvSpPr>
            <p:spPr bwMode="auto">
              <a:xfrm flipH="1">
                <a:off x="1247" y="2704"/>
                <a:ext cx="182" cy="318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3" name="Oval 70"/>
              <p:cNvSpPr>
                <a:spLocks noChangeArrowheads="1"/>
              </p:cNvSpPr>
              <p:nvPr/>
            </p:nvSpPr>
            <p:spPr bwMode="auto">
              <a:xfrm>
                <a:off x="1220" y="2940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grpSp>
          <p:nvGrpSpPr>
            <p:cNvPr id="25" name="Group 74"/>
            <p:cNvGrpSpPr>
              <a:grpSpLocks/>
            </p:cNvGrpSpPr>
            <p:nvPr/>
          </p:nvGrpSpPr>
          <p:grpSpPr bwMode="auto">
            <a:xfrm>
              <a:off x="1627" y="3022"/>
              <a:ext cx="799" cy="271"/>
              <a:chOff x="1292" y="3022"/>
              <a:chExt cx="799" cy="271"/>
            </a:xfrm>
            <a:grpFill/>
          </p:grpSpPr>
          <p:sp>
            <p:nvSpPr>
              <p:cNvPr id="28" name="Line 72"/>
              <p:cNvSpPr>
                <a:spLocks noChangeShapeType="1"/>
              </p:cNvSpPr>
              <p:nvPr/>
            </p:nvSpPr>
            <p:spPr bwMode="auto">
              <a:xfrm flipH="1">
                <a:off x="1683" y="3022"/>
                <a:ext cx="408" cy="227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9" name="Line 71"/>
              <p:cNvSpPr>
                <a:spLocks noChangeShapeType="1"/>
              </p:cNvSpPr>
              <p:nvPr/>
            </p:nvSpPr>
            <p:spPr bwMode="auto">
              <a:xfrm>
                <a:off x="1292" y="3022"/>
                <a:ext cx="409" cy="227"/>
              </a:xfrm>
              <a:prstGeom prst="line">
                <a:avLst/>
              </a:prstGeom>
              <a:grp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" name="Oval 73"/>
              <p:cNvSpPr>
                <a:spLocks noChangeArrowheads="1"/>
              </p:cNvSpPr>
              <p:nvPr/>
            </p:nvSpPr>
            <p:spPr bwMode="auto">
              <a:xfrm>
                <a:off x="1637" y="3203"/>
                <a:ext cx="90" cy="90"/>
              </a:xfrm>
              <a:prstGeom prst="ellipse">
                <a:avLst/>
              </a:prstGeom>
              <a:grpFill/>
              <a:ln w="38100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ru-RU" altLang="ru-RU"/>
              </a:p>
            </p:txBody>
          </p:sp>
        </p:grpSp>
        <p:sp>
          <p:nvSpPr>
            <p:cNvPr id="26" name="Line 80"/>
            <p:cNvSpPr>
              <a:spLocks noChangeShapeType="1"/>
            </p:cNvSpPr>
            <p:nvPr/>
          </p:nvSpPr>
          <p:spPr bwMode="auto">
            <a:xfrm flipV="1">
              <a:off x="2871" y="3294"/>
              <a:ext cx="771" cy="318"/>
            </a:xfrm>
            <a:prstGeom prst="line">
              <a:avLst/>
            </a:prstGeom>
            <a:grp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7" name="Oval 81"/>
            <p:cNvSpPr>
              <a:spLocks noChangeArrowheads="1"/>
            </p:cNvSpPr>
            <p:nvPr/>
          </p:nvSpPr>
          <p:spPr bwMode="auto">
            <a:xfrm>
              <a:off x="2835" y="3566"/>
              <a:ext cx="90" cy="90"/>
            </a:xfrm>
            <a:prstGeom prst="ellipse">
              <a:avLst/>
            </a:prstGeom>
            <a:grpFill/>
            <a:ln w="38100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ru-RU" altLang="ru-RU"/>
            </a:p>
          </p:txBody>
        </p:sp>
      </p:grpSp>
      <p:sp>
        <p:nvSpPr>
          <p:cNvPr id="81" name="Text Box 86"/>
          <p:cNvSpPr txBox="1">
            <a:spLocks noChangeArrowheads="1"/>
          </p:cNvSpPr>
          <p:nvPr/>
        </p:nvSpPr>
        <p:spPr bwMode="auto">
          <a:xfrm>
            <a:off x="3077866" y="3889752"/>
            <a:ext cx="2220957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09600" indent="-609600"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Финалисты</a:t>
            </a:r>
            <a:endParaRPr lang="en-US" sz="2000" b="1" i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2" name="Text Box 87"/>
          <p:cNvSpPr txBox="1">
            <a:spLocks noChangeArrowheads="1"/>
          </p:cNvSpPr>
          <p:nvPr/>
        </p:nvSpPr>
        <p:spPr bwMode="auto">
          <a:xfrm>
            <a:off x="1661650" y="4412257"/>
            <a:ext cx="4224389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09600" indent="-6096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Участники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½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финала</a:t>
            </a:r>
            <a:endParaRPr lang="en-US" sz="2000" b="1" i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3" name="Text Box 88"/>
          <p:cNvSpPr txBox="1">
            <a:spLocks noChangeArrowheads="1"/>
          </p:cNvSpPr>
          <p:nvPr/>
        </p:nvSpPr>
        <p:spPr bwMode="auto">
          <a:xfrm>
            <a:off x="1264098" y="5017158"/>
            <a:ext cx="3454823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09600" indent="-6096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Участники </a:t>
            </a:r>
            <a:r>
              <a:rPr lang="en-US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¼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финала</a:t>
            </a:r>
            <a:endParaRPr lang="en-US" sz="2000" b="1" i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4" name="Text Box 89"/>
          <p:cNvSpPr txBox="1">
            <a:spLocks noChangeArrowheads="1"/>
          </p:cNvSpPr>
          <p:nvPr/>
        </p:nvSpPr>
        <p:spPr bwMode="auto">
          <a:xfrm>
            <a:off x="807865" y="5730271"/>
            <a:ext cx="4187831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09600" indent="-6096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Первоначальные игроки</a:t>
            </a:r>
            <a:endParaRPr lang="en-US" sz="2000" b="1" i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85" name="Rectangle 92"/>
          <p:cNvSpPr>
            <a:spLocks noChangeArrowheads="1"/>
          </p:cNvSpPr>
          <p:nvPr/>
        </p:nvSpPr>
        <p:spPr bwMode="auto">
          <a:xfrm>
            <a:off x="333866" y="6101714"/>
            <a:ext cx="8632714" cy="69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80000"/>
              </a:lnSpc>
            </a:pPr>
            <a:r>
              <a:rPr lang="ru-RU" altLang="ru-RU" sz="2000" b="1" i="1" dirty="0">
                <a:solidFill>
                  <a:schemeClr val="accent1"/>
                </a:solidFill>
              </a:rPr>
              <a:t>Олимпийская система спортивных соревнований</a:t>
            </a:r>
          </a:p>
        </p:txBody>
      </p:sp>
      <p:sp>
        <p:nvSpPr>
          <p:cNvPr id="86" name="Text Box 85"/>
          <p:cNvSpPr txBox="1">
            <a:spLocks noChangeArrowheads="1"/>
          </p:cNvSpPr>
          <p:nvPr/>
        </p:nvSpPr>
        <p:spPr bwMode="auto">
          <a:xfrm>
            <a:off x="6566404" y="3107718"/>
            <a:ext cx="1592193" cy="40011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09600" indent="-6096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Чемпион</a:t>
            </a:r>
          </a:p>
        </p:txBody>
      </p:sp>
      <p:sp>
        <p:nvSpPr>
          <p:cNvPr id="87" name="Text Box 91"/>
          <p:cNvSpPr txBox="1">
            <a:spLocks noChangeArrowheads="1"/>
          </p:cNvSpPr>
          <p:nvPr/>
        </p:nvSpPr>
        <p:spPr bwMode="auto">
          <a:xfrm>
            <a:off x="1314245" y="1241483"/>
            <a:ext cx="7895278" cy="1800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Корень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– главная вершина дерева. </a:t>
            </a:r>
          </a:p>
          <a:p>
            <a:pPr marL="609600" indent="-609600"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Предок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– объект верхнего уровня.</a:t>
            </a:r>
          </a:p>
          <a:p>
            <a:pPr marL="609600" indent="-609600"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Потомок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– объект нижнего уровня.</a:t>
            </a:r>
          </a:p>
          <a:p>
            <a:pPr marL="609600" indent="-609600"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Листья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– вершины, не имеющие потомков.</a:t>
            </a:r>
          </a:p>
        </p:txBody>
      </p:sp>
      <p:pic>
        <p:nvPicPr>
          <p:cNvPr id="88" name="Picture 4" descr="http://ic.pics.livejournal.com/italian_olive/25392719/109141/109141_original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129" y="2673162"/>
            <a:ext cx="1530863" cy="1530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5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§ 2,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стр.12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–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18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sz="2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Вопросы после параграфа</a:t>
            </a:r>
          </a:p>
          <a:p>
            <a:pPr marL="0" indent="0">
              <a:buNone/>
            </a:pP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Задание № 5 и 6 выполнить в тетради или на компьютере.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383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 1.1. </a:t>
            </a:r>
            <a:br>
              <a:rPr lang="ru-RU" dirty="0" smtClean="0"/>
            </a:br>
            <a:r>
              <a:rPr lang="ru-RU" dirty="0" smtClean="0"/>
              <a:t>Модели систем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Выполните практическую работу на компьютере</a:t>
            </a:r>
          </a:p>
          <a:p>
            <a:pPr marL="0" indent="0">
              <a:buNone/>
            </a:pPr>
            <a:r>
              <a:rPr lang="ru-RU" sz="2400" dirty="0" smtClean="0"/>
              <a:t>Задание 3. Построение графов классификаций, </a:t>
            </a:r>
            <a:r>
              <a:rPr lang="ru-RU" sz="2400" dirty="0"/>
              <a:t>стр. </a:t>
            </a:r>
            <a:r>
              <a:rPr lang="ru-RU" sz="2400" dirty="0" smtClean="0"/>
              <a:t>164.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51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Системный анализ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Исследование некоторой реальной системы состоит из двух этапов: </a:t>
            </a:r>
          </a:p>
          <a:p>
            <a:r>
              <a:rPr lang="ru-RU" sz="2400" dirty="0" smtClean="0"/>
              <a:t>Этап анализа;</a:t>
            </a:r>
          </a:p>
          <a:p>
            <a:r>
              <a:rPr lang="ru-RU" sz="2400" dirty="0" smtClean="0"/>
              <a:t>Этап синтеза</a:t>
            </a:r>
          </a:p>
          <a:p>
            <a:endParaRPr lang="ru-RU" sz="2400" dirty="0"/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Что такое анализ?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Что такое синтез?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435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98" y="1304083"/>
            <a:ext cx="3916265" cy="283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556" y="1755434"/>
            <a:ext cx="4031673" cy="5102566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accent2"/>
                </a:solidFill>
              </a:rPr>
              <a:t>Анализ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- мысленное разделение объекта 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на составные части или выделение 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признаков объекта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2400" dirty="0"/>
          </a:p>
          <a:p>
            <a:r>
              <a:rPr lang="ru-RU" sz="2400" b="1" i="1" dirty="0" smtClean="0">
                <a:solidFill>
                  <a:schemeClr val="accent2"/>
                </a:solidFill>
              </a:rPr>
              <a:t>Анализ системы </a:t>
            </a:r>
            <a:r>
              <a:rPr lang="ru-RU" sz="2400" dirty="0" smtClean="0"/>
              <a:t>– это выделение её частей с целью прояснения состава системы.</a:t>
            </a:r>
            <a:endParaRPr lang="ru-RU" sz="2400" dirty="0"/>
          </a:p>
        </p:txBody>
      </p:sp>
      <p:pic>
        <p:nvPicPr>
          <p:cNvPr id="5" name="Picture 4" descr="http://mirbiologii.ru/wp-content/uploads/2012/02/organ_razmnozheniy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405" y="965200"/>
            <a:ext cx="55245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http://teddymarket.ru/images/goods_pics/big/382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9" t="22388"/>
          <a:stretch>
            <a:fillRect/>
          </a:stretch>
        </p:blipFill>
        <p:spPr bwMode="auto">
          <a:xfrm>
            <a:off x="1064159" y="4594726"/>
            <a:ext cx="27146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59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Синтез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3955556" y="1755434"/>
            <a:ext cx="4031673" cy="510256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</a:rPr>
              <a:t>Синтез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– мысленное или реальное соединение частей в единое целое.</a:t>
            </a:r>
          </a:p>
          <a:p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 результате синтеза создается целостное предложение о системе, объясняется механизм системного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эфекта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sz="2400" dirty="0"/>
          </a:p>
        </p:txBody>
      </p:sp>
      <p:pic>
        <p:nvPicPr>
          <p:cNvPr id="5" name="Picture 4" descr="http://www.funny-clip-art-cool-drawings.com/image-files/spring-clipart-crocus-pur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31" y="1930400"/>
            <a:ext cx="3500437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http://i1087.photobucket.com/albums/j461/LituanoLT/ZIL/06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05" b="65059"/>
          <a:stretch>
            <a:fillRect/>
          </a:stretch>
        </p:blipFill>
        <p:spPr bwMode="auto">
          <a:xfrm>
            <a:off x="7558973" y="186961"/>
            <a:ext cx="4714875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http://teddymarket.ru/images/goods_pics/big/382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14" t="-3740" r="59415"/>
          <a:stretch>
            <a:fillRect/>
          </a:stretch>
        </p:blipFill>
        <p:spPr bwMode="auto">
          <a:xfrm>
            <a:off x="7285922" y="3214687"/>
            <a:ext cx="2630488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68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Цель исследования системы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0931"/>
            <a:ext cx="8596668" cy="12766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получение модели системы, т. е. приближенного представления об устройстве и функционировании системы.</a:t>
            </a: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7334" y="3667454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mtClean="0"/>
              <a:t>Системный анализ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77334" y="4815655"/>
            <a:ext cx="8596668" cy="1430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smtClean="0"/>
              <a:t>Исследование реальных объектов и явлений с точки зрения системного подхода, состоящее из этапов анализа и синтеза.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577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и окружающая среда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46352" y="2736439"/>
            <a:ext cx="3384550" cy="143986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433464" y="3096802"/>
            <a:ext cx="1441450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433464" y="3888964"/>
            <a:ext cx="1441450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447752" y="3501614"/>
            <a:ext cx="1439862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330902" y="3096802"/>
            <a:ext cx="1680896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330902" y="3888964"/>
            <a:ext cx="1680896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43602" y="3498439"/>
            <a:ext cx="1613111" cy="3175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455563" y="1729648"/>
            <a:ext cx="8029959" cy="29514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4590083" y="1899798"/>
            <a:ext cx="2097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4000" b="1" i="1" dirty="0">
                <a:solidFill>
                  <a:schemeClr val="accent2"/>
                </a:solidFill>
              </a:rPr>
              <a:t>Среда</a:t>
            </a:r>
          </a:p>
        </p:txBody>
      </p:sp>
      <p:sp>
        <p:nvSpPr>
          <p:cNvPr id="13" name="TextBox 15"/>
          <p:cNvSpPr txBox="1">
            <a:spLocks noChangeArrowheads="1"/>
          </p:cNvSpPr>
          <p:nvPr/>
        </p:nvSpPr>
        <p:spPr bwMode="auto">
          <a:xfrm>
            <a:off x="1986589" y="2201656"/>
            <a:ext cx="2097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4000" b="1" i="1" dirty="0" smtClean="0">
                <a:solidFill>
                  <a:schemeClr val="accent2"/>
                </a:solidFill>
              </a:rPr>
              <a:t>входы</a:t>
            </a:r>
            <a:endParaRPr lang="ru-RU" altLang="ru-RU" sz="4000" b="1" i="1" dirty="0">
              <a:solidFill>
                <a:schemeClr val="accent2"/>
              </a:solidFill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7238085" y="2107647"/>
            <a:ext cx="22784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4000" b="1" i="1" dirty="0" smtClean="0">
                <a:solidFill>
                  <a:schemeClr val="accent2"/>
                </a:solidFill>
              </a:rPr>
              <a:t>выходы</a:t>
            </a:r>
            <a:endParaRPr lang="ru-RU" altLang="ru-RU" sz="4000" b="1" i="1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604848" y="4868248"/>
            <a:ext cx="8101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Воздействие внешней среды на систему –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входы системы.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604848" y="5731848"/>
            <a:ext cx="81010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Воздействие, оказываемое системой на окружающую среду –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выходы системы</a:t>
            </a:r>
            <a:r>
              <a:rPr lang="ru-RU" alt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062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46"/>
          <p:cNvGrpSpPr>
            <a:grpSpLocks/>
          </p:cNvGrpSpPr>
          <p:nvPr/>
        </p:nvGrpSpPr>
        <p:grpSpPr bwMode="auto">
          <a:xfrm>
            <a:off x="523697" y="1478627"/>
            <a:ext cx="9311043" cy="3886200"/>
            <a:chOff x="500034" y="1142984"/>
            <a:chExt cx="9311074" cy="3886201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3143230" y="1428734"/>
              <a:ext cx="714377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>
              <a:off x="2571728" y="2284397"/>
              <a:ext cx="857253" cy="158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1785913" y="3428985"/>
              <a:ext cx="1009653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2714603" y="4286235"/>
              <a:ext cx="1000128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5429238" y="1428734"/>
              <a:ext cx="928691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6143615" y="2357422"/>
              <a:ext cx="857253" cy="1587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5643551" y="4286235"/>
              <a:ext cx="1000128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214411" y="1142984"/>
              <a:ext cx="1871668" cy="5238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0033CC"/>
                  </a:solidFill>
                </a:rPr>
                <a:t>Вода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034" y="1643047"/>
              <a:ext cx="2627321" cy="9540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tx2"/>
                  </a:solidFill>
                </a:rPr>
                <a:t>Минеральные вещества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3097" y="2786047"/>
              <a:ext cx="2484446" cy="9540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0033CC"/>
                  </a:solidFill>
                </a:rPr>
                <a:t>Углекислый газ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85849" y="4000485"/>
              <a:ext cx="1571630" cy="5238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tx2"/>
                  </a:solidFill>
                </a:rPr>
                <a:t>Солнце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94960" y="1180479"/>
              <a:ext cx="3416148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 smtClean="0">
                  <a:solidFill>
                    <a:schemeClr val="tx2"/>
                  </a:solidFill>
                </a:rPr>
                <a:t>Тень от </a:t>
              </a:r>
              <a:r>
                <a:rPr lang="ru-RU" sz="2800" dirty="0">
                  <a:solidFill>
                    <a:schemeClr val="tx2"/>
                  </a:solidFill>
                </a:rPr>
                <a:t>кроны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43743" y="2022459"/>
              <a:ext cx="1908181" cy="5238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0033CC"/>
                  </a:solidFill>
                </a:rPr>
                <a:t>Кислород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43743" y="3143235"/>
              <a:ext cx="2000257" cy="5238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tx2"/>
                  </a:solidFill>
                </a:rPr>
                <a:t>Древесина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15117" y="4000485"/>
              <a:ext cx="1549405" cy="5238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0033CC"/>
                  </a:solidFill>
                </a:rPr>
                <a:t>Плоды</a:t>
              </a:r>
            </a:p>
          </p:txBody>
        </p:sp>
        <p:pic>
          <p:nvPicPr>
            <p:cNvPr id="20" name="Picture 2" descr="http://www.proprofs.com/flashcards/upload/a7952585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364" y="1142984"/>
              <a:ext cx="3438525" cy="3886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Прямая со стрелкой 20"/>
            <p:cNvCxnSpPr/>
            <p:nvPr/>
          </p:nvCxnSpPr>
          <p:spPr>
            <a:xfrm>
              <a:off x="6500804" y="3428985"/>
              <a:ext cx="714377" cy="1588"/>
            </a:xfrm>
            <a:prstGeom prst="straightConnector1">
              <a:avLst/>
            </a:prstGeom>
            <a:ln w="38100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«Дерево»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214438" y="5364827"/>
            <a:ext cx="7929562" cy="120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Список входов и выходов </a:t>
            </a:r>
            <a:br>
              <a:rPr lang="ru-RU" sz="3600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может быть бесконечен</a:t>
            </a:r>
          </a:p>
        </p:txBody>
      </p:sp>
    </p:spTree>
    <p:extLst>
      <p:ext uri="{BB962C8B-B14F-4D97-AF65-F5344CB8AC3E}">
        <p14:creationId xmlns:p14="http://schemas.microsoft.com/office/powerpoint/2010/main" val="400147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«черного ящика»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357938" y="2357438"/>
            <a:ext cx="2500312" cy="1500187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Чистое бельё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14375" y="4143375"/>
            <a:ext cx="2286000" cy="1008063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Повернуть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14375" y="1285875"/>
            <a:ext cx="2286000" cy="1008063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Включить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714375" y="2714625"/>
            <a:ext cx="2286000" cy="1008063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Нажать</a:t>
            </a:r>
          </a:p>
        </p:txBody>
      </p:sp>
      <p:pic>
        <p:nvPicPr>
          <p:cNvPr id="9" name="Picture 6" descr="http://www.clipartlord.com/wp-content/uploads/2013/05/washing-machin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500188"/>
            <a:ext cx="34956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94285" y="5705019"/>
            <a:ext cx="8072437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Человек часто не знает, как «внутри» устроена система.</a:t>
            </a:r>
          </a:p>
        </p:txBody>
      </p:sp>
    </p:spTree>
    <p:extLst>
      <p:ext uri="{BB962C8B-B14F-4D97-AF65-F5344CB8AC3E}">
        <p14:creationId xmlns:p14="http://schemas.microsoft.com/office/powerpoint/2010/main" val="170540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состава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63981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Описание системы ограничено перечислением её частей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7334" y="3205906"/>
            <a:ext cx="9601403" cy="31508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Университет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45762" y="4125952"/>
            <a:ext cx="2790939" cy="793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преподаватели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6934" y="5324400"/>
            <a:ext cx="2790939" cy="793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Учебные корпуса и аудитории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325" y="5295661"/>
            <a:ext cx="2790939" cy="793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студенты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15200" y="4100664"/>
            <a:ext cx="2790939" cy="793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Научные лаборатории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6325" y="4145789"/>
            <a:ext cx="2790939" cy="793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администрация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6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</TotalTime>
  <Words>409</Words>
  <Application>Microsoft Office PowerPoint</Application>
  <PresentationFormat>Широкоэкранный</PresentationFormat>
  <Paragraphs>103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Trebuchet MS</vt:lpstr>
      <vt:lpstr>Wingdings 3</vt:lpstr>
      <vt:lpstr>Аспект</vt:lpstr>
      <vt:lpstr>Модели систем</vt:lpstr>
      <vt:lpstr>Системный анализ</vt:lpstr>
      <vt:lpstr>Анализ</vt:lpstr>
      <vt:lpstr>Синтез</vt:lpstr>
      <vt:lpstr> Цель исследования системы</vt:lpstr>
      <vt:lpstr>Система и окружающая среда</vt:lpstr>
      <vt:lpstr>Система «Дерево»</vt:lpstr>
      <vt:lpstr>Модель «черного ящика»</vt:lpstr>
      <vt:lpstr>Модель состава</vt:lpstr>
      <vt:lpstr>Структурная модель системы</vt:lpstr>
      <vt:lpstr>Неориентированный граф</vt:lpstr>
      <vt:lpstr>Ориентированный граф</vt:lpstr>
      <vt:lpstr>Граф иерархической структуры -  «Дерево»</vt:lpstr>
      <vt:lpstr>Домашнее задание</vt:lpstr>
      <vt:lpstr>Практическая работа 1.1.  Модели систем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систем</dc:title>
  <dc:creator>user</dc:creator>
  <cp:lastModifiedBy>Гульназира</cp:lastModifiedBy>
  <cp:revision>13</cp:revision>
  <dcterms:created xsi:type="dcterms:W3CDTF">2015-09-17T13:11:08Z</dcterms:created>
  <dcterms:modified xsi:type="dcterms:W3CDTF">2020-10-01T09:16:44Z</dcterms:modified>
</cp:coreProperties>
</file>