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3.xml" ContentType="application/vnd.openxmlformats-officedocument.presentationml.notesSlide+xml"/>
  <Override PartName="/ppt/ink/ink4.xml" ContentType="application/inkml+xml"/>
  <Override PartName="/ppt/ink/ink5.xml" ContentType="application/inkml+xml"/>
  <Override PartName="/ppt/notesSlides/notesSlide4.xml" ContentType="application/vnd.openxmlformats-officedocument.presentationml.notesSlide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9"/>
  </p:notes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81" r:id="rId9"/>
    <p:sldId id="264" r:id="rId10"/>
    <p:sldId id="282" r:id="rId11"/>
    <p:sldId id="265" r:id="rId12"/>
    <p:sldId id="291" r:id="rId13"/>
    <p:sldId id="292" r:id="rId14"/>
    <p:sldId id="271" r:id="rId15"/>
    <p:sldId id="266" r:id="rId16"/>
    <p:sldId id="293" r:id="rId17"/>
    <p:sldId id="280" r:id="rId18"/>
    <p:sldId id="268" r:id="rId19"/>
    <p:sldId id="267" r:id="rId20"/>
    <p:sldId id="294" r:id="rId21"/>
    <p:sldId id="295" r:id="rId22"/>
    <p:sldId id="270" r:id="rId23"/>
    <p:sldId id="269" r:id="rId24"/>
    <p:sldId id="299" r:id="rId25"/>
    <p:sldId id="272" r:id="rId26"/>
    <p:sldId id="297" r:id="rId27"/>
    <p:sldId id="27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08:54:15.874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10 105 308,'0'-4'24,"0"-3"16,0-1 0,0-2 0,0-2-8,0 3 8,0 1 0,0 0 12,0-1 4,0 1-20,0 0-48,0 0-124,0 4 0,-5 2 0,1 2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6:41.04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6:41.041"/>
    </inkml:context>
    <inkml:brush xml:id="br0">
      <inkml:brushProperty name="width" value="0.05" units="cm"/>
      <inkml:brushProperty name="height" value="0.05" units="cm"/>
      <inkml:brushProperty name="ignorePressure" value="1"/>
    </inkml:brush>
  </inkml:definitions>
  <inkml:trace contextRef="#ctx0" brushRef="#br0">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21:13.256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1,'1'4,"-1"0,1 0,1 0,-1 0,1 0,-1 0,1 0,0 0,1 0,-1-1,4 5,33 37,-15-23,1-1,1-1,1-1,29 16,29 19,-80-50,-1-1,0 1,0 0,0 0,-1 0,1 0,-1 1,0-1,0 1,-1 0,1 0,-1 0,0 0,0 0,1 9,0-7,0 0,0 0,1-1,0 1,0-1,0 1,1-1,0-1,0 1,1-1,11 9,7 3,48 25,6 5,117 91,-174-122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21:16.008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889 18,'0'0,"0"-1,0 0,0 0,-1 0,1 1,0-1,-1 0,1 0,0 1,-1-1,1 0,-1 0,1 1,-1-1,1 1,-1-1,0 0,1 1,-1-1,0 1,1-1,-1 1,0 0,0-1,0 1,1 0,-1 0,0-1,0 1,0 0,1 0,-1 0,0 0,0 0,0 0,0 0,0 0,1 0,-1 1,0-1,0 0,0 0,1 1,-1-1,0 1,0-1,0 1,-39 18,22-5,1 1,0 0,2 2,0 0,0 0,-13 24,-27 31,52-69,-1 1,1-1,-1 0,0 0,0-1,-1 1,1-1,0 0,-1 0,0 0,1-1,-1 0,0 1,-5-1,-77 4,31-4,48 0,-1 0,1 1,0 0,-1 0,1 1,0 0,0 0,0 1,1 0,-1 0,-9 9,1 2,0 0,1 1,-15 21,14-17,-12 18,-28 50,-2 4,48-77,-4 5,-31 35,29-40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2:57.819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0 0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3:02.539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0 1,'38'66,"2"-1,3-2,69 76,-38-47,-9-1,77 146,-128-211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3:05.170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0 751,'12'-1,"-1"0,0 0,0-1,0-1,0 0,-1 0,1-1,-1 0,17-11,7-6,45-36,-4 1,93-61,-144 101,42-20,-14 9,23-10,-52 28,-1-2,29-18,145-123,-77 55,-67 62,-31 22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4:23.849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3,'1'-1,"0"1,0-1,1 1,-1 0,0 0,1-1,-1 1,0 0,1 0,-1 0,0 0,1 0,-1 1,1-1,-1 0,0 1,0-1,1 1,-1-1,0 1,0-1,1 1,-1 0,0 0,0 0,0 0,0-1,0 1,0 0,-1 1,2 0,30 35,124 179,-128-183,40 39,-8-11,50 68,59 62,33-18,-181-157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4:25.954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698 1,'-1'3,"-1"0,1 0,-1 0,0 0,0 0,-1 0,1 0,0 0,-1-1,0 1,-4 2,-8 10,-8 13,-2 1,-38 59,23-13,26-46,-2 0,0-2,-33 42,34-51,2 1,-20 38,21-36,0 0,-29 36,-36 16,14-16,60-53,0 1,0-1,1 1,-1 0,1 0,0 0,1 0,-1 0,1 0,0 1,0 5,-8 26,4-23,-1-1,0 1,-1-1,0 0,-1-1,0 0,-1 0,-1-1,-19 19,16-20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4:47.857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11,'0'-1,"0"1,0-1,1 1,-1-1,0 1,0-1,1 1,-1-1,0 1,1-1,-1 1,1-1,-1 1,1 0,-1-1,1 1,-1-1,1 1,-1 0,1 0,-1-1,1 1,-1 0,1 0,0 0,-1 0,1 0,-1 0,1 0,-1 0,1 0,1 0,15 15,12 38,-27-49,34 81,-24-55,0 0,2 0,1-2,2 0,31 41,-29-44,-1 0,27 52,9 15,63 66,20 30,-119-163,-1-6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08:54:16.521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0 2208,'1'5'12909,"10"20"-11606,43 74 833,-35-59-1897,35 49 0,-33-58-231,1-1-1,2-1 1,1-1 0,1-1 0,1-2 0,56 41-1,58 45-155,-31-21 82,-75-65 5,-17-13-125,-1 0 0,0 2 0,-1 0 0,0 0 0,19 24 1,-19-27-1531,3 1-1291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4:49.345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1274 1,'-6'0,"0"1,0 0,0 0,1 1,-1-1,1 1,-1 1,1-1,-11 7,-46 36,31-22,14-9,2 0,-1 1,2 1,0 0,-20 33,17-24,-40 43,18-28,1 2,2 2,-56 90,81-118,-1 0,-1 0,-24 22,23-24,0 0,1 2,-20 28,23-26,-1 0,0-1,-1 0,-1-1,0-1,-31 28,1-10,7-3,-2-1,-2-2,-51 26,78-46,0 0,1 1,-1 1,2 0,-1 0,1 1,1 0,0 1,0 1,-12 18,-47 45,60-64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08:54:17.47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548 1 3080,'18'19'12210,"-19"-5"-12906,-4 8 606,-1-1 185,0 0 0,-2-1 0,0 0 0,-2 0 0,-13 22 0,-11 24 18,-17 39-33,-25 55-66,27-55-2,-5-3 0,-69 99 0,57-96-52,31-43-47,25-43-2117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08:54:39.36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0 1 2440,'0'0'11635,"14"23"-11261,107 143-266,-61-88-68,-21-31 82,71 67 1,-14-16 207,-67-69-72,51 39 1,-53-46-151,-1 0 1,43 47 0,-53-55-887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08:54:40.143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583 1 2460,'10'13'12263,"-18"16"-10283,-23 27-3045,-3-6 1122,-309 428 341,189-287-649,151-187 159,0 0 0,0 0 0,1 0-1,-1 1 1,1-1 0,0 1 0,-1 4 0,3-7-288,-1 0 1,1 0 0,0 0-1,-1 0 1,1 0 0,0 0-1,0 0 1,1 0 0,-1 0 0,0 0-1,2 3 1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08:55:50.985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1 59 2488,'0'-58'14878,"2"63"-14849,0 1 1,0-1 0,1 0-1,-1 1 1,1-1-1,1 0 1,-1-1 0,1 1-1,7 7 1,-3-2 9,23 32 28,39 74-1,-48-77-50,1-1-1,55 69 1,55 35 2,76 89-31,-143-139 34,2 0-5535,-56-61-678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1-03-03T08:55:51.898"/>
    </inkml:context>
    <inkml:brush xml:id="br0">
      <inkml:brushProperty name="width" value="0.2" units="cm"/>
      <inkml:brushProperty name="height" value="0.2" units="cm"/>
      <inkml:brushProperty name="color" value="#E71224"/>
    </inkml:brush>
  </inkml:definitions>
  <inkml:trace contextRef="#ctx0" brushRef="#br0">934 1 5444,'-3'5'5618,"-13"23"-4270,-287 321 1040,129-155-2114,93-101-146,5 3 0,-103 170 0,95-138-1337,84-127 1084,-1-1 1,1 1 0,-1 0 0,1-1 0,-1 1-1,1-1 1,-1 1 0,0 0 0,1-1 0,-1 0-1,0 1 1,1-1 0,-1 1 0,0-1 0,0 0 0,1 1-1,-1-1 1,0 0 0,0 0 0,1 1 0,-1-1-1,0 0 1,0 0 0,-1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3:18.602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1 0,'3'1,"-1"-1,1 1,0 0,-1 0,1 0,0 0,-1 0,0 0,1 0,-1 1,0 0,1-1,-1 1,0 0,0 0,2 3,31 43,-22-29,110 168,-87-131,3-1,2-2,75 73,-55-65,-2 2,82 118,-128-161,-2-2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3-03T19:03:20.257"/>
    </inkml:context>
    <inkml:brush xml:id="br0">
      <inkml:brushProperty name="width" value="0.2" units="cm"/>
      <inkml:brushProperty name="height" value="0.2" units="cm"/>
      <inkml:brushProperty name="color" value="#E71224"/>
      <inkml:brushProperty name="ignorePressure" value="1"/>
    </inkml:brush>
  </inkml:definitions>
  <inkml:trace contextRef="#ctx0" brushRef="#br0">910 0,'-6'1,"1"-1,-1 1,1 1,-1-1,1 1,0 0,0 0,0 0,0 1,0-1,0 1,-5 5,-56 51,30-24,2-7,2 1,1 2,1 1,2 1,-33 51,-72 112,106-165,-1 0,-1-2,-51 39,49-42,-12 8,-84 50,106-72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459529-FC60-44A7-BC72-5D46BBC61326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B3BB6-5E5E-48D3-B05D-9C000BF491E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54B3BB6-5E5E-48D3-B05D-9C000BF491E5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33562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B3BB6-5E5E-48D3-B05D-9C000BF491E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B3BB6-5E5E-48D3-B05D-9C000BF491E5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649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4B3BB6-5E5E-48D3-B05D-9C000BF491E5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07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E49D7C92-2644-42AB-B34C-BD5186E424AC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1797266F-5F4B-4B36-B239-3176E5BD089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88.png"/><Relationship Id="rId3" Type="http://schemas.openxmlformats.org/officeDocument/2006/relationships/customXml" Target="../ink/ink1.xml"/><Relationship Id="rId7" Type="http://schemas.openxmlformats.org/officeDocument/2006/relationships/customXml" Target="../ink/ink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png"/><Relationship Id="rId5" Type="http://schemas.openxmlformats.org/officeDocument/2006/relationships/customXml" Target="../ink/ink2.xml"/><Relationship Id="rId4" Type="http://schemas.openxmlformats.org/officeDocument/2006/relationships/image" Target="../media/image8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ustomXml" Target="../ink/ink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1.png"/><Relationship Id="rId5" Type="http://schemas.openxmlformats.org/officeDocument/2006/relationships/customXml" Target="../ink/ink5.xml"/><Relationship Id="rId4" Type="http://schemas.openxmlformats.org/officeDocument/2006/relationships/image" Target="../media/image9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ustomXml" Target="../ink/ink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customXml" Target="../ink/ink7.xml"/><Relationship Id="rId4" Type="http://schemas.openxmlformats.org/officeDocument/2006/relationships/image" Target="../media/image94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2" Type="http://schemas.openxmlformats.org/officeDocument/2006/relationships/customXml" Target="../ink/ink8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0.xml"/><Relationship Id="rId11" Type="http://schemas.openxmlformats.org/officeDocument/2006/relationships/image" Target="../media/image102.png"/><Relationship Id="rId5" Type="http://schemas.openxmlformats.org/officeDocument/2006/relationships/image" Target="../media/image99.png"/><Relationship Id="rId4" Type="http://schemas.openxmlformats.org/officeDocument/2006/relationships/customXml" Target="../ink/ink9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5.png"/><Relationship Id="rId2" Type="http://schemas.openxmlformats.org/officeDocument/2006/relationships/customXml" Target="../ink/ink11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3.xml"/><Relationship Id="rId5" Type="http://schemas.openxmlformats.org/officeDocument/2006/relationships/image" Target="../media/image104.png"/><Relationship Id="rId4" Type="http://schemas.openxmlformats.org/officeDocument/2006/relationships/customXml" Target="../ink/ink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0.png"/><Relationship Id="rId7" Type="http://schemas.openxmlformats.org/officeDocument/2006/relationships/image" Target="../media/image1050.png"/><Relationship Id="rId2" Type="http://schemas.openxmlformats.org/officeDocument/2006/relationships/customXml" Target="../ink/ink1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6.xml"/><Relationship Id="rId5" Type="http://schemas.openxmlformats.org/officeDocument/2006/relationships/image" Target="../media/image1040.png"/><Relationship Id="rId4" Type="http://schemas.openxmlformats.org/officeDocument/2006/relationships/customXml" Target="../ink/ink15.xml"/></Relationships>
</file>

<file path=ppt/slides/_rels/slide26.xml.rels><?xml version="1.0" encoding="UTF-8" standalone="yes"?>
<Relationships xmlns="http://schemas.openxmlformats.org/package/2006/relationships"><Relationship Id="rId21" Type="http://schemas.openxmlformats.org/officeDocument/2006/relationships/image" Target="../media/image116.png"/><Relationship Id="rId2" Type="http://schemas.openxmlformats.org/officeDocument/2006/relationships/customXml" Target="../ink/ink17.xml"/><Relationship Id="rId1" Type="http://schemas.openxmlformats.org/officeDocument/2006/relationships/slideLayout" Target="../slideLayouts/slideLayout2.xml"/><Relationship Id="rId23" Type="http://schemas.openxmlformats.org/officeDocument/2006/relationships/image" Target="../media/image117.png"/><Relationship Id="rId22" Type="http://schemas.openxmlformats.org/officeDocument/2006/relationships/customXml" Target="../ink/ink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8.png"/><Relationship Id="rId2" Type="http://schemas.openxmlformats.org/officeDocument/2006/relationships/customXml" Target="../ink/ink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9.png"/><Relationship Id="rId4" Type="http://schemas.openxmlformats.org/officeDocument/2006/relationships/customXml" Target="../ink/ink2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Обособление определений и приложений.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8 класс. Урок 1.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786346"/>
          </a:xfrm>
        </p:spPr>
        <p:txBody>
          <a:bodyPr>
            <a:normAutofit fontScale="92500"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ru-RU" sz="6600" i="1" dirty="0">
                <a:latin typeface="Times New Roman" pitchFamily="18" charset="0"/>
                <a:cs typeface="Times New Roman" pitchFamily="18" charset="0"/>
              </a:rPr>
              <a:t>4. Песня тихая чистая несмолкаемая журчала как лесной ключ.</a:t>
            </a:r>
          </a:p>
        </p:txBody>
      </p:sp>
    </p:spTree>
    <p:extLst>
      <p:ext uri="{BB962C8B-B14F-4D97-AF65-F5344CB8AC3E}">
        <p14:creationId xmlns:p14="http://schemas.microsoft.com/office/powerpoint/2010/main" val="28677487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96" y="692696"/>
            <a:ext cx="8928992" cy="537951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5.  Над заливом еще не успевшим замерзнуть с криком носились чайки.</a:t>
            </a:r>
          </a:p>
          <a:p>
            <a:pPr>
              <a:lnSpc>
                <a:spcPct val="150000"/>
              </a:lnSpc>
            </a:pPr>
            <a:endParaRPr lang="ru-RU" sz="36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88559-F654-4897-BCD0-A3E709FA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Распространи предложение приложением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2F44F642-084C-4452-BEB1-22C58EB71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729712"/>
          </a:xfrm>
        </p:spPr>
        <p:txBody>
          <a:bodyPr>
            <a:normAutofit lnSpcReduction="10000"/>
          </a:bodyPr>
          <a:lstStyle/>
          <a:p>
            <a:r>
              <a:rPr lang="ru-RU" sz="4800" dirty="0"/>
              <a:t>Псков не раз принимал на себя всю тяжесть борьбы с врагами стремившимися прорваться к богатому Новгороду.</a:t>
            </a:r>
          </a:p>
          <a:p>
            <a:endParaRPr lang="ru-RU" sz="3600" dirty="0"/>
          </a:p>
          <a:p>
            <a:r>
              <a:rPr lang="ru-RU" sz="3600" i="1" dirty="0"/>
              <a:t>(один из самых древних городов)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02331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288559-F654-4897-BCD0-A3E709FAC9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Распространи предложение приложением</a:t>
            </a:r>
          </a:p>
        </p:txBody>
      </p:sp>
      <p:sp>
        <p:nvSpPr>
          <p:cNvPr id="10" name="Объект 9">
            <a:extLst>
              <a:ext uri="{FF2B5EF4-FFF2-40B4-BE49-F238E27FC236}">
                <a16:creationId xmlns:a16="http://schemas.microsoft.com/office/drawing/2014/main" id="{2F44F642-084C-4452-BEB1-22C58EB71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1844824"/>
            <a:ext cx="8856984" cy="4729712"/>
          </a:xfrm>
        </p:spPr>
        <p:txBody>
          <a:bodyPr>
            <a:normAutofit/>
          </a:bodyPr>
          <a:lstStyle/>
          <a:p>
            <a:r>
              <a:rPr lang="ru-RU" sz="4800" dirty="0"/>
              <a:t>Псков, </a:t>
            </a:r>
            <a:r>
              <a:rPr lang="ru-RU" sz="4800" i="1" u="wavyHeavy" dirty="0">
                <a:solidFill>
                  <a:srgbClr val="FF0000"/>
                </a:solidFill>
              </a:rPr>
              <a:t>один из самых древних </a:t>
            </a:r>
            <a:r>
              <a:rPr lang="ru-RU" sz="4800" i="1" u="wavyHeavy" dirty="0" err="1">
                <a:solidFill>
                  <a:srgbClr val="FF0000"/>
                </a:solidFill>
              </a:rPr>
              <a:t>городов,</a:t>
            </a:r>
            <a:r>
              <a:rPr lang="ru-RU" sz="4800" dirty="0" err="1"/>
              <a:t>не</a:t>
            </a:r>
            <a:r>
              <a:rPr lang="ru-RU" sz="4800" dirty="0"/>
              <a:t> раз принимал на себя всю тяжесть борьбы с врагами, </a:t>
            </a:r>
            <a:r>
              <a:rPr lang="ru-RU" sz="4800" u="wavyHeavy" dirty="0">
                <a:solidFill>
                  <a:srgbClr val="FF0000"/>
                </a:solidFill>
              </a:rPr>
              <a:t>стремившимися прорваться к богатому Новгороду</a:t>
            </a:r>
            <a:r>
              <a:rPr lang="ru-RU" sz="4800" dirty="0"/>
              <a:t>.</a:t>
            </a:r>
          </a:p>
          <a:p>
            <a:endParaRPr lang="ru-RU" sz="3600" dirty="0"/>
          </a:p>
          <a:p>
            <a:endParaRPr lang="ru-RU" sz="3600" i="1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42846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Обособление определений и приложений.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8 класс. Урок 3.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Чем являются в предложении выделенные слова?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/>
              <a:t>1. Грибоедов - </a:t>
            </a:r>
            <a:r>
              <a:rPr lang="ru-RU" sz="5400" i="1" dirty="0">
                <a:solidFill>
                  <a:srgbClr val="C00000"/>
                </a:solidFill>
              </a:rPr>
              <a:t>автор бессмертной комедии «Горе от ума»</a:t>
            </a:r>
            <a:r>
              <a:rPr lang="ru-RU" sz="5400" dirty="0"/>
              <a:t>.</a:t>
            </a:r>
          </a:p>
          <a:p>
            <a:endParaRPr lang="ru-RU" sz="3200" dirty="0"/>
          </a:p>
          <a:p>
            <a:endParaRPr lang="ru-RU" sz="32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Чем являются в предложении выделенные слова?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800" dirty="0"/>
              <a:t>2. Грибоедов, </a:t>
            </a:r>
            <a:r>
              <a:rPr lang="ru-RU" sz="4800" i="1" dirty="0">
                <a:solidFill>
                  <a:srgbClr val="C00000"/>
                </a:solidFill>
              </a:rPr>
              <a:t>автор бессмертной комедии «Горе от ума»</a:t>
            </a:r>
            <a:r>
              <a:rPr lang="ru-RU" sz="4800" dirty="0"/>
              <a:t>, был одним из образованнейших людей своего времени.</a:t>
            </a:r>
          </a:p>
        </p:txBody>
      </p:sp>
    </p:spTree>
    <p:extLst>
      <p:ext uri="{BB962C8B-B14F-4D97-AF65-F5344CB8AC3E}">
        <p14:creationId xmlns:p14="http://schemas.microsoft.com/office/powerpoint/2010/main" val="380682943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Чем являются в предложении выделенные слова?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657704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ru-RU" sz="4400" dirty="0"/>
              <a:t>2. Грибоедов - </a:t>
            </a:r>
            <a:r>
              <a:rPr lang="ru-RU" sz="4400" i="1" dirty="0">
                <a:solidFill>
                  <a:srgbClr val="C00000"/>
                </a:solidFill>
              </a:rPr>
              <a:t>автор бессмертной комедии «Горе от ума»</a:t>
            </a:r>
            <a:r>
              <a:rPr lang="ru-RU" sz="4400" dirty="0"/>
              <a:t> - был одним из образованнейших людей своего времени.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Согласованное и несогласованное определение.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88840"/>
            <a:ext cx="8229600" cy="436911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4800" i="1" dirty="0"/>
              <a:t>Спят леса, </a:t>
            </a:r>
            <a:r>
              <a:rPr lang="ru-RU" sz="4800" i="1" dirty="0">
                <a:solidFill>
                  <a:srgbClr val="FF0000"/>
                </a:solidFill>
              </a:rPr>
              <a:t>промерзшие, заиндевевшие, в пуховых валенках</a:t>
            </a:r>
            <a:r>
              <a:rPr lang="ru-RU" sz="4800" i="1" dirty="0"/>
              <a:t>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/>
          <a:lstStyle/>
          <a:p>
            <a:pPr algn="ctr"/>
            <a:r>
              <a:rPr lang="ru-RU" dirty="0"/>
              <a:t>Обособляются: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429288"/>
          </a:xfrm>
        </p:spPr>
        <p:txBody>
          <a:bodyPr>
            <a:normAutofit/>
          </a:bodyPr>
          <a:lstStyle/>
          <a:p>
            <a:r>
              <a:rPr lang="ru-RU" sz="4000" dirty="0"/>
              <a:t>5. </a:t>
            </a:r>
            <a:r>
              <a:rPr lang="ru-RU" sz="4000" u="sng" dirty="0"/>
              <a:t>Несогласованные определения, если</a:t>
            </a:r>
            <a:r>
              <a:rPr lang="ru-RU" sz="4000" dirty="0"/>
              <a:t>:</a:t>
            </a:r>
          </a:p>
          <a:p>
            <a:pPr>
              <a:buNone/>
            </a:pPr>
            <a:r>
              <a:rPr lang="ru-RU" sz="4000" dirty="0"/>
              <a:t>а) зависят от личного местоимения:</a:t>
            </a:r>
          </a:p>
          <a:p>
            <a:pPr>
              <a:buNone/>
            </a:pPr>
            <a:r>
              <a:rPr lang="ru-RU" sz="4400" i="1" dirty="0"/>
              <a:t>     </a:t>
            </a:r>
          </a:p>
          <a:p>
            <a:pPr>
              <a:buNone/>
            </a:pPr>
            <a:r>
              <a:rPr lang="ru-RU" sz="4400" i="1" dirty="0">
                <a:solidFill>
                  <a:srgbClr val="7030A0"/>
                </a:solidFill>
              </a:rPr>
              <a:t>   Сегодня она</a:t>
            </a:r>
            <a:r>
              <a:rPr lang="ru-RU" sz="4400" i="1" dirty="0"/>
              <a:t>, </a:t>
            </a:r>
            <a:r>
              <a:rPr lang="ru-RU" sz="4400" i="1" u="wavyHeavy" dirty="0">
                <a:solidFill>
                  <a:srgbClr val="FF0000"/>
                </a:solidFill>
              </a:rPr>
              <a:t>в новом капоте</a:t>
            </a:r>
            <a:r>
              <a:rPr lang="ru-RU" sz="4400" i="1" dirty="0"/>
              <a:t>, </a:t>
            </a:r>
            <a:r>
              <a:rPr lang="ru-RU" sz="4400" i="1" dirty="0">
                <a:solidFill>
                  <a:srgbClr val="7030A0"/>
                </a:solidFill>
              </a:rPr>
              <a:t>была  особенно молода</a:t>
            </a:r>
            <a:r>
              <a:rPr lang="ru-RU" sz="4400" dirty="0">
                <a:solidFill>
                  <a:srgbClr val="7030A0"/>
                </a:solidFill>
              </a:rPr>
              <a:t>.</a:t>
            </a:r>
          </a:p>
        </p:txBody>
      </p:sp>
      <p:grpSp>
        <p:nvGrpSpPr>
          <p:cNvPr id="19" name="Группа 18">
            <a:extLst>
              <a:ext uri="{FF2B5EF4-FFF2-40B4-BE49-F238E27FC236}">
                <a16:creationId xmlns:a16="http://schemas.microsoft.com/office/drawing/2014/main" id="{48C8E700-D945-4002-9303-62F9172F8A49}"/>
              </a:ext>
            </a:extLst>
          </p:cNvPr>
          <p:cNvGrpSpPr/>
          <p:nvPr/>
        </p:nvGrpSpPr>
        <p:grpSpPr>
          <a:xfrm>
            <a:off x="3318662" y="3628842"/>
            <a:ext cx="296640" cy="405000"/>
            <a:chOff x="3318662" y="3628842"/>
            <a:chExt cx="296640" cy="4050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9A035224-A075-44A4-8D90-ECE82461EE69}"/>
                    </a:ext>
                  </a:extLst>
                </p14:cNvPr>
                <p14:cNvContentPartPr/>
                <p14:nvPr/>
              </p14:nvContentPartPr>
              <p14:xfrm>
                <a:off x="3325142" y="3695442"/>
                <a:ext cx="3600" cy="3816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9A035224-A075-44A4-8D90-ECE82461EE69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3289502" y="3659442"/>
                  <a:ext cx="75240" cy="109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679A0D84-E5EE-48B4-AFBC-D3D39088F401}"/>
                    </a:ext>
                  </a:extLst>
                </p14:cNvPr>
                <p14:cNvContentPartPr/>
                <p14:nvPr/>
              </p14:nvContentPartPr>
              <p14:xfrm>
                <a:off x="3324422" y="3684282"/>
                <a:ext cx="290880" cy="30528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679A0D84-E5EE-48B4-AFBC-D3D39088F401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288782" y="3648282"/>
                  <a:ext cx="362520" cy="3769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8" name="Рукописный ввод 17">
                  <a:extLst>
                    <a:ext uri="{FF2B5EF4-FFF2-40B4-BE49-F238E27FC236}">
                      <a16:creationId xmlns:a16="http://schemas.microsoft.com/office/drawing/2014/main" id="{761AF128-6838-4B20-8057-B40B54422D1E}"/>
                    </a:ext>
                  </a:extLst>
                </p14:cNvPr>
                <p14:cNvContentPartPr/>
                <p14:nvPr/>
              </p14:nvContentPartPr>
              <p14:xfrm>
                <a:off x="3318662" y="3628842"/>
                <a:ext cx="203760" cy="405000"/>
              </p14:xfrm>
            </p:contentPart>
          </mc:Choice>
          <mc:Fallback xmlns="">
            <p:pic>
              <p:nvPicPr>
                <p:cNvPr id="18" name="Рукописный ввод 17">
                  <a:extLst>
                    <a:ext uri="{FF2B5EF4-FFF2-40B4-BE49-F238E27FC236}">
                      <a16:creationId xmlns:a16="http://schemas.microsoft.com/office/drawing/2014/main" id="{761AF128-6838-4B20-8057-B40B54422D1E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3283022" y="3593202"/>
                  <a:ext cx="275400" cy="47664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857784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1.      Согласованные распространенные определения и приложения, стоящие после определяемого слова:</a:t>
            </a:r>
          </a:p>
          <a:p>
            <a:pPr marL="624078" indent="-51435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Я рвал отчаянной рукой терновник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спутанный плющом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Небо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полное грозою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все в зарницах трепетало.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Боец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парнишка белокурый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тихонько трогает гармонь.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/>
          <a:lstStyle/>
          <a:p>
            <a:pPr algn="ctr"/>
            <a:r>
              <a:rPr lang="ru-RU" dirty="0"/>
              <a:t>Обособляются: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429288"/>
          </a:xfrm>
        </p:spPr>
        <p:txBody>
          <a:bodyPr>
            <a:normAutofit/>
          </a:bodyPr>
          <a:lstStyle/>
          <a:p>
            <a:r>
              <a:rPr lang="ru-RU" sz="4000" dirty="0"/>
              <a:t>5. </a:t>
            </a:r>
            <a:r>
              <a:rPr lang="ru-RU" sz="4000" u="sng" dirty="0"/>
              <a:t>Несогласованные определения, если</a:t>
            </a:r>
            <a:r>
              <a:rPr lang="ru-RU" sz="4000" dirty="0"/>
              <a:t>:</a:t>
            </a:r>
          </a:p>
          <a:p>
            <a:pPr>
              <a:buNone/>
            </a:pPr>
            <a:r>
              <a:rPr lang="ru-RU" sz="4400" dirty="0"/>
              <a:t>б) зависят от имени собственного:</a:t>
            </a:r>
          </a:p>
          <a:p>
            <a:pPr>
              <a:buNone/>
            </a:pPr>
            <a:r>
              <a:rPr lang="ru-RU" sz="4400" i="1" dirty="0"/>
              <a:t>     </a:t>
            </a:r>
            <a:r>
              <a:rPr lang="ru-RU" sz="4400" i="1" dirty="0">
                <a:solidFill>
                  <a:srgbClr val="7030A0"/>
                </a:solidFill>
              </a:rPr>
              <a:t>Маша</a:t>
            </a:r>
            <a:r>
              <a:rPr lang="ru-RU" sz="4400" i="1" dirty="0"/>
              <a:t>, </a:t>
            </a:r>
            <a:r>
              <a:rPr lang="ru-RU" sz="4400" i="1" u="wavyHeavy" dirty="0">
                <a:solidFill>
                  <a:srgbClr val="FF0000"/>
                </a:solidFill>
              </a:rPr>
              <a:t>в ярком, сверкающем костюме</a:t>
            </a:r>
            <a:r>
              <a:rPr lang="ru-RU" sz="4400" i="1" dirty="0"/>
              <a:t>, </a:t>
            </a:r>
            <a:r>
              <a:rPr lang="ru-RU" sz="4400" i="1" dirty="0">
                <a:solidFill>
                  <a:srgbClr val="7030A0"/>
                </a:solidFill>
              </a:rPr>
              <a:t>выделялась в толпе гостей</a:t>
            </a:r>
            <a:r>
              <a:rPr lang="ru-RU" sz="4400" i="1" dirty="0"/>
              <a:t>.</a:t>
            </a:r>
          </a:p>
        </p:txBody>
      </p:sp>
      <p:grpSp>
        <p:nvGrpSpPr>
          <p:cNvPr id="18" name="Группа 17">
            <a:extLst>
              <a:ext uri="{FF2B5EF4-FFF2-40B4-BE49-F238E27FC236}">
                <a16:creationId xmlns:a16="http://schemas.microsoft.com/office/drawing/2014/main" id="{F372B51C-20E2-4DA6-A449-E228A664CCC5}"/>
              </a:ext>
            </a:extLst>
          </p:cNvPr>
          <p:cNvGrpSpPr/>
          <p:nvPr/>
        </p:nvGrpSpPr>
        <p:grpSpPr>
          <a:xfrm>
            <a:off x="1767782" y="3788322"/>
            <a:ext cx="262080" cy="318240"/>
            <a:chOff x="1767782" y="3788322"/>
            <a:chExt cx="262080" cy="318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AF712159-B711-4FA0-AA6D-7681E5BDBE4A}"/>
                    </a:ext>
                  </a:extLst>
                </p14:cNvPr>
                <p14:cNvContentPartPr/>
                <p14:nvPr/>
              </p14:nvContentPartPr>
              <p14:xfrm>
                <a:off x="1782542" y="3802362"/>
                <a:ext cx="247320" cy="27036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AF712159-B711-4FA0-AA6D-7681E5BDBE4A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1746542" y="3766722"/>
                  <a:ext cx="318960" cy="342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17" name="Рукописный ввод 16">
                  <a:extLst>
                    <a:ext uri="{FF2B5EF4-FFF2-40B4-BE49-F238E27FC236}">
                      <a16:creationId xmlns:a16="http://schemas.microsoft.com/office/drawing/2014/main" id="{C0CAF884-8ED3-4E6F-A72B-25B988091252}"/>
                    </a:ext>
                  </a:extLst>
                </p14:cNvPr>
                <p14:cNvContentPartPr/>
                <p14:nvPr/>
              </p14:nvContentPartPr>
              <p14:xfrm>
                <a:off x="1767782" y="3788322"/>
                <a:ext cx="213840" cy="318240"/>
              </p14:xfrm>
            </p:contentPart>
          </mc:Choice>
          <mc:Fallback xmlns="">
            <p:pic>
              <p:nvPicPr>
                <p:cNvPr id="17" name="Рукописный ввод 16">
                  <a:extLst>
                    <a:ext uri="{FF2B5EF4-FFF2-40B4-BE49-F238E27FC236}">
                      <a16:creationId xmlns:a16="http://schemas.microsoft.com/office/drawing/2014/main" id="{C0CAF884-8ED3-4E6F-A72B-25B988091252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731782" y="3752682"/>
                  <a:ext cx="285480" cy="38988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221151569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66800"/>
          </a:xfrm>
        </p:spPr>
        <p:txBody>
          <a:bodyPr/>
          <a:lstStyle/>
          <a:p>
            <a:pPr algn="ctr"/>
            <a:r>
              <a:rPr lang="ru-RU" dirty="0"/>
              <a:t>Обособляются: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429288"/>
          </a:xfrm>
        </p:spPr>
        <p:txBody>
          <a:bodyPr>
            <a:normAutofit/>
          </a:bodyPr>
          <a:lstStyle/>
          <a:p>
            <a:r>
              <a:rPr lang="ru-RU" sz="4000" dirty="0"/>
              <a:t>5. </a:t>
            </a:r>
            <a:r>
              <a:rPr lang="ru-RU" sz="4000" u="sng" dirty="0"/>
              <a:t>Несогласованные определения, если</a:t>
            </a:r>
            <a:r>
              <a:rPr lang="ru-RU" sz="4000" dirty="0"/>
              <a:t>:</a:t>
            </a:r>
          </a:p>
          <a:p>
            <a:pPr>
              <a:buNone/>
            </a:pPr>
            <a:r>
              <a:rPr lang="ru-RU" sz="4000" i="1" dirty="0"/>
              <a:t>в) </a:t>
            </a:r>
            <a:r>
              <a:rPr lang="ru-RU" sz="4000" dirty="0"/>
              <a:t>стоят после обособленных определений:</a:t>
            </a:r>
          </a:p>
          <a:p>
            <a:pPr>
              <a:buNone/>
            </a:pPr>
            <a:r>
              <a:rPr lang="ru-RU" sz="4800" i="1" dirty="0">
                <a:solidFill>
                  <a:srgbClr val="7030A0"/>
                </a:solidFill>
              </a:rPr>
              <a:t>     Было необычайное лето, </a:t>
            </a:r>
            <a:r>
              <a:rPr lang="ru-RU" sz="4800" i="1" u="wavyHeavy" dirty="0">
                <a:solidFill>
                  <a:srgbClr val="FF0000"/>
                </a:solidFill>
              </a:rPr>
              <a:t>теплое</a:t>
            </a:r>
            <a:r>
              <a:rPr lang="ru-RU" sz="4800" i="1" dirty="0">
                <a:solidFill>
                  <a:srgbClr val="FF0000"/>
                </a:solidFill>
              </a:rPr>
              <a:t>, </a:t>
            </a:r>
            <a:r>
              <a:rPr lang="ru-RU" sz="4800" i="1" u="wavyHeavy" dirty="0">
                <a:solidFill>
                  <a:srgbClr val="FF0000"/>
                </a:solidFill>
              </a:rPr>
              <a:t>не жаркое</a:t>
            </a:r>
            <a:r>
              <a:rPr lang="ru-RU" sz="4800" i="1" dirty="0"/>
              <a:t>, </a:t>
            </a:r>
            <a:r>
              <a:rPr lang="ru-RU" sz="4800" i="1" u="wavyHeavy" dirty="0">
                <a:solidFill>
                  <a:srgbClr val="FF0000"/>
                </a:solidFill>
              </a:rPr>
              <a:t>с редкими дождями и грозами</a:t>
            </a:r>
            <a:r>
              <a:rPr lang="ru-RU" sz="4800" dirty="0"/>
              <a:t>.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97174EBA-A109-4EE8-BE12-BAC0EC6E2A74}"/>
              </a:ext>
            </a:extLst>
          </p:cNvPr>
          <p:cNvGrpSpPr/>
          <p:nvPr/>
        </p:nvGrpSpPr>
        <p:grpSpPr>
          <a:xfrm>
            <a:off x="6927302" y="3492402"/>
            <a:ext cx="351000" cy="421200"/>
            <a:chOff x="6927302" y="3492402"/>
            <a:chExt cx="351000" cy="421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2C9B588A-CC35-49DB-9FFA-5E3638FA786D}"/>
                    </a:ext>
                  </a:extLst>
                </p14:cNvPr>
                <p14:cNvContentPartPr/>
                <p14:nvPr/>
              </p14:nvContentPartPr>
              <p14:xfrm>
                <a:off x="7005782" y="3553242"/>
                <a:ext cx="272520" cy="359640"/>
              </p14:xfrm>
            </p:contentPart>
          </mc:Choice>
          <mc:Fallback xmlns=""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2C9B588A-CC35-49DB-9FFA-5E3638FA786D}"/>
                    </a:ext>
                  </a:extLst>
                </p:cNvPr>
                <p:cNvPicPr/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970142" y="3517602"/>
                  <a:ext cx="344160" cy="43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419AA32B-528B-46A7-8CE3-5FD1DA2312DF}"/>
                    </a:ext>
                  </a:extLst>
                </p14:cNvPr>
                <p14:cNvContentPartPr/>
                <p14:nvPr/>
              </p14:nvContentPartPr>
              <p14:xfrm>
                <a:off x="6927302" y="3492402"/>
                <a:ext cx="336600" cy="42120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419AA32B-528B-46A7-8CE3-5FD1DA2312DF}"/>
                    </a:ext>
                  </a:extLst>
                </p:cNvPr>
                <p:cNvPicPr/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6891302" y="3456762"/>
                  <a:ext cx="408240" cy="4928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41688940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Обособление определений и приложений.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8 класс. Урок 4.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103" y="26064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Обособляются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9036496" cy="5328592"/>
          </a:xfrm>
        </p:spPr>
        <p:txBody>
          <a:bodyPr>
            <a:normAutofit fontScale="92500" lnSpcReduction="20000"/>
          </a:bodyPr>
          <a:lstStyle/>
          <a:p>
            <a:r>
              <a:rPr lang="ru-RU" sz="4800" dirty="0"/>
              <a:t>6. Приложения, а также</a:t>
            </a:r>
          </a:p>
          <a:p>
            <a:pPr>
              <a:buNone/>
            </a:pPr>
            <a:r>
              <a:rPr lang="ru-RU" sz="4800" dirty="0"/>
              <a:t>одиночные, стоящие после имени собственного:</a:t>
            </a:r>
          </a:p>
          <a:p>
            <a:pPr>
              <a:buNone/>
            </a:pPr>
            <a:r>
              <a:rPr lang="ru-RU" sz="5400" i="1" dirty="0"/>
              <a:t>  </a:t>
            </a:r>
          </a:p>
          <a:p>
            <a:pPr>
              <a:buNone/>
            </a:pPr>
            <a:r>
              <a:rPr lang="ru-RU" sz="5400" i="1" dirty="0"/>
              <a:t>Пирогов, </a:t>
            </a:r>
            <a:r>
              <a:rPr lang="ru-RU" sz="5400" i="1" u="wavyHeavy" dirty="0">
                <a:solidFill>
                  <a:srgbClr val="FF0000"/>
                </a:solidFill>
              </a:rPr>
              <a:t>русский хирург и ученый</a:t>
            </a:r>
            <a:r>
              <a:rPr lang="ru-RU" sz="5400" i="1" dirty="0"/>
              <a:t>, учился в Московском университете.</a:t>
            </a:r>
            <a:endParaRPr lang="ru-RU" sz="6600" i="1" dirty="0"/>
          </a:p>
          <a:p>
            <a:pPr algn="just">
              <a:buNone/>
            </a:pPr>
            <a:endParaRPr lang="ru-RU" i="1" dirty="0"/>
          </a:p>
          <a:p>
            <a:pPr algn="just">
              <a:buNone/>
            </a:pPr>
            <a:r>
              <a:rPr lang="ru-RU" i="1" dirty="0"/>
              <a:t> </a:t>
            </a:r>
          </a:p>
        </p:txBody>
      </p:sp>
      <p:grpSp>
        <p:nvGrpSpPr>
          <p:cNvPr id="6" name="Группа 5">
            <a:extLst>
              <a:ext uri="{FF2B5EF4-FFF2-40B4-BE49-F238E27FC236}">
                <a16:creationId xmlns:a16="http://schemas.microsoft.com/office/drawing/2014/main" id="{2DB904E2-1A23-4E69-9CC6-DF134348C868}"/>
              </a:ext>
            </a:extLst>
          </p:cNvPr>
          <p:cNvGrpSpPr/>
          <p:nvPr/>
        </p:nvGrpSpPr>
        <p:grpSpPr>
          <a:xfrm>
            <a:off x="1394462" y="3275682"/>
            <a:ext cx="333360" cy="337320"/>
            <a:chOff x="1394462" y="3275682"/>
            <a:chExt cx="333360" cy="337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6209FE09-B21A-4F85-9F4D-7552B3F8702E}"/>
                    </a:ext>
                  </a:extLst>
                </p14:cNvPr>
                <p14:cNvContentPartPr/>
                <p14:nvPr/>
              </p14:nvContentPartPr>
              <p14:xfrm>
                <a:off x="1464302" y="3284322"/>
                <a:ext cx="263520" cy="328680"/>
              </p14:xfrm>
            </p:contentPart>
          </mc:Choice>
          <mc:Fallback xmlns=""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6209FE09-B21A-4F85-9F4D-7552B3F8702E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428662" y="3248322"/>
                  <a:ext cx="335160" cy="400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4291802D-035E-48B5-9E26-6178CE563775}"/>
                    </a:ext>
                  </a:extLst>
                </p14:cNvPr>
                <p14:cNvContentPartPr/>
                <p14:nvPr/>
              </p14:nvContentPartPr>
              <p14:xfrm>
                <a:off x="1394462" y="3275682"/>
                <a:ext cx="327960" cy="31392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4291802D-035E-48B5-9E26-6178CE563775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358462" y="3239682"/>
                  <a:ext cx="399600" cy="3855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7" name="Рукописный ввод 16">
                <a:extLst>
                  <a:ext uri="{FF2B5EF4-FFF2-40B4-BE49-F238E27FC236}">
                    <a16:creationId xmlns:a16="http://schemas.microsoft.com/office/drawing/2014/main" id="{2D6DFBEC-024C-40ED-9EC7-41F0DA54A922}"/>
                  </a:ext>
                </a:extLst>
              </p14:cNvPr>
              <p14:cNvContentPartPr/>
              <p14:nvPr/>
            </p14:nvContentPartPr>
            <p14:xfrm>
              <a:off x="4278422" y="2130522"/>
              <a:ext cx="360" cy="360"/>
            </p14:xfrm>
          </p:contentPart>
        </mc:Choice>
        <mc:Fallback xmlns="">
          <p:pic>
            <p:nvPicPr>
              <p:cNvPr id="17" name="Рукописный ввод 16">
                <a:extLst>
                  <a:ext uri="{FF2B5EF4-FFF2-40B4-BE49-F238E27FC236}">
                    <a16:creationId xmlns:a16="http://schemas.microsoft.com/office/drawing/2014/main" id="{2D6DFBEC-024C-40ED-9EC7-41F0DA54A922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4269782" y="2121522"/>
                <a:ext cx="18000" cy="18000"/>
              </a:xfrm>
              <a:prstGeom prst="rect">
                <a:avLst/>
              </a:prstGeom>
            </p:spPr>
          </p:pic>
        </mc:Fallback>
      </mc:AlternateContent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103" y="260648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Обособляется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9036496" cy="5688632"/>
          </a:xfrm>
        </p:spPr>
        <p:txBody>
          <a:bodyPr>
            <a:normAutofit fontScale="92500"/>
          </a:bodyPr>
          <a:lstStyle/>
          <a:p>
            <a:r>
              <a:rPr lang="ru-RU" sz="4400" dirty="0"/>
              <a:t>7. Приложение-имя собственное, если стоит после определяемого слова и имеет пояснительное значение (</a:t>
            </a:r>
            <a:r>
              <a:rPr lang="ru-RU" sz="4400" i="1" dirty="0"/>
              <a:t>можно вставить слова </a:t>
            </a:r>
            <a:r>
              <a:rPr lang="ru-RU" sz="4400" i="1" dirty="0">
                <a:solidFill>
                  <a:srgbClr val="FF0000"/>
                </a:solidFill>
              </a:rPr>
              <a:t>а именно, а зовут его</a:t>
            </a:r>
            <a:r>
              <a:rPr lang="ru-RU" sz="4400" dirty="0"/>
              <a:t>)</a:t>
            </a:r>
            <a:endParaRPr lang="ru-RU" sz="5600" i="1" dirty="0">
              <a:solidFill>
                <a:srgbClr val="000000"/>
              </a:solidFill>
            </a:endParaRPr>
          </a:p>
          <a:p>
            <a:pPr marL="109728" indent="0">
              <a:buNone/>
            </a:pPr>
            <a:r>
              <a:rPr lang="ru-RU" sz="5600" b="0" i="1" dirty="0">
                <a:solidFill>
                  <a:srgbClr val="000000"/>
                </a:solidFill>
                <a:effectLst/>
              </a:rPr>
              <a:t>В разговор изредка вставляет слово Любина тетка, </a:t>
            </a:r>
            <a:r>
              <a:rPr lang="ru-RU" sz="5600" b="1" i="1" u="wavyHeavy" strike="noStrike" dirty="0">
                <a:solidFill>
                  <a:srgbClr val="CC0033"/>
                </a:solidFill>
                <a:effectLst/>
              </a:rPr>
              <a:t>Ксения  Горина</a:t>
            </a:r>
            <a:r>
              <a:rPr lang="ru-RU" sz="5600" b="1" i="1" u="none" strike="noStrike" dirty="0">
                <a:solidFill>
                  <a:srgbClr val="CC0033"/>
                </a:solidFill>
                <a:effectLst/>
              </a:rPr>
              <a:t>.</a:t>
            </a:r>
            <a:r>
              <a:rPr lang="ru-RU" sz="5600" b="0" i="0" dirty="0">
                <a:solidFill>
                  <a:srgbClr val="000000"/>
                </a:solidFill>
                <a:effectLst/>
              </a:rPr>
              <a:t> </a:t>
            </a:r>
            <a:endParaRPr lang="ru-RU" sz="5600" dirty="0"/>
          </a:p>
          <a:p>
            <a:pPr>
              <a:buNone/>
            </a:pPr>
            <a:endParaRPr lang="ru-RU" sz="5400" i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7" name="Рукописный ввод 16">
                <a:extLst>
                  <a:ext uri="{FF2B5EF4-FFF2-40B4-BE49-F238E27FC236}">
                    <a16:creationId xmlns:a16="http://schemas.microsoft.com/office/drawing/2014/main" id="{2D6DFBEC-024C-40ED-9EC7-41F0DA54A922}"/>
                  </a:ext>
                </a:extLst>
              </p14:cNvPr>
              <p14:cNvContentPartPr/>
              <p14:nvPr/>
            </p14:nvContentPartPr>
            <p14:xfrm>
              <a:off x="4278422" y="2130522"/>
              <a:ext cx="360" cy="360"/>
            </p14:xfrm>
          </p:contentPart>
        </mc:Choice>
        <mc:Fallback xmlns="">
          <p:pic>
            <p:nvPicPr>
              <p:cNvPr id="17" name="Рукописный ввод 16">
                <a:extLst>
                  <a:ext uri="{FF2B5EF4-FFF2-40B4-BE49-F238E27FC236}">
                    <a16:creationId xmlns:a16="http://schemas.microsoft.com/office/drawing/2014/main" id="{2D6DFBEC-024C-40ED-9EC7-41F0DA54A922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269422" y="2121522"/>
                <a:ext cx="18000" cy="18000"/>
              </a:xfrm>
              <a:prstGeom prst="rect">
                <a:avLst/>
              </a:prstGeom>
            </p:spPr>
          </p:pic>
        </mc:Fallback>
      </mc:AlternateContent>
      <p:grpSp>
        <p:nvGrpSpPr>
          <p:cNvPr id="12" name="Группа 11">
            <a:extLst>
              <a:ext uri="{FF2B5EF4-FFF2-40B4-BE49-F238E27FC236}">
                <a16:creationId xmlns:a16="http://schemas.microsoft.com/office/drawing/2014/main" id="{4FDF1A9D-B35B-4528-BF1F-35AF7320458B}"/>
              </a:ext>
            </a:extLst>
          </p:cNvPr>
          <p:cNvGrpSpPr/>
          <p:nvPr/>
        </p:nvGrpSpPr>
        <p:grpSpPr>
          <a:xfrm>
            <a:off x="1117982" y="5790390"/>
            <a:ext cx="336240" cy="266400"/>
            <a:chOff x="1117982" y="5790390"/>
            <a:chExt cx="336240" cy="2664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7" name="Рукописный ввод 6">
                  <a:extLst>
                    <a:ext uri="{FF2B5EF4-FFF2-40B4-BE49-F238E27FC236}">
                      <a16:creationId xmlns:a16="http://schemas.microsoft.com/office/drawing/2014/main" id="{97126433-B944-4BCB-A91E-E92A957AB184}"/>
                    </a:ext>
                  </a:extLst>
                </p14:cNvPr>
                <p14:cNvContentPartPr/>
                <p14:nvPr/>
              </p14:nvContentPartPr>
              <p14:xfrm>
                <a:off x="1162622" y="5805510"/>
                <a:ext cx="291600" cy="249120"/>
              </p14:xfrm>
            </p:contentPart>
          </mc:Choice>
          <mc:Fallback xmlns="">
            <p:pic>
              <p:nvPicPr>
                <p:cNvPr id="7" name="Рукописный ввод 6">
                  <a:extLst>
                    <a:ext uri="{FF2B5EF4-FFF2-40B4-BE49-F238E27FC236}">
                      <a16:creationId xmlns:a16="http://schemas.microsoft.com/office/drawing/2014/main" id="{97126433-B944-4BCB-A91E-E92A957AB184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126982" y="5769870"/>
                  <a:ext cx="363240" cy="320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8" name="Рукописный ввод 7">
                  <a:extLst>
                    <a:ext uri="{FF2B5EF4-FFF2-40B4-BE49-F238E27FC236}">
                      <a16:creationId xmlns:a16="http://schemas.microsoft.com/office/drawing/2014/main" id="{B92AA610-5D1E-4CA9-AE5C-7972A2B5F193}"/>
                    </a:ext>
                  </a:extLst>
                </p14:cNvPr>
                <p14:cNvContentPartPr/>
                <p14:nvPr/>
              </p14:nvContentPartPr>
              <p14:xfrm>
                <a:off x="1117982" y="5790390"/>
                <a:ext cx="320400" cy="266400"/>
              </p14:xfrm>
            </p:contentPart>
          </mc:Choice>
          <mc:Fallback xmlns="">
            <p:pic>
              <p:nvPicPr>
                <p:cNvPr id="8" name="Рукописный ввод 7">
                  <a:extLst>
                    <a:ext uri="{FF2B5EF4-FFF2-40B4-BE49-F238E27FC236}">
                      <a16:creationId xmlns:a16="http://schemas.microsoft.com/office/drawing/2014/main" id="{B92AA610-5D1E-4CA9-AE5C-7972A2B5F193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081982" y="5754750"/>
                  <a:ext cx="392040" cy="33804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86408846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29600" cy="842436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Обособляются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43050"/>
            <a:ext cx="8856984" cy="5072098"/>
          </a:xfrm>
        </p:spPr>
        <p:txBody>
          <a:bodyPr>
            <a:normAutofit/>
          </a:bodyPr>
          <a:lstStyle/>
          <a:p>
            <a:r>
              <a:rPr lang="ru-RU" sz="4000" i="1" dirty="0"/>
              <a:t>8. </a:t>
            </a:r>
            <a:r>
              <a:rPr lang="ru-RU" sz="4000" dirty="0"/>
              <a:t>Приложения с союзом </a:t>
            </a:r>
            <a:r>
              <a:rPr lang="ru-RU" sz="4000" b="1" i="1" dirty="0">
                <a:solidFill>
                  <a:srgbClr val="FF0000"/>
                </a:solidFill>
              </a:rPr>
              <a:t>КАК </a:t>
            </a:r>
            <a:r>
              <a:rPr lang="ru-RU" sz="4000" dirty="0"/>
              <a:t>, если имеет оттенок причинности:</a:t>
            </a:r>
          </a:p>
          <a:p>
            <a:pPr>
              <a:buNone/>
            </a:pPr>
            <a:endParaRPr lang="ru-RU" sz="4800" i="1" dirty="0"/>
          </a:p>
          <a:p>
            <a:pPr>
              <a:buNone/>
            </a:pPr>
            <a:r>
              <a:rPr lang="ru-RU" sz="4800" i="1" dirty="0"/>
              <a:t>Валерию, </a:t>
            </a:r>
            <a:r>
              <a:rPr lang="ru-RU" sz="4800" i="1" u="wavyHeavy" dirty="0">
                <a:solidFill>
                  <a:srgbClr val="FF0000"/>
                </a:solidFill>
              </a:rPr>
              <a:t>как уроженцу юга</a:t>
            </a:r>
            <a:r>
              <a:rPr lang="ru-RU" sz="4800" i="1" dirty="0"/>
              <a:t>, трудно было привыкнуть к нашему климату.</a:t>
            </a:r>
          </a:p>
          <a:p>
            <a:pPr>
              <a:buNone/>
            </a:pPr>
            <a:endParaRPr lang="ru-RU" i="1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4" name="Рукописный ввод 3">
                <a:extLst>
                  <a:ext uri="{FF2B5EF4-FFF2-40B4-BE49-F238E27FC236}">
                    <a16:creationId xmlns:a16="http://schemas.microsoft.com/office/drawing/2014/main" id="{CF916959-F805-4647-B2F8-24064855B257}"/>
                  </a:ext>
                </a:extLst>
              </p14:cNvPr>
              <p14:cNvContentPartPr/>
              <p14:nvPr/>
            </p14:nvContentPartPr>
            <p14:xfrm>
              <a:off x="1473662" y="3639642"/>
              <a:ext cx="360" cy="360"/>
            </p14:xfrm>
          </p:contentPart>
        </mc:Choice>
        <mc:Fallback xmlns="">
          <p:pic>
            <p:nvPicPr>
              <p:cNvPr id="4" name="Рукописный ввод 3">
                <a:extLst>
                  <a:ext uri="{FF2B5EF4-FFF2-40B4-BE49-F238E27FC236}">
                    <a16:creationId xmlns:a16="http://schemas.microsoft.com/office/drawing/2014/main" id="{CF916959-F805-4647-B2F8-24064855B257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437662" y="3603642"/>
                <a:ext cx="72000" cy="72000"/>
              </a:xfrm>
              <a:prstGeom prst="rect">
                <a:avLst/>
              </a:prstGeom>
            </p:spPr>
          </p:pic>
        </mc:Fallback>
      </mc:AlternateContent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C55C39FF-B246-45BD-8B97-8993F208E8DE}"/>
              </a:ext>
            </a:extLst>
          </p:cNvPr>
          <p:cNvGrpSpPr/>
          <p:nvPr/>
        </p:nvGrpSpPr>
        <p:grpSpPr>
          <a:xfrm>
            <a:off x="1402382" y="3609042"/>
            <a:ext cx="425880" cy="284760"/>
            <a:chOff x="1402382" y="3609042"/>
            <a:chExt cx="425880" cy="2847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893B5DAC-7C47-49E1-8860-62E210E44818}"/>
                    </a:ext>
                  </a:extLst>
                </p14:cNvPr>
                <p14:cNvContentPartPr/>
                <p14:nvPr/>
              </p14:nvContentPartPr>
              <p14:xfrm>
                <a:off x="1482302" y="3612642"/>
                <a:ext cx="190440" cy="28116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893B5DAC-7C47-49E1-8860-62E210E44818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1446302" y="3577002"/>
                  <a:ext cx="262080" cy="352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6" name="Рукописный ввод 5">
                  <a:extLst>
                    <a:ext uri="{FF2B5EF4-FFF2-40B4-BE49-F238E27FC236}">
                      <a16:creationId xmlns:a16="http://schemas.microsoft.com/office/drawing/2014/main" id="{B9255E9E-1984-4E8A-91C7-8E4E9B61C58D}"/>
                    </a:ext>
                  </a:extLst>
                </p14:cNvPr>
                <p14:cNvContentPartPr/>
                <p14:nvPr/>
              </p14:nvContentPartPr>
              <p14:xfrm>
                <a:off x="1402382" y="3609042"/>
                <a:ext cx="425880" cy="270360"/>
              </p14:xfrm>
            </p:contentPart>
          </mc:Choice>
          <mc:Fallback xmlns="">
            <p:pic>
              <p:nvPicPr>
                <p:cNvPr id="6" name="Рукописный ввод 5">
                  <a:extLst>
                    <a:ext uri="{FF2B5EF4-FFF2-40B4-BE49-F238E27FC236}">
                      <a16:creationId xmlns:a16="http://schemas.microsoft.com/office/drawing/2014/main" id="{B9255E9E-1984-4E8A-91C7-8E4E9B61C58D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1366382" y="3573402"/>
                  <a:ext cx="497520" cy="34200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Обособляются</a:t>
            </a:r>
            <a:r>
              <a:rPr lang="ru-RU" dirty="0"/>
              <a:t>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268760"/>
            <a:ext cx="9144000" cy="5072098"/>
          </a:xfrm>
        </p:spPr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ru-RU" sz="5800" i="1" dirty="0"/>
              <a:t>9</a:t>
            </a:r>
            <a:r>
              <a:rPr lang="ru-RU" sz="5800" dirty="0"/>
              <a:t>. </a:t>
            </a:r>
            <a:r>
              <a:rPr lang="ru-RU" sz="5200" dirty="0"/>
              <a:t>Приложение, </a:t>
            </a:r>
            <a:r>
              <a:rPr lang="ru-RU" sz="4200" dirty="0"/>
              <a:t>присоединяющееся </a:t>
            </a:r>
            <a:endParaRPr lang="ru-RU" sz="5200" dirty="0"/>
          </a:p>
          <a:p>
            <a:pPr>
              <a:buNone/>
            </a:pPr>
            <a:r>
              <a:rPr lang="ru-RU" sz="5200" dirty="0"/>
              <a:t>словами </a:t>
            </a:r>
            <a:r>
              <a:rPr lang="ru-RU" sz="5800" b="1" i="1" dirty="0">
                <a:solidFill>
                  <a:srgbClr val="0070C0"/>
                </a:solidFill>
              </a:rPr>
              <a:t>по прозвищу, по имени, по фамилии и </a:t>
            </a:r>
            <a:r>
              <a:rPr lang="ru-RU" sz="5800" dirty="0"/>
              <a:t>др.</a:t>
            </a:r>
          </a:p>
          <a:p>
            <a:pPr>
              <a:buNone/>
            </a:pPr>
            <a:endParaRPr lang="ru-RU" sz="5800" i="1" dirty="0"/>
          </a:p>
          <a:p>
            <a:pPr>
              <a:buNone/>
            </a:pPr>
            <a:r>
              <a:rPr lang="ru-RU" sz="5800" i="1" dirty="0"/>
              <a:t>Собака эта, </a:t>
            </a:r>
            <a:r>
              <a:rPr lang="ru-RU" sz="5800" i="1" u="wavyHeavy" dirty="0">
                <a:solidFill>
                  <a:srgbClr val="FF0000"/>
                </a:solidFill>
              </a:rPr>
              <a:t>по кличке Чибис</a:t>
            </a:r>
            <a:r>
              <a:rPr lang="ru-RU" sz="5800" i="1" dirty="0"/>
              <a:t>, была  любопытным созданием. </a:t>
            </a:r>
          </a:p>
          <a:p>
            <a:pPr>
              <a:buNone/>
            </a:pPr>
            <a:endParaRPr lang="ru-RU" i="1" dirty="0"/>
          </a:p>
        </p:txBody>
      </p:sp>
      <p:grpSp>
        <p:nvGrpSpPr>
          <p:cNvPr id="17" name="Группа 16">
            <a:extLst>
              <a:ext uri="{FF2B5EF4-FFF2-40B4-BE49-F238E27FC236}">
                <a16:creationId xmlns:a16="http://schemas.microsoft.com/office/drawing/2014/main" id="{CB316D39-87CB-477E-AE7F-C4D2E51344BE}"/>
              </a:ext>
            </a:extLst>
          </p:cNvPr>
          <p:cNvGrpSpPr/>
          <p:nvPr/>
        </p:nvGrpSpPr>
        <p:grpSpPr>
          <a:xfrm>
            <a:off x="1624142" y="3861402"/>
            <a:ext cx="338040" cy="362160"/>
            <a:chOff x="1624142" y="3861402"/>
            <a:chExt cx="338040" cy="362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15" name="Рукописный ввод 14">
                  <a:extLst>
                    <a:ext uri="{FF2B5EF4-FFF2-40B4-BE49-F238E27FC236}">
                      <a16:creationId xmlns:a16="http://schemas.microsoft.com/office/drawing/2014/main" id="{0F799E27-E236-44CE-A808-0DE0F9524215}"/>
                    </a:ext>
                  </a:extLst>
                </p14:cNvPr>
                <p14:cNvContentPartPr/>
                <p14:nvPr/>
              </p14:nvContentPartPr>
              <p14:xfrm>
                <a:off x="1624142" y="3878322"/>
                <a:ext cx="318960" cy="339840"/>
              </p14:xfrm>
            </p:contentPart>
          </mc:Choice>
          <mc:Fallback xmlns="">
            <p:pic>
              <p:nvPicPr>
                <p:cNvPr id="15" name="Рукописный ввод 14">
                  <a:extLst>
                    <a:ext uri="{FF2B5EF4-FFF2-40B4-BE49-F238E27FC236}">
                      <a16:creationId xmlns:a16="http://schemas.microsoft.com/office/drawing/2014/main" id="{0F799E27-E236-44CE-A808-0DE0F952421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1588502" y="3842322"/>
                  <a:ext cx="390600" cy="411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16" name="Рукописный ввод 15">
                  <a:extLst>
                    <a:ext uri="{FF2B5EF4-FFF2-40B4-BE49-F238E27FC236}">
                      <a16:creationId xmlns:a16="http://schemas.microsoft.com/office/drawing/2014/main" id="{26CE45D8-B17D-460A-9D4C-E6B98396B518}"/>
                    </a:ext>
                  </a:extLst>
                </p14:cNvPr>
                <p14:cNvContentPartPr/>
                <p14:nvPr/>
              </p14:nvContentPartPr>
              <p14:xfrm>
                <a:off x="1710542" y="3861402"/>
                <a:ext cx="251640" cy="362160"/>
              </p14:xfrm>
            </p:contentPart>
          </mc:Choice>
          <mc:Fallback xmlns="">
            <p:pic>
              <p:nvPicPr>
                <p:cNvPr id="16" name="Рукописный ввод 15">
                  <a:extLst>
                    <a:ext uri="{FF2B5EF4-FFF2-40B4-BE49-F238E27FC236}">
                      <a16:creationId xmlns:a16="http://schemas.microsoft.com/office/drawing/2014/main" id="{26CE45D8-B17D-460A-9D4C-E6B98396B518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1674542" y="3825762"/>
                  <a:ext cx="323280" cy="433800"/>
                </a:xfrm>
                <a:prstGeom prst="rect">
                  <a:avLst/>
                </a:prstGeom>
              </p:spPr>
            </p:pic>
          </mc:Fallback>
        </mc:AlternateContent>
      </p:grpSp>
    </p:spTree>
    <p:extLst>
      <p:ext uri="{BB962C8B-B14F-4D97-AF65-F5344CB8AC3E}">
        <p14:creationId xmlns:p14="http://schemas.microsoft.com/office/powerpoint/2010/main" val="339576323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Не обособляется: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556792"/>
            <a:ext cx="8750776" cy="5017744"/>
          </a:xfrm>
        </p:spPr>
        <p:txBody>
          <a:bodyPr>
            <a:normAutofit/>
          </a:bodyPr>
          <a:lstStyle/>
          <a:p>
            <a:r>
              <a:rPr lang="ru-RU" sz="4400" dirty="0"/>
              <a:t>1. Приложение с союзом </a:t>
            </a:r>
            <a:r>
              <a:rPr lang="ru-RU" sz="4400" b="1" i="1" dirty="0">
                <a:solidFill>
                  <a:srgbClr val="FF0000"/>
                </a:solidFill>
              </a:rPr>
              <a:t>КАК</a:t>
            </a:r>
            <a:r>
              <a:rPr lang="ru-RU" sz="4400" dirty="0"/>
              <a:t>, если оно имеет значение</a:t>
            </a:r>
          </a:p>
          <a:p>
            <a:pPr marL="109728" indent="0">
              <a:buNone/>
            </a:pPr>
            <a:r>
              <a:rPr lang="ru-RU" sz="4400" dirty="0"/>
              <a:t> </a:t>
            </a:r>
            <a:r>
              <a:rPr lang="ru-RU" sz="4400" b="1" i="1" dirty="0"/>
              <a:t>«в качестве»:</a:t>
            </a:r>
          </a:p>
          <a:p>
            <a:endParaRPr lang="ru-RU" sz="4400" dirty="0"/>
          </a:p>
          <a:p>
            <a:r>
              <a:rPr lang="ru-RU" sz="4400" i="1" dirty="0"/>
              <a:t>Все знают  Семенова  </a:t>
            </a:r>
            <a:r>
              <a:rPr lang="ru-RU" sz="4400" i="1" u="wavyHeavy" dirty="0">
                <a:solidFill>
                  <a:srgbClr val="FF0000"/>
                </a:solidFill>
              </a:rPr>
              <a:t>как хорошего слесаря</a:t>
            </a:r>
            <a:r>
              <a:rPr lang="ru-RU" sz="4400" i="1" dirty="0">
                <a:solidFill>
                  <a:srgbClr val="FF0000"/>
                </a:solidFill>
              </a:rPr>
              <a:t>. </a:t>
            </a:r>
            <a:r>
              <a:rPr lang="ru-RU" sz="4400" i="1" dirty="0"/>
              <a:t>(=в качестве хорошего слесаря)</a:t>
            </a:r>
          </a:p>
        </p:txBody>
      </p:sp>
      <p:grpSp>
        <p:nvGrpSpPr>
          <p:cNvPr id="7" name="Группа 6">
            <a:extLst>
              <a:ext uri="{FF2B5EF4-FFF2-40B4-BE49-F238E27FC236}">
                <a16:creationId xmlns:a16="http://schemas.microsoft.com/office/drawing/2014/main" id="{8FB0F876-767A-44E4-874E-3715A70F4526}"/>
              </a:ext>
            </a:extLst>
          </p:cNvPr>
          <p:cNvGrpSpPr/>
          <p:nvPr/>
        </p:nvGrpSpPr>
        <p:grpSpPr>
          <a:xfrm>
            <a:off x="4610342" y="3994602"/>
            <a:ext cx="458640" cy="456120"/>
            <a:chOff x="4610342" y="3994602"/>
            <a:chExt cx="458640" cy="4561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">
              <p14:nvContentPartPr>
                <p14:cNvPr id="4" name="Рукописный ввод 3">
                  <a:extLst>
                    <a:ext uri="{FF2B5EF4-FFF2-40B4-BE49-F238E27FC236}">
                      <a16:creationId xmlns:a16="http://schemas.microsoft.com/office/drawing/2014/main" id="{61282DD6-FC72-4E62-95E4-74B6A55372ED}"/>
                    </a:ext>
                  </a:extLst>
                </p14:cNvPr>
                <p14:cNvContentPartPr/>
                <p14:nvPr/>
              </p14:nvContentPartPr>
              <p14:xfrm>
                <a:off x="4802222" y="4052922"/>
                <a:ext cx="231840" cy="353520"/>
              </p14:xfrm>
            </p:contentPart>
          </mc:Choice>
          <mc:Fallback xmlns="">
            <p:pic>
              <p:nvPicPr>
                <p:cNvPr id="4" name="Рукописный ввод 3">
                  <a:extLst>
                    <a:ext uri="{FF2B5EF4-FFF2-40B4-BE49-F238E27FC236}">
                      <a16:creationId xmlns:a16="http://schemas.microsoft.com/office/drawing/2014/main" id="{61282DD6-FC72-4E62-95E4-74B6A55372ED}"/>
                    </a:ext>
                  </a:extLst>
                </p:cNvPr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766582" y="4016922"/>
                  <a:ext cx="303480" cy="425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">
              <p14:nvContentPartPr>
                <p14:cNvPr id="5" name="Рукописный ввод 4">
                  <a:extLst>
                    <a:ext uri="{FF2B5EF4-FFF2-40B4-BE49-F238E27FC236}">
                      <a16:creationId xmlns:a16="http://schemas.microsoft.com/office/drawing/2014/main" id="{F6F0E85D-E939-4F92-BBBE-65AD624A4287}"/>
                    </a:ext>
                  </a:extLst>
                </p14:cNvPr>
                <p14:cNvContentPartPr/>
                <p14:nvPr/>
              </p14:nvContentPartPr>
              <p14:xfrm>
                <a:off x="4610342" y="3994602"/>
                <a:ext cx="458640" cy="456120"/>
              </p14:xfrm>
            </p:contentPart>
          </mc:Choice>
          <mc:Fallback xmlns="">
            <p:pic>
              <p:nvPicPr>
                <p:cNvPr id="5" name="Рукописный ввод 4">
                  <a:extLst>
                    <a:ext uri="{FF2B5EF4-FFF2-40B4-BE49-F238E27FC236}">
                      <a16:creationId xmlns:a16="http://schemas.microsoft.com/office/drawing/2014/main" id="{F6F0E85D-E939-4F92-BBBE-65AD624A4287}"/>
                    </a:ext>
                  </a:extLst>
                </p:cNvPr>
                <p:cNvPicPr/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574342" y="3958962"/>
                  <a:ext cx="530280" cy="527760"/>
                </a:xfrm>
                <a:prstGeom prst="rect">
                  <a:avLst/>
                </a:prstGeom>
              </p:spPr>
            </p:pic>
          </mc:Fallback>
        </mc:AlternateContent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504" y="1643050"/>
            <a:ext cx="8750776" cy="4857784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2.  Согласованные определения и приложения, стоящие перед определяемым словом, если: а) имеют добавочное значение причины: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Оглушенный тяжелым гулом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Теркин никнет головой.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б) отделены от определяемого слова др. членами предложения: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Дальше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вечно чуждый тени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моет желтый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Нил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раскаленные ступени царственных могил.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214974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3.   Любые определения и приложения, если они относятся к личному местоимению.</a:t>
            </a:r>
          </a:p>
          <a:p>
            <a:pPr marL="624078" indent="-514350" algn="ctr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3200" i="1" dirty="0">
                <a:latin typeface="Times New Roman" pitchFamily="18" charset="0"/>
                <a:cs typeface="Times New Roman" pitchFamily="18" charset="0"/>
              </a:rPr>
              <a:t>позиция определяемого слова не важна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624078" indent="-514350" algn="ctr">
              <a:buNone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None/>
            </a:pPr>
            <a:r>
              <a:rPr lang="ru-RU" sz="32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Усталая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она не могла идти.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б) Она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совсем измученная дорогой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не могла идти дальше.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в) Я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ваш старинный сват и кум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пришел мириться к вам.</a:t>
            </a:r>
          </a:p>
          <a:p>
            <a:pPr marL="624078" indent="-514350">
              <a:buNone/>
            </a:pP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г)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Геолог</a:t>
            </a:r>
            <a:r>
              <a:rPr lang="ru-RU" sz="32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он исколесил всю Сибирь.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066800"/>
          </a:xfrm>
        </p:spPr>
        <p:txBody>
          <a:bodyPr/>
          <a:lstStyle/>
          <a:p>
            <a:pPr algn="ctr"/>
            <a:r>
              <a:rPr lang="ru-RU" dirty="0">
                <a:latin typeface="Times New Roman" pitchFamily="18" charset="0"/>
                <a:cs typeface="Times New Roman" pitchFamily="18" charset="0"/>
              </a:rPr>
              <a:t>Обособляются: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857784"/>
          </a:xfrm>
        </p:spPr>
        <p:txBody>
          <a:bodyPr>
            <a:normAutofit/>
          </a:bodyPr>
          <a:lstStyle/>
          <a:p>
            <a:pPr marL="624078" indent="-51435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4.     Согласованные нераспространенные однородные определения, стоящие после определяемого слова:</a:t>
            </a:r>
          </a:p>
          <a:p>
            <a:pPr marL="624078" indent="-514350">
              <a:buAutoNum type="arabicPeriod" startAt="3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Мартовская ночь, </a:t>
            </a:r>
            <a:r>
              <a:rPr lang="ru-RU" sz="3200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облачная и туманная</a:t>
            </a:r>
            <a:r>
              <a:rPr lang="ru-RU" sz="3200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, окутала землю.</a:t>
            </a:r>
          </a:p>
          <a:p>
            <a:pPr marL="624078" indent="-514350">
              <a:buAutoNum type="arabicPeriod"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624078" indent="-514350">
              <a:buNone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Обособление определений и приложений.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/>
              <a:t>8 класс. Урок 2.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7CE6AA2-D034-492E-84CF-838C5EF3A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1959" y="692696"/>
            <a:ext cx="8229600" cy="1066800"/>
          </a:xfrm>
          <a:ln>
            <a:solidFill>
              <a:srgbClr val="92D050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Расставь и объясни знаки препинания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1. Холодный ветер резкий и упорный кидает нас и тяжело грести.</a:t>
            </a:r>
          </a:p>
          <a:p>
            <a:pPr>
              <a:lnSpc>
                <a:spcPct val="150000"/>
              </a:lnSpc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764704"/>
            <a:ext cx="8406676" cy="5760640"/>
          </a:xfrm>
        </p:spPr>
        <p:txBody>
          <a:bodyPr>
            <a:normAutofit/>
          </a:bodyPr>
          <a:lstStyle/>
          <a:p>
            <a:pPr marL="109728" indent="0">
              <a:lnSpc>
                <a:spcPct val="150000"/>
              </a:lnSpc>
              <a:buNone/>
            </a:pPr>
            <a:r>
              <a:rPr lang="ru-RU" sz="5400" i="1" dirty="0">
                <a:latin typeface="Times New Roman" pitchFamily="18" charset="0"/>
                <a:cs typeface="Times New Roman" pitchFamily="18" charset="0"/>
              </a:rPr>
              <a:t>2. В воздухе закружилась сухая трава листва сорванная с деревьев и мелкие сучья.</a:t>
            </a:r>
          </a:p>
        </p:txBody>
      </p:sp>
    </p:spTree>
    <p:extLst>
      <p:ext uri="{BB962C8B-B14F-4D97-AF65-F5344CB8AC3E}">
        <p14:creationId xmlns:p14="http://schemas.microsoft.com/office/powerpoint/2010/main" val="22573635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786346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ru-RU" sz="7100" i="1" dirty="0">
                <a:latin typeface="Times New Roman" pitchFamily="18" charset="0"/>
                <a:cs typeface="Times New Roman" pitchFamily="18" charset="0"/>
              </a:rPr>
              <a:t>3. Созвездия холодные, как крупинки льда плавали в воде.</a:t>
            </a:r>
          </a:p>
          <a:p>
            <a:pPr>
              <a:lnSpc>
                <a:spcPct val="150000"/>
              </a:lnSpc>
            </a:pPr>
            <a:endParaRPr lang="ru-RU" sz="32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327</TotalTime>
  <Words>712</Words>
  <Application>Microsoft Office PowerPoint</Application>
  <PresentationFormat>Экран (4:3)</PresentationFormat>
  <Paragraphs>96</Paragraphs>
  <Slides>27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Calibri</vt:lpstr>
      <vt:lpstr>Georgia</vt:lpstr>
      <vt:lpstr>Times New Roman</vt:lpstr>
      <vt:lpstr>Trebuchet MS</vt:lpstr>
      <vt:lpstr>Wingdings 2</vt:lpstr>
      <vt:lpstr>Городская</vt:lpstr>
      <vt:lpstr>Обособление определений и приложений.</vt:lpstr>
      <vt:lpstr>Обособляются:</vt:lpstr>
      <vt:lpstr>Обособляются:</vt:lpstr>
      <vt:lpstr>Обособляются:</vt:lpstr>
      <vt:lpstr>Обособляются:</vt:lpstr>
      <vt:lpstr>Обособление определений и приложений.</vt:lpstr>
      <vt:lpstr>Расставь и объясни знаки препинания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Распространи предложение приложением</vt:lpstr>
      <vt:lpstr>Распространи предложение приложением</vt:lpstr>
      <vt:lpstr>Обособление определений и приложений.</vt:lpstr>
      <vt:lpstr>Чем являются в предложении выделенные слова?</vt:lpstr>
      <vt:lpstr>Чем являются в предложении выделенные слова?</vt:lpstr>
      <vt:lpstr>Чем являются в предложении выделенные слова?</vt:lpstr>
      <vt:lpstr>Согласованное и несогласованное определение.</vt:lpstr>
      <vt:lpstr>Обособляются:</vt:lpstr>
      <vt:lpstr>Обособляются:</vt:lpstr>
      <vt:lpstr>Обособляются:</vt:lpstr>
      <vt:lpstr>Обособление определений и приложений.</vt:lpstr>
      <vt:lpstr>Обособляются:</vt:lpstr>
      <vt:lpstr>Обособляется:</vt:lpstr>
      <vt:lpstr>Обособляются:</vt:lpstr>
      <vt:lpstr>Обособляются:</vt:lpstr>
      <vt:lpstr>Не обособляется: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Обособление определений и приложений.</dc:title>
  <dc:creator>User</dc:creator>
  <cp:lastModifiedBy>Admin</cp:lastModifiedBy>
  <cp:revision>51</cp:revision>
  <dcterms:created xsi:type="dcterms:W3CDTF">2010-02-03T14:54:59Z</dcterms:created>
  <dcterms:modified xsi:type="dcterms:W3CDTF">2021-06-21T12:53:18Z</dcterms:modified>
</cp:coreProperties>
</file>