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98" r:id="rId16"/>
    <p:sldId id="277" r:id="rId17"/>
    <p:sldId id="299" r:id="rId18"/>
    <p:sldId id="290" r:id="rId19"/>
    <p:sldId id="270" r:id="rId20"/>
    <p:sldId id="297" r:id="rId21"/>
    <p:sldId id="272" r:id="rId22"/>
    <p:sldId id="285" r:id="rId23"/>
    <p:sldId id="284" r:id="rId24"/>
    <p:sldId id="295" r:id="rId25"/>
    <p:sldId id="291" r:id="rId26"/>
    <p:sldId id="294" r:id="rId27"/>
    <p:sldId id="293" r:id="rId28"/>
    <p:sldId id="292" r:id="rId29"/>
    <p:sldId id="273" r:id="rId30"/>
    <p:sldId id="296" r:id="rId31"/>
    <p:sldId id="281" r:id="rId32"/>
    <p:sldId id="289" r:id="rId33"/>
    <p:sldId id="280" r:id="rId34"/>
    <p:sldId id="274" r:id="rId35"/>
    <p:sldId id="282" r:id="rId36"/>
    <p:sldId id="275" r:id="rId37"/>
    <p:sldId id="286" r:id="rId38"/>
    <p:sldId id="278" r:id="rId39"/>
    <p:sldId id="287" r:id="rId40"/>
    <p:sldId id="288" r:id="rId41"/>
    <p:sldId id="276" r:id="rId4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4A46"/>
    <a:srgbClr val="FA843C"/>
    <a:srgbClr val="F5E041"/>
    <a:srgbClr val="379A2A"/>
    <a:srgbClr val="2A7620"/>
    <a:srgbClr val="008A00"/>
    <a:srgbClr val="006600"/>
    <a:srgbClr val="5A305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1" autoAdjust="0"/>
    <p:restoredTop sz="94660"/>
  </p:normalViewPr>
  <p:slideViewPr>
    <p:cSldViewPr>
      <p:cViewPr varScale="1">
        <p:scale>
          <a:sx n="86" d="100"/>
          <a:sy n="86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gif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A74A72-7C4A-478F-BA68-1CC1994C97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Freeform 8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grpSp>
        <p:nvGrpSpPr>
          <p:cNvPr id="12" name="Group 46"/>
          <p:cNvGrpSpPr>
            <a:grpSpLocks/>
          </p:cNvGrpSpPr>
          <p:nvPr userDrawn="1"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13" name="Picture 47" descr="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48" descr="0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" name="Picture 10" descr="123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7" name="Picture 34" descr="water_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0" descr="fire14"/>
          <p:cNvPicPr>
            <a:picLocks noChangeAspect="1" noChangeArrowheads="1" noCrop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1" descr="B_Fly26"/>
          <p:cNvPicPr>
            <a:picLocks noChangeAspect="1" noChangeArrowheads="1" noCrop="1"/>
          </p:cNvPicPr>
          <p:nvPr userDrawn="1"/>
        </p:nvPicPr>
        <p:blipFill>
          <a:blip r:embed="rId7" cstate="print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52" descr="B_Fly26"/>
          <p:cNvPicPr>
            <a:picLocks noChangeAspect="1" noChangeArrowheads="1" noCrop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53" descr="bupestrid beetle 5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24" name="Picture 55" descr="WB01292_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B4E9B8C-7F7E-427B-A911-03EA579AB8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F4F2282-7DE7-40B5-BADD-890A4ECDA2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9977C52-EA7D-4215-A9E0-F94B7CB5CA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7AD4EFC-E961-4F7E-BAD1-F652C6BB39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04F5983-6CA4-41A3-9C17-F2A01A10C6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5D5938-9134-4259-B89D-447E3B54A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4B9626-33F0-4B77-976D-15CEFEC0C2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B89C668-B97C-476D-8F2D-42A60FE88A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C395CF1-850F-4F50-BEFC-F057E1F2BD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38E987F-4DC8-44EE-9677-9877154A56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8FDF231F-B558-439F-B4ED-639793FC47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Freeform 7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pic>
        <p:nvPicPr>
          <p:cNvPr id="14" name="Picture 10" descr="12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6" name="Picture 11" descr="water_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Freeform 9"/>
          <p:cNvSpPr>
            <a:spLocks/>
          </p:cNvSpPr>
          <p:nvPr userDrawn="1"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cs typeface="+mn-cs"/>
            </a:endParaRPr>
          </a:p>
        </p:txBody>
      </p:sp>
      <p:pic>
        <p:nvPicPr>
          <p:cNvPr id="18" name="Picture 12" descr="butterfly 19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39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38.xml.rels><?xml version="1.0" encoding="UTF-8" standalone="yes" ?><Relationships xmlns="http://schemas.openxmlformats.org/package/2006/relationships"><Relationship Id="rId2" Target="../media/image6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31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81063" y="1852612"/>
            <a:ext cx="7772399" cy="1470026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379A2A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Чудеса природы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1143000" y="4572000"/>
            <a:ext cx="3810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 b="1" dirty="0" smtClean="0"/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Группы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N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3 и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N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11</a:t>
            </a:r>
          </a:p>
          <a:p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МАДОУ ДЕТСКИЙ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САД № 20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Ожидаемый результат</a:t>
            </a:r>
            <a:br>
              <a:rPr lang="ru-RU" sz="4000" b="1" dirty="0" smtClean="0"/>
            </a:br>
            <a:r>
              <a:rPr lang="ru-RU" sz="4000" b="1" dirty="0" smtClean="0"/>
              <a:t> для родителей: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7526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1. Активизация работы по реализации проекта;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2. Формирование интереса к проведению интересного досуга в семье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Подготовительный этап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447800"/>
            <a:ext cx="7498080" cy="4800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dirty="0" smtClean="0"/>
              <a:t>   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Формы работы с детьми: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1. Беседы с детьми с целью выявления у детей знаний о лете (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Наступило лето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», 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Зачем нужны солнце и дождик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», 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Погода летом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», 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Летняя одежда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»,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и т.д.), проведение игровых ситуаций;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2. Чтение и заучивание стихотворений, потешек, закличек, загадок о лете с рассматриванием иллюстраций, картин о лете.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381000"/>
            <a:ext cx="7467600" cy="10668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Формы работы с родителями по подготовке к реализации проекта: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600200"/>
            <a:ext cx="7498080" cy="48006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- консультация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Роль подвижных и дидактических игр в жизни ребенка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»; </a:t>
            </a:r>
            <a:b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круглый стол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Актуальность проекта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Разноцветное лето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b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папки – передвижки: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Учимся наблюдать и экспериментировать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», 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Развиваемся, играя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», 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Учим вместе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 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Солнце, воздух и вода – наши лучшие друзья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b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мастер – класс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Цветы из пластиковых стаканчиков;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домашние творческие задания;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- создание картотеки подвижных и пальчиковых игр.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Продукт проекта: Альбом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Играем, наблюдаем, экспериментируем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»,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выставка поделок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Летняя сказка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ru-RU" sz="20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4572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Основной этап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371600"/>
            <a:ext cx="8229600" cy="510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Содержание проекта: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Наблюдения: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- Наблюдение за солнцем. Чтение потешек: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Солнышко-ведрышко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», «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Солнышко, покажись!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»,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разучивание заклички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Солнышко-колоколнышко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b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Наблюдение за дождиком. Разучивание потешек: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Дождик, дождик, припусти…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», «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Дождик, дождик поливай…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b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Наблюдение за облаками и тучками. Чтение стихотворений: С. Михалков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Облака, облака – кучерявые бока…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»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и Г. Османова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Тучка с солнышком опять, в прятки начали играть…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b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Наблюдение за ветром. Чтение стихотворения А. Тесленко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Дует свежий ветерок…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b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Наблюдение за травкой, одуванчиками. Чтение стихотворение Е. Серовой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Одуванчик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»,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потешка: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Травка-муравка со сна поднялась…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».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Плетение венка из одуванчиков.</a:t>
            </a:r>
          </a:p>
          <a:p>
            <a:pPr>
              <a:lnSpc>
                <a:spcPct val="80000"/>
              </a:lnSpc>
            </a:pPr>
            <a:endParaRPr lang="ru-RU" sz="20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457200"/>
            <a:ext cx="73152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Опытно- экспериментальная деятельность: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- Опыт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Влияние солнечного света для жизни на Земле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Опыт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Шарики-капельки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Опыт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Султанчики или флажки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Опыт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Дуем, дуем ветерок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Опыт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Сыпучий песок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Опыт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Мокрый песок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b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Опыт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Рисуем на песке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0"/>
            <a:ext cx="7257288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Опыт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Дуем, дуем ветерок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endParaRPr lang="ru-RU" dirty="0"/>
          </a:p>
        </p:txBody>
      </p:sp>
      <p:pic>
        <p:nvPicPr>
          <p:cNvPr id="4" name="Содержимое 3" descr="J-1UiNOybC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330" r="30737"/>
          <a:stretch>
            <a:fillRect/>
          </a:stretch>
        </p:blipFill>
        <p:spPr>
          <a:xfrm>
            <a:off x="1066800" y="1219200"/>
            <a:ext cx="3505200" cy="2636323"/>
          </a:xfrm>
        </p:spPr>
      </p:pic>
      <p:pic>
        <p:nvPicPr>
          <p:cNvPr id="5" name="Рисунок 4" descr="6ahEWJdp25g.jpg"/>
          <p:cNvPicPr>
            <a:picLocks noChangeAspect="1"/>
          </p:cNvPicPr>
          <p:nvPr/>
        </p:nvPicPr>
        <p:blipFill>
          <a:blip r:embed="rId3" cstate="print"/>
          <a:srcRect l="5833" r="25000"/>
          <a:stretch>
            <a:fillRect/>
          </a:stretch>
        </p:blipFill>
        <p:spPr>
          <a:xfrm>
            <a:off x="838200" y="3962400"/>
            <a:ext cx="3886200" cy="2528371"/>
          </a:xfrm>
          <a:prstGeom prst="rect">
            <a:avLst/>
          </a:prstGeom>
        </p:spPr>
      </p:pic>
      <p:pic>
        <p:nvPicPr>
          <p:cNvPr id="6" name="Рисунок 5" descr="QD5dmndFLVI.jpg"/>
          <p:cNvPicPr>
            <a:picLocks noChangeAspect="1"/>
          </p:cNvPicPr>
          <p:nvPr/>
        </p:nvPicPr>
        <p:blipFill>
          <a:blip r:embed="rId4" cstate="print"/>
          <a:srcRect r="36035"/>
          <a:stretch>
            <a:fillRect/>
          </a:stretch>
        </p:blipFill>
        <p:spPr>
          <a:xfrm>
            <a:off x="7315200" y="1219200"/>
            <a:ext cx="1371600" cy="2585508"/>
          </a:xfrm>
          <a:prstGeom prst="rect">
            <a:avLst/>
          </a:prstGeom>
        </p:spPr>
      </p:pic>
      <p:pic>
        <p:nvPicPr>
          <p:cNvPr id="54274" name="Picture 2" descr="https://sun9-62.userapi.com/impg/rLOwbbI5XzCUUIoExrFQdajct1p62tRMl1XcxQ/dQ3BXPLUsuI.jpg?size=486x1080&amp;quality=96&amp;sign=10ba41ef24e3843b9cde4e33f8ba3efc&amp;type=album"/>
          <p:cNvPicPr>
            <a:picLocks noChangeAspect="1" noChangeArrowheads="1"/>
          </p:cNvPicPr>
          <p:nvPr/>
        </p:nvPicPr>
        <p:blipFill>
          <a:blip r:embed="rId5" cstate="print"/>
          <a:srcRect t="9630" r="20988" b="8889"/>
          <a:stretch>
            <a:fillRect/>
          </a:stretch>
        </p:blipFill>
        <p:spPr bwMode="auto">
          <a:xfrm>
            <a:off x="4876800" y="1219200"/>
            <a:ext cx="2227811" cy="5105400"/>
          </a:xfrm>
          <a:prstGeom prst="rect">
            <a:avLst/>
          </a:prstGeom>
          <a:noFill/>
        </p:spPr>
      </p:pic>
      <p:pic>
        <p:nvPicPr>
          <p:cNvPr id="8" name="Рисунок 7" descr="Q5E_pcnr9_Q.jpg"/>
          <p:cNvPicPr>
            <a:picLocks noChangeAspect="1"/>
          </p:cNvPicPr>
          <p:nvPr/>
        </p:nvPicPr>
        <p:blipFill>
          <a:blip r:embed="rId6" cstate="print"/>
          <a:srcRect t="18889" b="20000"/>
          <a:stretch>
            <a:fillRect/>
          </a:stretch>
        </p:blipFill>
        <p:spPr>
          <a:xfrm>
            <a:off x="7239000" y="3886200"/>
            <a:ext cx="1739438" cy="23622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457200"/>
            <a:ext cx="6172200" cy="838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Опыт</a:t>
            </a:r>
            <a:r>
              <a:rPr lang="ru-RU" dirty="0" smtClean="0"/>
              <a:t>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Сыпучий песок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Опыт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Мокрый песок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».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Содержимое 3" descr="2unkuCyGJl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0" y="3886200"/>
            <a:ext cx="1370472" cy="2438400"/>
          </a:xfrm>
        </p:spPr>
      </p:pic>
      <p:pic>
        <p:nvPicPr>
          <p:cNvPr id="5" name="Рисунок 4" descr="08V4bcwLAb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1295400"/>
            <a:ext cx="5562600" cy="2503170"/>
          </a:xfrm>
          <a:prstGeom prst="rect">
            <a:avLst/>
          </a:prstGeom>
        </p:spPr>
      </p:pic>
      <p:pic>
        <p:nvPicPr>
          <p:cNvPr id="6" name="Рисунок 5" descr="cQTp1HcYSLk.jpg"/>
          <p:cNvPicPr>
            <a:picLocks noChangeAspect="1"/>
          </p:cNvPicPr>
          <p:nvPr/>
        </p:nvPicPr>
        <p:blipFill>
          <a:blip r:embed="rId4" cstate="print"/>
          <a:srcRect t="2853" b="5864"/>
          <a:stretch>
            <a:fillRect/>
          </a:stretch>
        </p:blipFill>
        <p:spPr>
          <a:xfrm>
            <a:off x="304800" y="1447800"/>
            <a:ext cx="2404110" cy="4876800"/>
          </a:xfrm>
          <a:prstGeom prst="rect">
            <a:avLst/>
          </a:prstGeom>
        </p:spPr>
      </p:pic>
      <p:pic>
        <p:nvPicPr>
          <p:cNvPr id="7" name="Рисунок 6" descr="7KuPt1oblWU.jpg"/>
          <p:cNvPicPr>
            <a:picLocks noChangeAspect="1"/>
          </p:cNvPicPr>
          <p:nvPr/>
        </p:nvPicPr>
        <p:blipFill>
          <a:blip r:embed="rId5" cstate="print"/>
          <a:srcRect t="14445" r="17902" b="21417"/>
          <a:stretch>
            <a:fillRect/>
          </a:stretch>
        </p:blipFill>
        <p:spPr>
          <a:xfrm>
            <a:off x="2895600" y="3962400"/>
            <a:ext cx="1403908" cy="2437296"/>
          </a:xfrm>
          <a:prstGeom prst="rect">
            <a:avLst/>
          </a:prstGeom>
        </p:spPr>
      </p:pic>
      <p:pic>
        <p:nvPicPr>
          <p:cNvPr id="8" name="Рисунок 7" descr="EZvd7sbO5pE.jpg"/>
          <p:cNvPicPr>
            <a:picLocks noChangeAspect="1"/>
          </p:cNvPicPr>
          <p:nvPr/>
        </p:nvPicPr>
        <p:blipFill>
          <a:blip r:embed="rId6" cstate="print"/>
          <a:srcRect l="19167" r="11667"/>
          <a:stretch>
            <a:fillRect/>
          </a:stretch>
        </p:blipFill>
        <p:spPr>
          <a:xfrm>
            <a:off x="4343400" y="3962400"/>
            <a:ext cx="3200400" cy="23622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oq13OgVP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53000" y="2362200"/>
            <a:ext cx="3781425" cy="2836069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Опыт</a:t>
            </a:r>
            <a:r>
              <a:rPr lang="ru-RU" dirty="0" smtClean="0"/>
              <a:t>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Сыпучий песок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Опыт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Мокрый песок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».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6" name="Рисунок 5" descr="eWuTbX20ky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2362200"/>
            <a:ext cx="3759200" cy="28194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952488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Опыт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Рисуем на песке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endParaRPr lang="ru-RU" dirty="0"/>
          </a:p>
        </p:txBody>
      </p:sp>
      <p:pic>
        <p:nvPicPr>
          <p:cNvPr id="5" name="Содержимое 4" descr="5a4yGIqjef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9048"/>
          <a:stretch>
            <a:fillRect/>
          </a:stretch>
        </p:blipFill>
        <p:spPr>
          <a:xfrm>
            <a:off x="1066800" y="1447800"/>
            <a:ext cx="2819400" cy="5071936"/>
          </a:xfrm>
        </p:spPr>
      </p:pic>
      <p:pic>
        <p:nvPicPr>
          <p:cNvPr id="4" name="Рисунок 3" descr="cRXYd_nz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1371600"/>
            <a:ext cx="2263140" cy="5029200"/>
          </a:xfrm>
          <a:prstGeom prst="rect">
            <a:avLst/>
          </a:prstGeom>
        </p:spPr>
      </p:pic>
      <p:pic>
        <p:nvPicPr>
          <p:cNvPr id="6" name="Рисунок 5" descr="qnBgcSnlFc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38600" y="1371600"/>
            <a:ext cx="2286000" cy="506956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smtClean="0"/>
              <a:t>Основной этап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95400"/>
            <a:ext cx="82296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Содержание проекта: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Наблюдение за бабочками, божьей коровкой. Чтение стихотворений: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Божья коровка улети на небо…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»,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Г. Ряскина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На лесной полянке чудо, на цветочках бантики…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b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Наблюдение за деревьями. Чтение стихотворения: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Листочки рябины, словно монетки, ими любуются малые детки…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»,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И. Наумов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У задумчивой березки, на ветвях висят сережки…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ru-RU" sz="2800" dirty="0" smtClean="0"/>
          </a:p>
          <a:p>
            <a:pPr>
              <a:lnSpc>
                <a:spcPct val="90000"/>
              </a:lnSpc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81200" y="228600"/>
            <a:ext cx="5926138" cy="1143000"/>
          </a:xfrm>
          <a:noFill/>
          <a:ln/>
        </p:spPr>
      </p:pic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 i="1" dirty="0" smtClean="0">
                <a:solidFill>
                  <a:srgbClr val="006600"/>
                </a:solidFill>
              </a:rPr>
              <a:t>   Тип проекта:</a:t>
            </a:r>
            <a:r>
              <a:rPr lang="ru-RU" i="1" dirty="0" smtClean="0">
                <a:solidFill>
                  <a:srgbClr val="006600"/>
                </a:solidFill>
              </a:rPr>
              <a:t> Творческий (по Л. В. Киселевой) </a:t>
            </a:r>
            <a:br>
              <a:rPr lang="ru-RU" i="1" dirty="0" smtClean="0">
                <a:solidFill>
                  <a:srgbClr val="006600"/>
                </a:solidFill>
              </a:rPr>
            </a:br>
            <a:r>
              <a:rPr lang="ru-RU" b="1" i="1" dirty="0" smtClean="0">
                <a:solidFill>
                  <a:srgbClr val="006600"/>
                </a:solidFill>
              </a:rPr>
              <a:t>Срок реализации проекта:</a:t>
            </a:r>
            <a:r>
              <a:rPr lang="ru-RU" i="1" dirty="0" smtClean="0">
                <a:solidFill>
                  <a:srgbClr val="006600"/>
                </a:solidFill>
              </a:rPr>
              <a:t> Долгосрочный (июнь- август)</a:t>
            </a:r>
            <a:br>
              <a:rPr lang="ru-RU" i="1" dirty="0" smtClean="0">
                <a:solidFill>
                  <a:srgbClr val="006600"/>
                </a:solidFill>
              </a:rPr>
            </a:br>
            <a:r>
              <a:rPr lang="ru-RU" b="1" i="1" dirty="0" smtClean="0">
                <a:solidFill>
                  <a:srgbClr val="006600"/>
                </a:solidFill>
              </a:rPr>
              <a:t>Участники проекта:</a:t>
            </a:r>
            <a:r>
              <a:rPr lang="ru-RU" i="1" dirty="0" smtClean="0">
                <a:solidFill>
                  <a:srgbClr val="006600"/>
                </a:solidFill>
              </a:rPr>
              <a:t> Воспитатели, музыкальный руководитель, дети, родители</a:t>
            </a:r>
            <a:br>
              <a:rPr lang="ru-RU" i="1" dirty="0" smtClean="0">
                <a:solidFill>
                  <a:srgbClr val="006600"/>
                </a:solidFill>
              </a:rPr>
            </a:br>
            <a:r>
              <a:rPr lang="ru-RU" b="1" i="1" dirty="0" smtClean="0">
                <a:solidFill>
                  <a:srgbClr val="006600"/>
                </a:solidFill>
              </a:rPr>
              <a:t>Количество участников:</a:t>
            </a:r>
            <a:r>
              <a:rPr lang="ru-RU" i="1" dirty="0" smtClean="0">
                <a:solidFill>
                  <a:srgbClr val="006600"/>
                </a:solidFill>
              </a:rPr>
              <a:t> Коллективный</a:t>
            </a:r>
            <a:br>
              <a:rPr lang="ru-RU" i="1" dirty="0" smtClean="0">
                <a:solidFill>
                  <a:srgbClr val="006600"/>
                </a:solidFill>
              </a:rPr>
            </a:br>
            <a:endParaRPr lang="ru-RU" i="1" dirty="0" smtClean="0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9400" y="0"/>
            <a:ext cx="5727192" cy="944562"/>
          </a:xfrm>
        </p:spPr>
        <p:txBody>
          <a:bodyPr/>
          <a:lstStyle/>
          <a:p>
            <a:r>
              <a:rPr lang="ru-RU" dirty="0" smtClean="0"/>
              <a:t>Насекомые</a:t>
            </a:r>
            <a:endParaRPr lang="ru-RU" dirty="0"/>
          </a:p>
        </p:txBody>
      </p:sp>
      <p:pic>
        <p:nvPicPr>
          <p:cNvPr id="1026" name="Picture 2" descr="https://sun9-17.userapi.com/impg/vqkRWNAQkeTMpT85DwgyXPNWyOP9cVVTrxU_5w/P7yXDsEeKiA.jpg?size=1280x576&amp;quality=96&amp;sign=802b31e3f7352f4bb646abd5f757d5c5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581400"/>
            <a:ext cx="5926455" cy="2666905"/>
          </a:xfrm>
          <a:prstGeom prst="rect">
            <a:avLst/>
          </a:prstGeom>
          <a:noFill/>
        </p:spPr>
      </p:pic>
      <p:pic>
        <p:nvPicPr>
          <p:cNvPr id="1028" name="Picture 4" descr="https://sun9-45.userapi.com/impg/tN3pA4CISsDDjjskyAz-MrnyPrZ7LyYD-Z6hIg/RVxP_F_PaXU.jpg?size=1280x576&amp;quality=96&amp;sign=b6b182a4f76a51c13cb7d16cc0673cdf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914400"/>
            <a:ext cx="55880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Подвижные игры: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1435608" y="1752600"/>
            <a:ext cx="7498080" cy="4495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dirty="0" smtClean="0"/>
              <a:t>   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Солнышко и дождик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b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- 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Хоровод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b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- 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Карусель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b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- 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На полянке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b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- 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Полетели птички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b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Игра-ситуация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Солнечные зайчики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b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Игра-ситуация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Цветочная поляна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6629400" cy="76200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Подвижные </a:t>
            </a:r>
            <a:r>
              <a:rPr lang="ru-RU" sz="4400" b="1" dirty="0" smtClean="0"/>
              <a:t>игры: «Солнышко и дождик»</a:t>
            </a:r>
            <a:endParaRPr lang="ru-RU" dirty="0"/>
          </a:p>
        </p:txBody>
      </p:sp>
      <p:pic>
        <p:nvPicPr>
          <p:cNvPr id="4" name="Содержимое 3" descr="781f2kGOkq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828800"/>
            <a:ext cx="6261651" cy="3855038"/>
          </a:xfrm>
        </p:spPr>
      </p:pic>
      <p:pic>
        <p:nvPicPr>
          <p:cNvPr id="5" name="Рисунок 4" descr="BLFDGke9Qos.jpg"/>
          <p:cNvPicPr>
            <a:picLocks noChangeAspect="1"/>
          </p:cNvPicPr>
          <p:nvPr/>
        </p:nvPicPr>
        <p:blipFill>
          <a:blip r:embed="rId3" cstate="print"/>
          <a:srcRect t="14516" b="3226"/>
          <a:stretch>
            <a:fillRect/>
          </a:stretch>
        </p:blipFill>
        <p:spPr>
          <a:xfrm>
            <a:off x="6781800" y="1828800"/>
            <a:ext cx="2125980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7028688" cy="114300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Подвижные </a:t>
            </a:r>
            <a:r>
              <a:rPr lang="ru-RU" sz="4400" b="1" dirty="0" smtClean="0"/>
              <a:t>игры:</a:t>
            </a:r>
            <a:br>
              <a:rPr lang="ru-RU" sz="4400" b="1" dirty="0" smtClean="0"/>
            </a:br>
            <a:r>
              <a:rPr lang="ru-RU" sz="4400" b="1" dirty="0" smtClean="0"/>
              <a:t> «Солнышко и дожик»</a:t>
            </a:r>
            <a:endParaRPr lang="ru-RU" dirty="0"/>
          </a:p>
        </p:txBody>
      </p:sp>
      <p:pic>
        <p:nvPicPr>
          <p:cNvPr id="4" name="Содержимое 3" descr="4ylgxGysW2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4286"/>
          <a:stretch>
            <a:fillRect/>
          </a:stretch>
        </p:blipFill>
        <p:spPr>
          <a:xfrm>
            <a:off x="6477000" y="1676400"/>
            <a:ext cx="2160270" cy="4114800"/>
          </a:xfrm>
        </p:spPr>
      </p:pic>
      <p:pic>
        <p:nvPicPr>
          <p:cNvPr id="5" name="Рисунок 4" descr="Nw-xj5U-ujI.jpg"/>
          <p:cNvPicPr>
            <a:picLocks noChangeAspect="1"/>
          </p:cNvPicPr>
          <p:nvPr/>
        </p:nvPicPr>
        <p:blipFill>
          <a:blip r:embed="rId3" cstate="print"/>
          <a:srcRect l="21667" r="15834"/>
          <a:stretch>
            <a:fillRect/>
          </a:stretch>
        </p:blipFill>
        <p:spPr>
          <a:xfrm>
            <a:off x="609600" y="1676400"/>
            <a:ext cx="5715000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0"/>
            <a:ext cx="7098792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Игра: «Солнышко и дождик»</a:t>
            </a:r>
            <a:endParaRPr lang="ru-RU" dirty="0"/>
          </a:p>
        </p:txBody>
      </p:sp>
      <p:pic>
        <p:nvPicPr>
          <p:cNvPr id="4" name="Содержимое 3" descr="781f2kGOkq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219200"/>
            <a:ext cx="3657600" cy="2251832"/>
          </a:xfrm>
        </p:spPr>
      </p:pic>
      <p:pic>
        <p:nvPicPr>
          <p:cNvPr id="5" name="Рисунок 4" descr="6Gb3CM2VE2Y.jpg"/>
          <p:cNvPicPr>
            <a:picLocks noChangeAspect="1"/>
          </p:cNvPicPr>
          <p:nvPr/>
        </p:nvPicPr>
        <p:blipFill>
          <a:blip r:embed="rId3" cstate="print"/>
          <a:srcRect t="18889" r="15432" b="43334"/>
          <a:stretch>
            <a:fillRect/>
          </a:stretch>
        </p:blipFill>
        <p:spPr>
          <a:xfrm>
            <a:off x="5105400" y="3733800"/>
            <a:ext cx="2609850" cy="2590800"/>
          </a:xfrm>
          <a:prstGeom prst="rect">
            <a:avLst/>
          </a:prstGeom>
        </p:spPr>
      </p:pic>
      <p:pic>
        <p:nvPicPr>
          <p:cNvPr id="6" name="Рисунок 5" descr="BLFDGke9Qo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5000" y="1143000"/>
            <a:ext cx="2286000" cy="5080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yzzsZi3p5E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05400" y="228600"/>
            <a:ext cx="2971800" cy="3852333"/>
          </a:xfrm>
        </p:spPr>
      </p:pic>
      <p:pic>
        <p:nvPicPr>
          <p:cNvPr id="6" name="Рисунок 5" descr="img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228600"/>
            <a:ext cx="4216400" cy="3162300"/>
          </a:xfrm>
          <a:prstGeom prst="rect">
            <a:avLst/>
          </a:prstGeom>
        </p:spPr>
      </p:pic>
      <p:pic>
        <p:nvPicPr>
          <p:cNvPr id="8" name="Рисунок 7" descr="zzGyuzQ5_Nk.jpg"/>
          <p:cNvPicPr>
            <a:picLocks noChangeAspect="1"/>
          </p:cNvPicPr>
          <p:nvPr/>
        </p:nvPicPr>
        <p:blipFill>
          <a:blip r:embed="rId4" cstate="print"/>
          <a:srcRect l="35000" t="27778" b="16667"/>
          <a:stretch>
            <a:fillRect/>
          </a:stretch>
        </p:blipFill>
        <p:spPr>
          <a:xfrm>
            <a:off x="533400" y="3581400"/>
            <a:ext cx="4041647" cy="2590800"/>
          </a:xfrm>
          <a:prstGeom prst="rect">
            <a:avLst/>
          </a:prstGeom>
        </p:spPr>
      </p:pic>
      <p:pic>
        <p:nvPicPr>
          <p:cNvPr id="9" name="Рисунок 8" descr="9RwGZmvPodU.jpg"/>
          <p:cNvPicPr>
            <a:picLocks noChangeAspect="1"/>
          </p:cNvPicPr>
          <p:nvPr/>
        </p:nvPicPr>
        <p:blipFill>
          <a:blip r:embed="rId5" cstate="print"/>
          <a:srcRect l="15385" r="21154"/>
          <a:stretch>
            <a:fillRect/>
          </a:stretch>
        </p:blipFill>
        <p:spPr>
          <a:xfrm>
            <a:off x="5181600" y="4114800"/>
            <a:ext cx="2836985" cy="201168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381000"/>
            <a:ext cx="7498080" cy="1143000"/>
          </a:xfrm>
        </p:spPr>
        <p:txBody>
          <a:bodyPr/>
          <a:lstStyle/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Игра </a:t>
            </a:r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Полетели птички</a:t>
            </a:r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endParaRPr lang="ru-RU" dirty="0"/>
          </a:p>
        </p:txBody>
      </p:sp>
      <p:pic>
        <p:nvPicPr>
          <p:cNvPr id="4" name="Содержимое 3" descr="tmzfX5eAeD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981200"/>
            <a:ext cx="7499350" cy="3374708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257288" cy="960438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Игра-ситуация </a:t>
            </a:r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Цветочная поляна</a:t>
            </a:r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</a:rPr>
              <a:t>»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4" name="Содержимое 3" descr="7QtzmzDHBI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3581400"/>
            <a:ext cx="5926667" cy="2667000"/>
          </a:xfrm>
        </p:spPr>
      </p:pic>
      <p:pic>
        <p:nvPicPr>
          <p:cNvPr id="5" name="Рисунок 4" descr="3WaTXzC1qk8.jpg"/>
          <p:cNvPicPr>
            <a:picLocks noChangeAspect="1"/>
          </p:cNvPicPr>
          <p:nvPr/>
        </p:nvPicPr>
        <p:blipFill>
          <a:blip r:embed="rId3" cstate="print"/>
          <a:srcRect l="17901" t="44444" r="37654" b="42223"/>
          <a:stretch>
            <a:fillRect/>
          </a:stretch>
        </p:blipFill>
        <p:spPr>
          <a:xfrm>
            <a:off x="1676400" y="1447800"/>
            <a:ext cx="2971800" cy="1981200"/>
          </a:xfrm>
          <a:prstGeom prst="rect">
            <a:avLst/>
          </a:prstGeom>
        </p:spPr>
      </p:pic>
      <p:pic>
        <p:nvPicPr>
          <p:cNvPr id="6" name="Рисунок 5" descr="Jcy9QIUvjV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1371600"/>
            <a:ext cx="2496115" cy="19812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0"/>
            <a:ext cx="3200400" cy="914400"/>
          </a:xfrm>
        </p:spPr>
        <p:txBody>
          <a:bodyPr/>
          <a:lstStyle/>
          <a:p>
            <a:r>
              <a:rPr lang="ru-RU" b="1" dirty="0" smtClean="0"/>
              <a:t>Хоровод</a:t>
            </a:r>
            <a:endParaRPr lang="ru-RU" b="1" dirty="0"/>
          </a:p>
        </p:txBody>
      </p:sp>
      <p:pic>
        <p:nvPicPr>
          <p:cNvPr id="4" name="Содержимое 3" descr="m5Sd_WtdxT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9753" t="67897" r="16049" b="8679"/>
          <a:stretch>
            <a:fillRect/>
          </a:stretch>
        </p:blipFill>
        <p:spPr>
          <a:xfrm>
            <a:off x="1905000" y="914400"/>
            <a:ext cx="1943100" cy="1494692"/>
          </a:xfrm>
          <a:prstGeom prst="rect">
            <a:avLst/>
          </a:prstGeom>
        </p:spPr>
      </p:pic>
      <p:pic>
        <p:nvPicPr>
          <p:cNvPr id="5" name="Рисунок 4" descr="o4nqvBSGORA.jpg"/>
          <p:cNvPicPr>
            <a:picLocks noChangeAspect="1"/>
          </p:cNvPicPr>
          <p:nvPr/>
        </p:nvPicPr>
        <p:blipFill>
          <a:blip r:embed="rId3" cstate="print"/>
          <a:srcRect l="24167" r="31667"/>
          <a:stretch>
            <a:fillRect/>
          </a:stretch>
        </p:blipFill>
        <p:spPr>
          <a:xfrm>
            <a:off x="381000" y="2667000"/>
            <a:ext cx="3581400" cy="3648974"/>
          </a:xfrm>
          <a:prstGeom prst="rect">
            <a:avLst/>
          </a:prstGeom>
        </p:spPr>
      </p:pic>
      <p:pic>
        <p:nvPicPr>
          <p:cNvPr id="6" name="Рисунок 5" descr="0007-007-Myshi-vodjat-khorovod-na-lezhanke-dremlet-kot.jpg"/>
          <p:cNvPicPr>
            <a:picLocks noChangeAspect="1"/>
          </p:cNvPicPr>
          <p:nvPr/>
        </p:nvPicPr>
        <p:blipFill>
          <a:blip r:embed="rId4" cstate="print"/>
          <a:srcRect l="5000" t="6667" r="13333" b="38889"/>
          <a:stretch>
            <a:fillRect/>
          </a:stretch>
        </p:blipFill>
        <p:spPr>
          <a:xfrm>
            <a:off x="4191000" y="304800"/>
            <a:ext cx="4267200" cy="2133600"/>
          </a:xfrm>
          <a:prstGeom prst="rect">
            <a:avLst/>
          </a:prstGeom>
        </p:spPr>
      </p:pic>
      <p:pic>
        <p:nvPicPr>
          <p:cNvPr id="7" name="Рисунок 6" descr="Ggm0AChKSW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14800" y="2667000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0"/>
            <a:ext cx="8229600" cy="1143000"/>
          </a:xfrm>
        </p:spPr>
        <p:txBody>
          <a:bodyPr/>
          <a:lstStyle/>
          <a:p>
            <a:r>
              <a:rPr lang="ru-RU" b="1" dirty="0" smtClean="0"/>
              <a:t>Дидактические игры: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229600" cy="5135563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400" dirty="0" smtClean="0"/>
              <a:t>   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Подбери серединку к цветку и бабочке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b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- 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Геометрическая мозаика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b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- 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Выложи узор по схеме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b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- 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С какого дерева листочек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b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- 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Радуга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 пазлы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;</a:t>
            </a:r>
            <a:b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- 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Какого цветка не стало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endParaRPr lang="ru-RU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ru-RU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Пальчиковые игры: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Насекомые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b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- 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Бабочка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b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- 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Колокольчики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b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- 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Дождик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b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- 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Жук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»;</a:t>
            </a:r>
            <a:b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- «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Солнышко-ведрышко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8A00"/>
                </a:solidFill>
              </a:rPr>
              <a:t>Актуальность проекта: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676400"/>
            <a:ext cx="7239000" cy="4191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i="1" dirty="0" smtClean="0">
                <a:solidFill>
                  <a:srgbClr val="008A00"/>
                </a:solidFill>
              </a:rPr>
              <a:t>     </a:t>
            </a:r>
            <a:r>
              <a:rPr lang="ru-RU" sz="2000" i="1" dirty="0" smtClean="0">
                <a:solidFill>
                  <a:srgbClr val="008A00"/>
                </a:solidFill>
              </a:rPr>
              <a:t>Лето – прекрасная и удивительная пора! Летом в режиме дня детского сада предусматривается максимальное пребывание детей на открытом воздухе. Очень важно, чтобы жизнь детей в этот период была содержательной и интересной. Дети всех возрастных групп только начинают изучать окружающий нас мир. И поэтому, немало важно для детей всех возрастов развитие  сенсорных представлений, наглядно - действенного мышления. Непосредственно - образовательная и опытно - исследовательская деятельность, дидактические игры способствуют развитию у детей познавательной активности. Подвижные игры, развлечения, утренняя гимнастика, физкультура на свежем воздухе, игры с песком, воздушные и солнечные ванны обеспечивают необходимый уровень физического и психического здоровья детей. Привлечение родителей к данному проекту, делает их образованнее в вопросах воспитания любознательного, здорового ребенка и проведения интересного досуга в семье.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endParaRPr lang="ru-RU" sz="2000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«Солнышко-ведрышко</a:t>
            </a:r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endParaRPr lang="ru-RU" dirty="0"/>
          </a:p>
        </p:txBody>
      </p:sp>
      <p:pic>
        <p:nvPicPr>
          <p:cNvPr id="4" name="Содержимое 3" descr="img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524000"/>
            <a:ext cx="6400800" cy="4800600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7409688" cy="1143000"/>
          </a:xfrm>
        </p:spPr>
        <p:txBody>
          <a:bodyPr/>
          <a:lstStyle/>
          <a:p>
            <a:r>
              <a:rPr lang="ru-RU" b="1" dirty="0" smtClean="0"/>
              <a:t>Дидактические игры:</a:t>
            </a:r>
            <a:endParaRPr lang="ru-RU" dirty="0"/>
          </a:p>
        </p:txBody>
      </p:sp>
      <p:pic>
        <p:nvPicPr>
          <p:cNvPr id="4" name="Содержимое 3" descr="7CfdGzV77f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447800"/>
            <a:ext cx="2620205" cy="4480226"/>
          </a:xfrm>
        </p:spPr>
      </p:pic>
      <p:pic>
        <p:nvPicPr>
          <p:cNvPr id="5" name="Рисунок 4" descr="9jrHhAMtlU0.jpg"/>
          <p:cNvPicPr>
            <a:picLocks noChangeAspect="1"/>
          </p:cNvPicPr>
          <p:nvPr/>
        </p:nvPicPr>
        <p:blipFill>
          <a:blip r:embed="rId3" cstate="print"/>
          <a:srcRect b="15000"/>
          <a:stretch>
            <a:fillRect/>
          </a:stretch>
        </p:blipFill>
        <p:spPr>
          <a:xfrm>
            <a:off x="3352800" y="1447800"/>
            <a:ext cx="2362200" cy="4461933"/>
          </a:xfrm>
          <a:prstGeom prst="rect">
            <a:avLst/>
          </a:prstGeom>
        </p:spPr>
      </p:pic>
      <p:pic>
        <p:nvPicPr>
          <p:cNvPr id="6" name="Рисунок 5" descr="4vqN7YeuoU4.jpg"/>
          <p:cNvPicPr>
            <a:picLocks noChangeAspect="1"/>
          </p:cNvPicPr>
          <p:nvPr/>
        </p:nvPicPr>
        <p:blipFill>
          <a:blip r:embed="rId4" cstate="print"/>
          <a:srcRect t="8889" r="-1852" b="23437"/>
          <a:stretch>
            <a:fillRect/>
          </a:stretch>
        </p:blipFill>
        <p:spPr>
          <a:xfrm>
            <a:off x="5867400" y="1447800"/>
            <a:ext cx="3048000" cy="4500418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381000"/>
            <a:ext cx="5867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Подбери серединку к цветку и бабочке</a:t>
            </a:r>
            <a:r>
              <a:rPr lang="en-US" sz="4400" b="1" dirty="0" smtClean="0">
                <a:solidFill>
                  <a:schemeClr val="accent4">
                    <a:lumMod val="50000"/>
                  </a:schemeClr>
                </a:solidFill>
              </a:rPr>
              <a:t>»</a:t>
            </a:r>
            <a:endParaRPr lang="ru-RU" b="1" dirty="0"/>
          </a:p>
        </p:txBody>
      </p:sp>
      <p:pic>
        <p:nvPicPr>
          <p:cNvPr id="4" name="Содержимое 3" descr="QfklWsN6wz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765" r="8914"/>
          <a:stretch>
            <a:fillRect/>
          </a:stretch>
        </p:blipFill>
        <p:spPr>
          <a:xfrm rot="5400000">
            <a:off x="2671483" y="2814917"/>
            <a:ext cx="4495800" cy="2371166"/>
          </a:xfrm>
        </p:spPr>
      </p:pic>
      <p:pic>
        <p:nvPicPr>
          <p:cNvPr id="6" name="Рисунок 5" descr="tsx4Lfjh2P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1752600"/>
            <a:ext cx="2286000" cy="4496741"/>
          </a:xfrm>
          <a:prstGeom prst="rect">
            <a:avLst/>
          </a:prstGeom>
        </p:spPr>
      </p:pic>
      <p:pic>
        <p:nvPicPr>
          <p:cNvPr id="7" name="Содержимое 3" descr="7CfdGzV77f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800" y="1676400"/>
            <a:ext cx="2362200" cy="4661213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62484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Дидактические игры:</a:t>
            </a:r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Радуга</a:t>
            </a:r>
            <a:r>
              <a:rPr lang="en-US" sz="4400" dirty="0" smtClean="0">
                <a:solidFill>
                  <a:schemeClr val="accent4">
                    <a:lumMod val="50000"/>
                  </a:schemeClr>
                </a:solidFill>
              </a:rPr>
              <a:t>»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 пазлы</a:t>
            </a:r>
            <a:endParaRPr lang="ru-RU" dirty="0"/>
          </a:p>
        </p:txBody>
      </p:sp>
      <p:pic>
        <p:nvPicPr>
          <p:cNvPr id="5" name="Рисунок 4" descr="9jrHhAMtlU0.jpg"/>
          <p:cNvPicPr>
            <a:picLocks noChangeAspect="1"/>
          </p:cNvPicPr>
          <p:nvPr/>
        </p:nvPicPr>
        <p:blipFill>
          <a:blip r:embed="rId2" cstate="print"/>
          <a:srcRect t="20000" r="-4321" b="25556"/>
          <a:stretch>
            <a:fillRect/>
          </a:stretch>
        </p:blipFill>
        <p:spPr>
          <a:xfrm>
            <a:off x="4343400" y="1676400"/>
            <a:ext cx="4038600" cy="4683820"/>
          </a:xfrm>
          <a:prstGeom prst="rect">
            <a:avLst/>
          </a:prstGeom>
        </p:spPr>
      </p:pic>
      <p:pic>
        <p:nvPicPr>
          <p:cNvPr id="7" name="Рисунок 6" descr="4vqN7YeuoU4.jpg"/>
          <p:cNvPicPr>
            <a:picLocks noChangeAspect="1"/>
          </p:cNvPicPr>
          <p:nvPr/>
        </p:nvPicPr>
        <p:blipFill>
          <a:blip r:embed="rId3" cstate="print"/>
          <a:srcRect t="5797" b="18841"/>
          <a:stretch>
            <a:fillRect/>
          </a:stretch>
        </p:blipFill>
        <p:spPr>
          <a:xfrm>
            <a:off x="1143000" y="1752600"/>
            <a:ext cx="2743200" cy="4594087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Комплексы утренней </a:t>
            </a:r>
            <a:br>
              <a:rPr lang="ru-RU" sz="4000" b="1" dirty="0" smtClean="0"/>
            </a:br>
            <a:r>
              <a:rPr lang="ru-RU" sz="4000" b="1" dirty="0" smtClean="0"/>
              <a:t>гимнастики: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Солнышко лучистое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 (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с элементами дыхательной гимнастики);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Поход в лес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 (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с элементами корригирующей гимнастики);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Бабочки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 (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с элементами дыхательной гимнастики);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Жучки-паучки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 (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с элементами корригирующей гимнастики);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В гостях у солнышка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» (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комплекс с использованием методов снятия психоэмоционального напряжения).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1524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Комплексы утренней </a:t>
            </a:r>
            <a:br>
              <a:rPr lang="ru-RU" sz="4400" b="1" dirty="0" smtClean="0"/>
            </a:br>
            <a:r>
              <a:rPr lang="ru-RU" sz="4400" b="1" dirty="0" smtClean="0"/>
              <a:t>гимнастики:</a:t>
            </a:r>
            <a:endParaRPr lang="ru-RU" dirty="0"/>
          </a:p>
        </p:txBody>
      </p:sp>
      <p:pic>
        <p:nvPicPr>
          <p:cNvPr id="4" name="Содержимое 3" descr="R-jqcMZgz_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-1" r="7504"/>
          <a:stretch>
            <a:fillRect/>
          </a:stretch>
        </p:blipFill>
        <p:spPr>
          <a:xfrm>
            <a:off x="6172200" y="914400"/>
            <a:ext cx="2286000" cy="2769577"/>
          </a:xfrm>
        </p:spPr>
      </p:pic>
      <p:pic>
        <p:nvPicPr>
          <p:cNvPr id="5" name="Рисунок 4" descr="mXaBLRBru78.jpg"/>
          <p:cNvPicPr>
            <a:picLocks noChangeAspect="1"/>
          </p:cNvPicPr>
          <p:nvPr/>
        </p:nvPicPr>
        <p:blipFill>
          <a:blip r:embed="rId3" cstate="print"/>
          <a:srcRect l="1667" r="47500"/>
          <a:stretch>
            <a:fillRect/>
          </a:stretch>
        </p:blipFill>
        <p:spPr>
          <a:xfrm>
            <a:off x="6172200" y="3886200"/>
            <a:ext cx="2743200" cy="2428407"/>
          </a:xfrm>
          <a:prstGeom prst="rect">
            <a:avLst/>
          </a:prstGeom>
        </p:spPr>
      </p:pic>
      <p:pic>
        <p:nvPicPr>
          <p:cNvPr id="6" name="Рисунок 5" descr="7QtzmzDHBIc.jpg"/>
          <p:cNvPicPr>
            <a:picLocks noChangeAspect="1"/>
          </p:cNvPicPr>
          <p:nvPr/>
        </p:nvPicPr>
        <p:blipFill>
          <a:blip r:embed="rId4" cstate="print"/>
          <a:srcRect l="7500" r="9167"/>
          <a:stretch>
            <a:fillRect/>
          </a:stretch>
        </p:blipFill>
        <p:spPr>
          <a:xfrm>
            <a:off x="1371600" y="3886200"/>
            <a:ext cx="4648200" cy="2510028"/>
          </a:xfrm>
          <a:prstGeom prst="rect">
            <a:avLst/>
          </a:prstGeom>
        </p:spPr>
      </p:pic>
      <p:pic>
        <p:nvPicPr>
          <p:cNvPr id="7" name="Рисунок 6" descr="HGvpjN6OEw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81200" y="1295400"/>
            <a:ext cx="3581400" cy="2436227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i="1" u="sng" dirty="0" smtClean="0">
                <a:solidFill>
                  <a:srgbClr val="006600"/>
                </a:solidFill>
              </a:rPr>
              <a:t>Развлечения:</a:t>
            </a:r>
            <a:br>
              <a:rPr lang="ru-RU" sz="4800" b="1" i="1" u="sng" dirty="0" smtClean="0">
                <a:solidFill>
                  <a:srgbClr val="006600"/>
                </a:solidFill>
              </a:rPr>
            </a:br>
            <a:endParaRPr lang="ru-RU" sz="4800" b="1" i="1" u="sng" dirty="0" smtClean="0">
              <a:solidFill>
                <a:srgbClr val="006600"/>
              </a:solidFill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524000"/>
            <a:ext cx="8229600" cy="51054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sz="2800" dirty="0" smtClean="0"/>
          </a:p>
          <a:p>
            <a:pPr>
              <a:lnSpc>
                <a:spcPct val="80000"/>
              </a:lnSpc>
            </a:pPr>
            <a:r>
              <a:rPr lang="ru-RU" sz="4400" dirty="0" smtClean="0">
                <a:solidFill>
                  <a:srgbClr val="008A00"/>
                </a:solidFill>
              </a:rPr>
              <a:t>Радуга</a:t>
            </a:r>
          </a:p>
          <a:p>
            <a:pPr>
              <a:lnSpc>
                <a:spcPct val="80000"/>
              </a:lnSpc>
            </a:pPr>
            <a:r>
              <a:rPr lang="ru-RU" sz="4400" dirty="0" smtClean="0">
                <a:solidFill>
                  <a:srgbClr val="008A00"/>
                </a:solidFill>
              </a:rPr>
              <a:t>Дождик</a:t>
            </a:r>
          </a:p>
          <a:p>
            <a:pPr>
              <a:lnSpc>
                <a:spcPct val="80000"/>
              </a:lnSpc>
            </a:pPr>
            <a:r>
              <a:rPr lang="ru-RU" sz="4400" dirty="0" smtClean="0">
                <a:solidFill>
                  <a:srgbClr val="008A00"/>
                </a:solidFill>
              </a:rPr>
              <a:t>Вот оно какое солнце</a:t>
            </a:r>
          </a:p>
          <a:p>
            <a:pPr>
              <a:lnSpc>
                <a:spcPct val="80000"/>
              </a:lnSpc>
            </a:pPr>
            <a:r>
              <a:rPr lang="ru-RU" sz="4400" dirty="0" smtClean="0">
                <a:solidFill>
                  <a:srgbClr val="008A00"/>
                </a:solidFill>
              </a:rPr>
              <a:t>Гром и молния</a:t>
            </a:r>
          </a:p>
          <a:p>
            <a:pPr>
              <a:lnSpc>
                <a:spcPct val="80000"/>
              </a:lnSpc>
            </a:pPr>
            <a:r>
              <a:rPr lang="ru-RU" sz="4400" dirty="0" smtClean="0">
                <a:solidFill>
                  <a:srgbClr val="008A00"/>
                </a:solidFill>
              </a:rPr>
              <a:t>Солнечные зайчики</a:t>
            </a:r>
            <a:br>
              <a:rPr lang="ru-RU" sz="4400" dirty="0" smtClean="0">
                <a:solidFill>
                  <a:srgbClr val="008A00"/>
                </a:solidFill>
              </a:rPr>
            </a:br>
            <a:endParaRPr lang="ru-RU" sz="4400" dirty="0" smtClean="0">
              <a:solidFill>
                <a:srgbClr val="008A0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0"/>
            <a:ext cx="7257288" cy="1143000"/>
          </a:xfrm>
        </p:spPr>
        <p:txBody>
          <a:bodyPr/>
          <a:lstStyle/>
          <a:p>
            <a:r>
              <a:rPr lang="ru-RU" dirty="0" smtClean="0"/>
              <a:t>Радуга</a:t>
            </a:r>
            <a:endParaRPr lang="ru-RU" dirty="0"/>
          </a:p>
        </p:txBody>
      </p:sp>
      <p:pic>
        <p:nvPicPr>
          <p:cNvPr id="4" name="Содержимое 3" descr="3aXN8vdAjm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143000"/>
            <a:ext cx="2160270" cy="4800600"/>
          </a:xfrm>
        </p:spPr>
      </p:pic>
      <p:pic>
        <p:nvPicPr>
          <p:cNvPr id="5" name="Рисунок 4" descr="64hlibHr5D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3429000"/>
            <a:ext cx="5588000" cy="2514600"/>
          </a:xfrm>
          <a:prstGeom prst="rect">
            <a:avLst/>
          </a:prstGeom>
        </p:spPr>
      </p:pic>
      <p:pic>
        <p:nvPicPr>
          <p:cNvPr id="6" name="Рисунок 5" descr="FnmnfLZGgRA.jpg"/>
          <p:cNvPicPr>
            <a:picLocks noChangeAspect="1"/>
          </p:cNvPicPr>
          <p:nvPr/>
        </p:nvPicPr>
        <p:blipFill>
          <a:blip r:embed="rId4" cstate="print"/>
          <a:srcRect l="38554" t="24096"/>
          <a:stretch>
            <a:fillRect/>
          </a:stretch>
        </p:blipFill>
        <p:spPr>
          <a:xfrm>
            <a:off x="3505200" y="228600"/>
            <a:ext cx="5256994" cy="292227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7498080" cy="1143000"/>
          </a:xfrm>
        </p:spPr>
        <p:txBody>
          <a:bodyPr/>
          <a:lstStyle/>
          <a:p>
            <a:r>
              <a:rPr lang="ru-RU" dirty="0" smtClean="0"/>
              <a:t>«Дождик»</a:t>
            </a:r>
            <a:endParaRPr lang="ru-RU" dirty="0"/>
          </a:p>
        </p:txBody>
      </p:sp>
      <p:pic>
        <p:nvPicPr>
          <p:cNvPr id="6" name="Содержимое 5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2684" t="32930" r="16511" b="23175"/>
          <a:stretch>
            <a:fillRect/>
          </a:stretch>
        </p:blipFill>
        <p:spPr>
          <a:xfrm>
            <a:off x="1066800" y="1828800"/>
            <a:ext cx="7761112" cy="4191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1143000"/>
          </a:xfrm>
        </p:spPr>
        <p:txBody>
          <a:bodyPr/>
          <a:lstStyle/>
          <a:p>
            <a:r>
              <a:rPr lang="ru-RU" dirty="0" smtClean="0"/>
              <a:t>Дождик</a:t>
            </a:r>
            <a:endParaRPr lang="ru-RU" dirty="0"/>
          </a:p>
        </p:txBody>
      </p:sp>
      <p:pic>
        <p:nvPicPr>
          <p:cNvPr id="4" name="Содержимое 3" descr="781f2kGOkq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219201"/>
            <a:ext cx="4084408" cy="2514600"/>
          </a:xfrm>
        </p:spPr>
      </p:pic>
      <p:pic>
        <p:nvPicPr>
          <p:cNvPr id="6" name="Рисунок 5" descr="kbTRJ6AC3aY.jpg"/>
          <p:cNvPicPr>
            <a:picLocks noChangeAspect="1"/>
          </p:cNvPicPr>
          <p:nvPr/>
        </p:nvPicPr>
        <p:blipFill>
          <a:blip r:embed="rId3" cstate="print"/>
          <a:srcRect r="16883"/>
          <a:stretch>
            <a:fillRect/>
          </a:stretch>
        </p:blipFill>
        <p:spPr>
          <a:xfrm>
            <a:off x="990600" y="3886200"/>
            <a:ext cx="4876800" cy="2640330"/>
          </a:xfrm>
          <a:prstGeom prst="rect">
            <a:avLst/>
          </a:prstGeom>
        </p:spPr>
      </p:pic>
      <p:pic>
        <p:nvPicPr>
          <p:cNvPr id="7" name="Рисунок 6" descr="YqRQ1gbCwGM.jpg"/>
          <p:cNvPicPr>
            <a:picLocks noChangeAspect="1"/>
          </p:cNvPicPr>
          <p:nvPr/>
        </p:nvPicPr>
        <p:blipFill>
          <a:blip r:embed="rId4" cstate="print"/>
          <a:srcRect l="15873" r="15873"/>
          <a:stretch>
            <a:fillRect/>
          </a:stretch>
        </p:blipFill>
        <p:spPr>
          <a:xfrm>
            <a:off x="5257800" y="1219200"/>
            <a:ext cx="3698456" cy="2438400"/>
          </a:xfrm>
          <a:prstGeom prst="rect">
            <a:avLst/>
          </a:prstGeom>
        </p:spPr>
      </p:pic>
      <p:pic>
        <p:nvPicPr>
          <p:cNvPr id="8" name="Рисунок 7" descr="LAtVPex6Ans.jpg"/>
          <p:cNvPicPr>
            <a:picLocks noChangeAspect="1"/>
          </p:cNvPicPr>
          <p:nvPr/>
        </p:nvPicPr>
        <p:blipFill>
          <a:blip r:embed="rId5" cstate="print"/>
          <a:srcRect l="24167" r="24167"/>
          <a:stretch>
            <a:fillRect/>
          </a:stretch>
        </p:blipFill>
        <p:spPr>
          <a:xfrm>
            <a:off x="6019800" y="3886200"/>
            <a:ext cx="2974623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15240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8A00"/>
                </a:solidFill>
              </a:rPr>
              <a:t>Проблема проекта: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95400"/>
            <a:ext cx="8534400" cy="46783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i="1" dirty="0" smtClean="0">
                <a:solidFill>
                  <a:srgbClr val="008A00"/>
                </a:solidFill>
              </a:rPr>
              <a:t>     Дети, только-только начинают познавать окружающий мир, имеют небольшие представления о природных явлениях живой и неживой природы, в том числе и о лете. Любой возраст в детском саду, от малышей группы до подготовительной  – это возраст </a:t>
            </a:r>
            <a:r>
              <a:rPr lang="en-US" sz="2400" i="1" dirty="0" smtClean="0">
                <a:solidFill>
                  <a:srgbClr val="008A00"/>
                </a:solidFill>
              </a:rPr>
              <a:t>«</a:t>
            </a:r>
            <a:r>
              <a:rPr lang="ru-RU" sz="2400" i="1" dirty="0" smtClean="0">
                <a:solidFill>
                  <a:srgbClr val="008A00"/>
                </a:solidFill>
              </a:rPr>
              <a:t>почемучек</a:t>
            </a:r>
            <a:r>
              <a:rPr lang="en-US" sz="2400" i="1" dirty="0" smtClean="0">
                <a:solidFill>
                  <a:srgbClr val="008A00"/>
                </a:solidFill>
              </a:rPr>
              <a:t>». </a:t>
            </a:r>
            <a:r>
              <a:rPr lang="ru-RU" sz="2400" i="1" dirty="0" smtClean="0">
                <a:solidFill>
                  <a:srgbClr val="008A00"/>
                </a:solidFill>
              </a:rPr>
              <a:t>Именно в этом возрасте у детей чаще всего возникают вопросы – почему и зачем? В беседах дети не могут сами ответить на многие вопросы, например: Что происходит в природе летом? Зачем нужно солнышко? Откуда появляются лужи? Для чего нужен дождик?  Что такое гроза и молния, туман.и т.д. В целях формирования у детей знаний о сезонных явлениях природы был разработан данный проект. Последовательное осуществление задач проекта принесут ответы на интересующие детей вопросы.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0"/>
            <a:ext cx="7498080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8A00"/>
                </a:solidFill>
              </a:rPr>
              <a:t>Вот оно какое солнце</a:t>
            </a:r>
            <a:endParaRPr lang="ru-RU" dirty="0"/>
          </a:p>
        </p:txBody>
      </p:sp>
      <p:pic>
        <p:nvPicPr>
          <p:cNvPr id="4" name="Содержимое 3" descr="mXaBLRBru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23793"/>
          <a:stretch>
            <a:fillRect/>
          </a:stretch>
        </p:blipFill>
        <p:spPr>
          <a:xfrm>
            <a:off x="1066800" y="3886200"/>
            <a:ext cx="4000339" cy="2362200"/>
          </a:xfrm>
        </p:spPr>
      </p:pic>
      <p:pic>
        <p:nvPicPr>
          <p:cNvPr id="5" name="Рисунок 4" descr="ql5SinhB3Hk.jpg"/>
          <p:cNvPicPr>
            <a:picLocks noChangeAspect="1"/>
          </p:cNvPicPr>
          <p:nvPr/>
        </p:nvPicPr>
        <p:blipFill>
          <a:blip r:embed="rId3" cstate="print"/>
          <a:srcRect l="28333" t="12500" r="19167"/>
          <a:stretch>
            <a:fillRect/>
          </a:stretch>
        </p:blipFill>
        <p:spPr>
          <a:xfrm>
            <a:off x="1143000" y="1435100"/>
            <a:ext cx="3124200" cy="2256367"/>
          </a:xfrm>
          <a:prstGeom prst="rect">
            <a:avLst/>
          </a:prstGeom>
        </p:spPr>
      </p:pic>
      <p:pic>
        <p:nvPicPr>
          <p:cNvPr id="6" name="Рисунок 5" descr="4ylgxGysW2A.jpg"/>
          <p:cNvPicPr>
            <a:picLocks noChangeAspect="1"/>
          </p:cNvPicPr>
          <p:nvPr/>
        </p:nvPicPr>
        <p:blipFill>
          <a:blip r:embed="rId4" cstate="print"/>
          <a:srcRect t="12222" b="15556"/>
          <a:stretch>
            <a:fillRect/>
          </a:stretch>
        </p:blipFill>
        <p:spPr>
          <a:xfrm>
            <a:off x="6705600" y="304800"/>
            <a:ext cx="2133600" cy="3424296"/>
          </a:xfrm>
          <a:prstGeom prst="rect">
            <a:avLst/>
          </a:prstGeom>
        </p:spPr>
      </p:pic>
      <p:pic>
        <p:nvPicPr>
          <p:cNvPr id="7" name="Рисунок 6" descr="kyiNHjv4tsw.jpg"/>
          <p:cNvPicPr>
            <a:picLocks noChangeAspect="1"/>
          </p:cNvPicPr>
          <p:nvPr/>
        </p:nvPicPr>
        <p:blipFill>
          <a:blip r:embed="rId5" cstate="print"/>
          <a:srcRect l="8333" r="23333"/>
          <a:stretch>
            <a:fillRect/>
          </a:stretch>
        </p:blipFill>
        <p:spPr>
          <a:xfrm>
            <a:off x="5181600" y="3860180"/>
            <a:ext cx="3626555" cy="2388220"/>
          </a:xfrm>
          <a:prstGeom prst="rect">
            <a:avLst/>
          </a:prstGeom>
        </p:spPr>
      </p:pic>
      <p:pic>
        <p:nvPicPr>
          <p:cNvPr id="8" name="Рисунок 7" descr="bCxVdkXiRoY.jpg"/>
          <p:cNvPicPr>
            <a:picLocks noChangeAspect="1"/>
          </p:cNvPicPr>
          <p:nvPr/>
        </p:nvPicPr>
        <p:blipFill>
          <a:blip r:embed="rId6" cstate="print"/>
          <a:srcRect l="25278" r="27500"/>
          <a:stretch>
            <a:fillRect/>
          </a:stretch>
        </p:blipFill>
        <p:spPr>
          <a:xfrm>
            <a:off x="4419600" y="1447800"/>
            <a:ext cx="2194748" cy="2091466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Заключительный этап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Содержание итоговых мероприятий проекта: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/>
          <a:lstStyle/>
          <a:p>
            <a:pPr>
              <a:buFont typeface="Symbol" pitchFamily="18" charset="2"/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  1. Презентация фотоальбома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Играем, наблюдаем, экспериментируем.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2. Выставка поделок и рисунков  родителей с детьми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Летняя фантазия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»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09800" y="0"/>
            <a:ext cx="5926138" cy="1143000"/>
          </a:xfrm>
          <a:noFill/>
          <a:ln/>
        </p:spPr>
      </p:pic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676400"/>
            <a:ext cx="8610600" cy="4525963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3600" b="1" i="1" dirty="0" smtClean="0">
                <a:solidFill>
                  <a:srgbClr val="008A00"/>
                </a:solidFill>
              </a:rPr>
              <a:t> Цель проекта: </a:t>
            </a:r>
            <a:r>
              <a:rPr lang="ru-RU" sz="3600" i="1" dirty="0" smtClean="0">
                <a:solidFill>
                  <a:srgbClr val="008A00"/>
                </a:solidFill>
              </a:rPr>
              <a:t>Формирование у детей знаний о сезонных явлениях живой и неживой природы.</a:t>
            </a:r>
            <a:br>
              <a:rPr lang="ru-RU" sz="3600" i="1" dirty="0" smtClean="0">
                <a:solidFill>
                  <a:srgbClr val="008A00"/>
                </a:solidFill>
              </a:rPr>
            </a:br>
            <a:endParaRPr lang="ru-RU" sz="3600" i="1" dirty="0" smtClean="0">
              <a:solidFill>
                <a:srgbClr val="008A00"/>
              </a:solidFill>
            </a:endParaRPr>
          </a:p>
          <a:p>
            <a:pPr>
              <a:buFontTx/>
              <a:buNone/>
            </a:pPr>
            <a:r>
              <a:rPr lang="ru-RU" sz="3600" b="1" i="1" dirty="0" smtClean="0">
                <a:solidFill>
                  <a:srgbClr val="008A00"/>
                </a:solidFill>
              </a:rPr>
              <a:t>Продукт проекта:</a:t>
            </a:r>
            <a:r>
              <a:rPr lang="ru-RU" sz="3600" i="1" dirty="0" smtClean="0">
                <a:solidFill>
                  <a:srgbClr val="008A00"/>
                </a:solidFill>
              </a:rPr>
              <a:t> Оформление </a:t>
            </a:r>
          </a:p>
          <a:p>
            <a:pPr>
              <a:buFontTx/>
              <a:buNone/>
            </a:pPr>
            <a:r>
              <a:rPr lang="ru-RU" sz="3600" i="1" dirty="0" smtClean="0">
                <a:solidFill>
                  <a:srgbClr val="008A00"/>
                </a:solidFill>
              </a:rPr>
              <a:t>выставки поделок и рисунков  </a:t>
            </a:r>
            <a:r>
              <a:rPr lang="en-US" sz="3600" i="1" dirty="0" smtClean="0">
                <a:solidFill>
                  <a:srgbClr val="008A00"/>
                </a:solidFill>
              </a:rPr>
              <a:t>«</a:t>
            </a:r>
            <a:r>
              <a:rPr lang="ru-RU" sz="3600" i="1" dirty="0" smtClean="0">
                <a:solidFill>
                  <a:srgbClr val="008A00"/>
                </a:solidFill>
              </a:rPr>
              <a:t>Летняя фантазия</a:t>
            </a:r>
            <a:r>
              <a:rPr lang="en-US" sz="3600" i="1" dirty="0" smtClean="0">
                <a:solidFill>
                  <a:srgbClr val="008A00"/>
                </a:solidFill>
              </a:rPr>
              <a:t>»</a:t>
            </a:r>
            <a:r>
              <a:rPr lang="ru-RU" sz="3600" i="1" dirty="0" smtClean="0">
                <a:solidFill>
                  <a:srgbClr val="008A00"/>
                </a:solidFill>
              </a:rPr>
              <a:t>.</a:t>
            </a:r>
            <a:r>
              <a:rPr lang="en-US" sz="3600" i="1" dirty="0" smtClean="0">
                <a:solidFill>
                  <a:srgbClr val="008A00"/>
                </a:solidFill>
              </a:rPr>
              <a:t/>
            </a:r>
            <a:br>
              <a:rPr lang="en-US" sz="3600" i="1" dirty="0" smtClean="0">
                <a:solidFill>
                  <a:srgbClr val="008A00"/>
                </a:solidFill>
              </a:rPr>
            </a:br>
            <a:endParaRPr lang="ru-RU" sz="3600" i="1" dirty="0" smtClean="0">
              <a:solidFill>
                <a:srgbClr val="008A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3810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006600"/>
                </a:solidFill>
              </a:rPr>
              <a:t>Задачи проекта:</a:t>
            </a:r>
            <a:r>
              <a:rPr lang="ru-RU" sz="4000" i="1" dirty="0" smtClean="0"/>
              <a:t/>
            </a:r>
            <a:br>
              <a:rPr lang="ru-RU" sz="4000" i="1" dirty="0" smtClean="0"/>
            </a:br>
            <a:endParaRPr lang="ru-RU" sz="4000" i="1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524000"/>
            <a:ext cx="8229600" cy="47545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     1. Учить детей отмечать летние изменения в природе; </a:t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2. Учить детей передавать образы в продуктивной деятельности;</a:t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3. Формировать у детей умения слушать и понимать художественное слово;</a:t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4. Учить детей экспериментировать, делать опыты с водой, песком, камешками;</a:t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5. Формировать у детей знания о здоровом образе жизни;</a:t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6. Формировать у детей представления о взаимосвязи природы с человеком;</a:t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7. Учить детей видеть необыкновенную красоту природы и радоваться окружающему миру; </a:t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8. Формировать у детей умения самостоятельно выполнять основные движения, общеразвивающие упражнения и действовать с предметами;</a:t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9. Развивать наблюдательность, творческое воображение, представления об окружающем мире, произвольную память и внимание.</a:t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sz="20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34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006600"/>
                </a:solidFill>
              </a:rPr>
              <a:t>Задачи проекта:</a:t>
            </a:r>
            <a:r>
              <a:rPr lang="ru-RU" sz="4000" i="1" dirty="0" smtClean="0"/>
              <a:t/>
            </a:r>
            <a:br>
              <a:rPr lang="ru-RU" sz="4000" i="1" dirty="0" smtClean="0"/>
            </a:br>
            <a:endParaRPr lang="ru-RU" sz="4000" i="1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8229600" cy="47545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     10. Развивать у детей сенсорные представления;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11. Воспитывать интерес и бережное отношение к природе;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12. Воспитывать эстетический вкус;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13. Воспитывать у детей умения взаимодействовать в коллективе;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14. Воспитать у детей правильное отношение к правилам безопасности по пребыванию их на солнце;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15. Обогащать словарь детей новыми словами, активизировать словарь существительными, прилагательными, глаголами.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sz="24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8229600" cy="1143000"/>
          </a:xfrm>
        </p:spPr>
        <p:txBody>
          <a:bodyPr/>
          <a:lstStyle/>
          <a:p>
            <a:r>
              <a:rPr lang="ru-RU" b="1" dirty="0" smtClean="0"/>
              <a:t>Задачи для педагогов: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5240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 smtClean="0"/>
              <a:t>  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1. Составить план проекта и осуществить его реализацию в разных видах детской деятельности;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2. Подвести детей и родителей к проблемной ситуации проекта и ее решения;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3. Разработать этапы работы над проектом; 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4. Подготовка атрибутов для игр, НОД, развлечения.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sz="28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73152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Ожидаемый результат для педагогов: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8288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dirty="0" smtClean="0"/>
              <a:t>   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1. Объединение усилий педагогов и родителей в формировании у детей знаний, умений, навыков в ходе реализации проекта;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Ожидаемый результат для детей: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2. Обогащение знаний о сезонных явлениях природы;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3. Формирование у детей умений экспериментировать;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4. Формирование у детей знаний о здоровье;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5. Формирование у детей умений взаимодействовать друг с другом и с родителями.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sz="24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625</TotalTime>
  <Words>563</Words>
  <Application>Microsoft Office PowerPoint</Application>
  <PresentationFormat>Экран (4:3)</PresentationFormat>
  <Paragraphs>71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Солнцестояние</vt:lpstr>
      <vt:lpstr>Чудеса природы</vt:lpstr>
      <vt:lpstr>Слайд 2</vt:lpstr>
      <vt:lpstr>Актуальность проекта:</vt:lpstr>
      <vt:lpstr>Проблема проекта:</vt:lpstr>
      <vt:lpstr>Слайд 5</vt:lpstr>
      <vt:lpstr>Задачи проекта: </vt:lpstr>
      <vt:lpstr>Задачи проекта: </vt:lpstr>
      <vt:lpstr>Задачи для педагогов:</vt:lpstr>
      <vt:lpstr>Ожидаемый результат для педагогов: </vt:lpstr>
      <vt:lpstr>Ожидаемый результат  для родителей:</vt:lpstr>
      <vt:lpstr>Подготовительный этап </vt:lpstr>
      <vt:lpstr>Формы работы с родителями по подготовке к реализации проекта: </vt:lpstr>
      <vt:lpstr>Основной этап </vt:lpstr>
      <vt:lpstr>Опытно- экспериментальная деятельность: </vt:lpstr>
      <vt:lpstr>Опыт «Дуем, дуем ветерок».</vt:lpstr>
      <vt:lpstr>Опыт «Сыпучий песок».  Опыт «Мокрый песок».  </vt:lpstr>
      <vt:lpstr>Опыт «Сыпучий песок».  Опыт «Мокрый песок».  </vt:lpstr>
      <vt:lpstr>Опыт «Рисуем на песке».</vt:lpstr>
      <vt:lpstr>Основной этап </vt:lpstr>
      <vt:lpstr>Насекомые</vt:lpstr>
      <vt:lpstr>Подвижные игры: </vt:lpstr>
      <vt:lpstr>Подвижные игры: «Солнышко и дождик»</vt:lpstr>
      <vt:lpstr>Подвижные игры:  «Солнышко и дожик»</vt:lpstr>
      <vt:lpstr>Игра: «Солнышко и дождик»</vt:lpstr>
      <vt:lpstr>Слайд 25</vt:lpstr>
      <vt:lpstr>Игра «Полетели птички»;</vt:lpstr>
      <vt:lpstr>Игра-ситуация «Цветочная поляна». </vt:lpstr>
      <vt:lpstr>Хоровод</vt:lpstr>
      <vt:lpstr>Дидактические игры:</vt:lpstr>
      <vt:lpstr>«Солнышко-ведрышко».</vt:lpstr>
      <vt:lpstr>Дидактические игры:</vt:lpstr>
      <vt:lpstr>«Подбери серединку к цветку и бабочке»</vt:lpstr>
      <vt:lpstr>Дидактические игры:  «Радуга» пазлы</vt:lpstr>
      <vt:lpstr>Комплексы утренней  гимнастики:</vt:lpstr>
      <vt:lpstr>Комплексы утренней  гимнастики:</vt:lpstr>
      <vt:lpstr>Развлечения: </vt:lpstr>
      <vt:lpstr>Радуга</vt:lpstr>
      <vt:lpstr>«Дождик»</vt:lpstr>
      <vt:lpstr>Дождик</vt:lpstr>
      <vt:lpstr>Вот оно какое солнце</vt:lpstr>
      <vt:lpstr>Заключительный этап Содержание итоговых мероприятий проекта: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Чудеса природы</dc:title>
  <dc:subject>окружающий мир</dc:subject>
  <dc:creator>Бойкова О. В.</dc:creator>
  <cp:lastModifiedBy>user</cp:lastModifiedBy>
  <cp:revision>65</cp:revision>
  <cp:lastPrinted>1601-01-01T00:00:00Z</cp:lastPrinted>
  <dcterms:created xsi:type="dcterms:W3CDTF">1601-01-01T00:00:00Z</dcterms:created>
  <dcterms:modified xsi:type="dcterms:W3CDTF">2021-06-23T21:34:13Z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2577119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  <property fmtid="{D5CDD505-2E9C-101B-9397-08002B2CF9AE}" name="Version" pid="5">
    <vt:i4>1</vt:i4>
  </property>
</Properties>
</file>