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9" r:id="rId31"/>
    <p:sldId id="285" r:id="rId32"/>
    <p:sldId id="286" r:id="rId33"/>
    <p:sldId id="287" r:id="rId34"/>
    <p:sldId id="290" r:id="rId35"/>
    <p:sldId id="288"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4705"/>
    <a:srgbClr val="2C410B"/>
    <a:srgbClr val="391329"/>
    <a:srgbClr val="3D0F24"/>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80" d="100"/>
          <a:sy n="80" d="100"/>
        </p:scale>
        <p:origin x="-114" y="-7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8/29/2015</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pPr/>
              <a:t>8/29/2015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8/29/2015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8/29/2015</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2800" b="1" dirty="0" smtClean="0">
                <a:solidFill>
                  <a:srgbClr val="FF0000"/>
                </a:solidFill>
              </a:rPr>
              <a:t>Комплексная программа коррекционной </a:t>
            </a:r>
            <a:r>
              <a:rPr lang="ru-RU" sz="2800" b="1" dirty="0">
                <a:solidFill>
                  <a:srgbClr val="FF0000"/>
                </a:solidFill>
              </a:rPr>
              <a:t>работы с «неговорящими» детьми дошкольного возраста</a:t>
            </a:r>
            <a:endParaRPr lang="ru-RU" sz="2800" dirty="0">
              <a:solidFill>
                <a:srgbClr val="FF0000"/>
              </a:solidFill>
            </a:endParaRPr>
          </a:p>
        </p:txBody>
      </p:sp>
      <p:sp>
        <p:nvSpPr>
          <p:cNvPr id="3" name="Подзаголовок 2"/>
          <p:cNvSpPr>
            <a:spLocks noGrp="1"/>
          </p:cNvSpPr>
          <p:nvPr>
            <p:ph type="subTitle" idx="1"/>
          </p:nvPr>
        </p:nvSpPr>
        <p:spPr/>
        <p:txBody>
          <a:bodyPr/>
          <a:lstStyle/>
          <a:p>
            <a:r>
              <a:rPr lang="ru-RU" sz="3600" dirty="0" smtClean="0">
                <a:solidFill>
                  <a:srgbClr val="002060"/>
                </a:solidFill>
              </a:rPr>
              <a:t> Методика «Слоёный пирог»</a:t>
            </a:r>
          </a:p>
          <a:p>
            <a:endParaRPr lang="ru-RU" dirty="0"/>
          </a:p>
          <a:p>
            <a:endParaRPr lang="ru-RU" dirty="0" smtClean="0"/>
          </a:p>
          <a:p>
            <a:endParaRPr lang="ru-RU" dirty="0"/>
          </a:p>
        </p:txBody>
      </p:sp>
    </p:spTree>
    <p:extLst>
      <p:ext uri="{BB962C8B-B14F-4D97-AF65-F5344CB8AC3E}">
        <p14:creationId xmlns:p14="http://schemas.microsoft.com/office/powerpoint/2010/main" xmlns="" val="10756472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Медико-психологические основы нарушений речевого развития </a:t>
            </a:r>
            <a:endParaRPr lang="ru-RU" dirty="0"/>
          </a:p>
        </p:txBody>
      </p:sp>
      <p:sp>
        <p:nvSpPr>
          <p:cNvPr id="3" name="Объект 2"/>
          <p:cNvSpPr>
            <a:spLocks noGrp="1"/>
          </p:cNvSpPr>
          <p:nvPr>
            <p:ph idx="1"/>
          </p:nvPr>
        </p:nvSpPr>
        <p:spPr/>
        <p:txBody>
          <a:bodyPr/>
          <a:lstStyle/>
          <a:p>
            <a:r>
              <a:rPr lang="ru-RU" dirty="0"/>
              <a:t>Речь – одна из самых молодых и сложных функций, является также самой уязвимой и часто нарушается при воздействии различных неблагоприятных воздействий.</a:t>
            </a:r>
          </a:p>
          <a:p>
            <a:r>
              <a:rPr lang="ru-RU" dirty="0"/>
              <a:t>Вследствие структурно-функциональной связанности </a:t>
            </a:r>
            <a:r>
              <a:rPr lang="ru-RU" dirty="0" smtClean="0"/>
              <a:t>отделов головного мозга </a:t>
            </a:r>
            <a:r>
              <a:rPr lang="ru-RU" dirty="0"/>
              <a:t>понимание речи и активная речь могут нарушаться (временно или более длительно) независимо от места поражения. При любом вредном воздействии на мозг чаще всего и сильнее страдает речь. </a:t>
            </a:r>
          </a:p>
        </p:txBody>
      </p:sp>
    </p:spTree>
    <p:extLst>
      <p:ext uri="{BB962C8B-B14F-4D97-AF65-F5344CB8AC3E}">
        <p14:creationId xmlns:p14="http://schemas.microsoft.com/office/powerpoint/2010/main" xmlns="" val="3025072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7030A0"/>
                </a:solidFill>
              </a:rPr>
              <a:t>Основные причины нарушений </a:t>
            </a:r>
            <a:r>
              <a:rPr lang="ru-RU" dirty="0">
                <a:solidFill>
                  <a:srgbClr val="7030A0"/>
                </a:solidFill>
              </a:rPr>
              <a:t>речевого развития в детском </a:t>
            </a:r>
            <a:r>
              <a:rPr lang="ru-RU" dirty="0" smtClean="0">
                <a:solidFill>
                  <a:srgbClr val="7030A0"/>
                </a:solidFill>
              </a:rPr>
              <a:t>возрасте</a:t>
            </a:r>
            <a:r>
              <a:rPr lang="ru-RU" dirty="0">
                <a:solidFill>
                  <a:srgbClr val="391329"/>
                </a:solidFill>
              </a:rPr>
              <a:t/>
            </a:r>
            <a:br>
              <a:rPr lang="ru-RU" dirty="0">
                <a:solidFill>
                  <a:srgbClr val="391329"/>
                </a:solidFill>
              </a:rPr>
            </a:br>
            <a:endParaRPr lang="ru-RU" dirty="0">
              <a:solidFill>
                <a:srgbClr val="391329"/>
              </a:solidFill>
            </a:endParaRPr>
          </a:p>
        </p:txBody>
      </p:sp>
      <p:sp>
        <p:nvSpPr>
          <p:cNvPr id="3" name="Объект 2"/>
          <p:cNvSpPr>
            <a:spLocks noGrp="1"/>
          </p:cNvSpPr>
          <p:nvPr>
            <p:ph idx="1"/>
          </p:nvPr>
        </p:nvSpPr>
        <p:spPr/>
        <p:txBody>
          <a:bodyPr>
            <a:normAutofit fontScale="25000" lnSpcReduction="20000"/>
          </a:bodyPr>
          <a:lstStyle/>
          <a:p>
            <a:pPr marL="0" indent="0">
              <a:buNone/>
            </a:pPr>
            <a:r>
              <a:rPr lang="ru-RU" sz="7200" dirty="0"/>
              <a:t>Все неблагоприятные факторы можно условно разделить на две группы: биологические и социальные</a:t>
            </a:r>
            <a:r>
              <a:rPr lang="ru-RU" sz="7200" dirty="0" smtClean="0"/>
              <a:t> </a:t>
            </a:r>
            <a:r>
              <a:rPr lang="ru-RU" sz="7200" dirty="0"/>
              <a:t>К биологическим факторам, оказывающим влияние на формирование речевой функции, относятся:</a:t>
            </a:r>
          </a:p>
          <a:p>
            <a:pPr lvl="0"/>
            <a:r>
              <a:rPr lang="ru-RU" sz="7200" u="sng" dirty="0"/>
              <a:t>Генетические факторы</a:t>
            </a:r>
            <a:r>
              <a:rPr lang="ru-RU" sz="7200" dirty="0"/>
              <a:t>, которые могут вызывать различные аномалии и пороки развития головного мозга.</a:t>
            </a:r>
          </a:p>
          <a:p>
            <a:pPr lvl="0"/>
            <a:r>
              <a:rPr lang="ru-RU" sz="7200" u="sng" dirty="0"/>
              <a:t>Наследственная предрасположенность</a:t>
            </a:r>
            <a:r>
              <a:rPr lang="ru-RU" sz="7200" dirty="0"/>
              <a:t>, которая может обуславливать более медленный темп развития речи из поколения в поколение в данной семье. Врождённые предпосылки нарушений речи проявляются редко. Наследственно могут передаваться лишь особенности анатомического строения органов речи, особая структура участков мозга, повышенная или пониженная возбудимость нервной системы. </a:t>
            </a:r>
          </a:p>
          <a:p>
            <a:pPr lvl="0"/>
            <a:r>
              <a:rPr lang="ru-RU" sz="7200" u="sng" dirty="0"/>
              <a:t>1) Внешние повреждающие воздействия в период беременности:</a:t>
            </a:r>
            <a:r>
              <a:rPr lang="ru-RU" sz="7200" dirty="0"/>
              <a:t> инфекции, вирусные и хронические заболевания матери (краснуха, корь, грипп, паротит, герпес, </a:t>
            </a:r>
            <a:r>
              <a:rPr lang="ru-RU" sz="7200" dirty="0" err="1"/>
              <a:t>цитомегаловирус</a:t>
            </a:r>
            <a:r>
              <a:rPr lang="ru-RU" sz="7200" dirty="0"/>
              <a:t>, диабет, алкоголизм и др.); токсикозы, несовместимость матери и плода по резус-фактору, преждевременная отслойка плаценты и т.п.</a:t>
            </a:r>
          </a:p>
          <a:p>
            <a:endParaRPr lang="ru-RU" dirty="0"/>
          </a:p>
        </p:txBody>
      </p:sp>
    </p:spTree>
    <p:extLst>
      <p:ext uri="{BB962C8B-B14F-4D97-AF65-F5344CB8AC3E}">
        <p14:creationId xmlns:p14="http://schemas.microsoft.com/office/powerpoint/2010/main" xmlns="" val="1494073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7030A0"/>
                </a:solidFill>
              </a:rPr>
              <a:t>Основные </a:t>
            </a:r>
            <a:r>
              <a:rPr lang="ru-RU" dirty="0">
                <a:solidFill>
                  <a:srgbClr val="7030A0"/>
                </a:solidFill>
              </a:rPr>
              <a:t>причины нарушений речевого развития в детском возрасте</a:t>
            </a:r>
            <a:br>
              <a:rPr lang="ru-RU" dirty="0">
                <a:solidFill>
                  <a:srgbClr val="7030A0"/>
                </a:solidFill>
              </a:rPr>
            </a:br>
            <a:endParaRPr lang="ru-RU" dirty="0">
              <a:solidFill>
                <a:srgbClr val="7030A0"/>
              </a:solidFill>
            </a:endParaRPr>
          </a:p>
        </p:txBody>
      </p:sp>
      <p:sp>
        <p:nvSpPr>
          <p:cNvPr id="3" name="Объект 2"/>
          <p:cNvSpPr>
            <a:spLocks noGrp="1"/>
          </p:cNvSpPr>
          <p:nvPr>
            <p:ph idx="1"/>
          </p:nvPr>
        </p:nvSpPr>
        <p:spPr/>
        <p:txBody>
          <a:bodyPr>
            <a:normAutofit fontScale="92500" lnSpcReduction="10000"/>
          </a:bodyPr>
          <a:lstStyle/>
          <a:p>
            <a:r>
              <a:rPr lang="ru-RU" u="sng" dirty="0"/>
              <a:t>2) Повреждающие воздействия в период родов:</a:t>
            </a:r>
            <a:r>
              <a:rPr lang="ru-RU" dirty="0"/>
              <a:t> затяжные или стремительные роды, преждевременное отхождение вод, обвитие пуповиной, акушерские манипуляции и т.д.</a:t>
            </a:r>
          </a:p>
          <a:p>
            <a:r>
              <a:rPr lang="ru-RU" u="sng" dirty="0"/>
              <a:t>3) Воздействие неблагоприятных факторов в первые годы жизни ребёнка:</a:t>
            </a:r>
            <a:r>
              <a:rPr lang="ru-RU" dirty="0"/>
              <a:t> травмы мозга, </a:t>
            </a:r>
            <a:r>
              <a:rPr lang="ru-RU" dirty="0" err="1"/>
              <a:t>нейроинфекции</a:t>
            </a:r>
            <a:r>
              <a:rPr lang="ru-RU" dirty="0"/>
              <a:t>, длительные хронические заболевания, нарушения питания</a:t>
            </a:r>
            <a:r>
              <a:rPr lang="ru-RU" dirty="0" smtClean="0"/>
              <a:t>.</a:t>
            </a:r>
          </a:p>
          <a:p>
            <a:r>
              <a:rPr lang="ru-RU" dirty="0" smtClean="0"/>
              <a:t> </a:t>
            </a:r>
            <a:r>
              <a:rPr lang="ru-RU" dirty="0"/>
              <a:t>4. </a:t>
            </a:r>
            <a:r>
              <a:rPr lang="ru-RU" u="sng" dirty="0"/>
              <a:t>Фактор пола:</a:t>
            </a:r>
            <a:r>
              <a:rPr lang="ru-RU" dirty="0"/>
              <a:t> </a:t>
            </a:r>
            <a:r>
              <a:rPr lang="ru-RU" dirty="0" smtClean="0"/>
              <a:t>мальчики </a:t>
            </a:r>
            <a:r>
              <a:rPr lang="ru-RU" dirty="0"/>
              <a:t>менее устойчивы к воздействиям  </a:t>
            </a:r>
            <a:r>
              <a:rPr lang="ru-RU" dirty="0" smtClean="0"/>
              <a:t>                           неблагоприятных </a:t>
            </a:r>
            <a:r>
              <a:rPr lang="ru-RU" dirty="0"/>
              <a:t>факторов, речевые нарушения чаще возникают у лиц   </a:t>
            </a:r>
            <a:r>
              <a:rPr lang="ru-RU" dirty="0" smtClean="0"/>
              <a:t>          мужского </a:t>
            </a:r>
            <a:r>
              <a:rPr lang="ru-RU" dirty="0"/>
              <a:t>пола.</a:t>
            </a:r>
          </a:p>
          <a:p>
            <a:endParaRPr lang="ru-RU" dirty="0"/>
          </a:p>
        </p:txBody>
      </p:sp>
    </p:spTree>
    <p:extLst>
      <p:ext uri="{BB962C8B-B14F-4D97-AF65-F5344CB8AC3E}">
        <p14:creationId xmlns:p14="http://schemas.microsoft.com/office/powerpoint/2010/main" xmlns="" val="2236931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sz="4000" b="1" dirty="0" smtClean="0">
                <a:solidFill>
                  <a:schemeClr val="accent1">
                    <a:lumMod val="75000"/>
                  </a:schemeClr>
                </a:solidFill>
              </a:rPr>
              <a:t>Что </a:t>
            </a:r>
            <a:r>
              <a:rPr lang="ru-RU" sz="4000" b="1" dirty="0">
                <a:solidFill>
                  <a:schemeClr val="accent1">
                    <a:lumMod val="75000"/>
                  </a:schemeClr>
                </a:solidFill>
              </a:rPr>
              <a:t>обуславливает разнообразие речевых нарушений в </a:t>
            </a:r>
            <a:r>
              <a:rPr lang="ru-RU" sz="4000" b="1" dirty="0" smtClean="0">
                <a:solidFill>
                  <a:schemeClr val="accent1">
                    <a:lumMod val="75000"/>
                  </a:schemeClr>
                </a:solidFill>
              </a:rPr>
              <a:t>проявлениях и времени возникновения у </a:t>
            </a:r>
            <a:r>
              <a:rPr lang="ru-RU" sz="4000" b="1" dirty="0">
                <a:solidFill>
                  <a:schemeClr val="accent1">
                    <a:lumMod val="75000"/>
                  </a:schemeClr>
                </a:solidFill>
              </a:rPr>
              <a:t>разных детей?</a:t>
            </a:r>
            <a:r>
              <a:rPr lang="ru-RU" sz="4000" dirty="0">
                <a:solidFill>
                  <a:schemeClr val="accent1">
                    <a:lumMod val="75000"/>
                  </a:schemeClr>
                </a:solidFill>
              </a:rPr>
              <a:t/>
            </a:r>
            <a:br>
              <a:rPr lang="ru-RU" sz="4000" dirty="0">
                <a:solidFill>
                  <a:schemeClr val="accent1">
                    <a:lumMod val="75000"/>
                  </a:schemeClr>
                </a:solidFill>
              </a:rPr>
            </a:br>
            <a:endParaRPr lang="ru-RU" sz="4000" dirty="0">
              <a:solidFill>
                <a:schemeClr val="accent1">
                  <a:lumMod val="75000"/>
                </a:schemeClr>
              </a:solidFill>
            </a:endParaRPr>
          </a:p>
        </p:txBody>
      </p:sp>
      <p:sp>
        <p:nvSpPr>
          <p:cNvPr id="3" name="Объект 2"/>
          <p:cNvSpPr>
            <a:spLocks noGrp="1"/>
          </p:cNvSpPr>
          <p:nvPr>
            <p:ph idx="1"/>
          </p:nvPr>
        </p:nvSpPr>
        <p:spPr/>
        <p:txBody>
          <a:bodyPr>
            <a:noAutofit/>
          </a:bodyPr>
          <a:lstStyle/>
          <a:p>
            <a:pPr lvl="0"/>
            <a:r>
              <a:rPr lang="ru-RU" sz="1800" u="sng" dirty="0"/>
              <a:t>Особенности состояния нервной системы ребёнка, </a:t>
            </a:r>
            <a:r>
              <a:rPr lang="ru-RU" sz="1800" dirty="0"/>
              <a:t> здоровье и зрелость значимых для речи зон мозга</a:t>
            </a:r>
            <a:r>
              <a:rPr lang="ru-RU" sz="1800" dirty="0" smtClean="0"/>
              <a:t>.</a:t>
            </a:r>
            <a:endParaRPr lang="ru-RU" sz="1800" dirty="0"/>
          </a:p>
          <a:p>
            <a:pPr lvl="0"/>
            <a:r>
              <a:rPr lang="ru-RU" sz="1800" u="sng" dirty="0"/>
              <a:t>Тип высшей нервной деятельности</a:t>
            </a:r>
            <a:r>
              <a:rPr lang="ru-RU" sz="1800" dirty="0"/>
              <a:t>: у детей с сильной </a:t>
            </a:r>
            <a:r>
              <a:rPr lang="ru-RU" sz="1800" dirty="0" err="1"/>
              <a:t>н.с</a:t>
            </a:r>
            <a:r>
              <a:rPr lang="ru-RU" sz="1800" dirty="0"/>
              <a:t>. (сангвиников и флегматиков) при нормальном речевом окружении речь развивается без отклонений от возрастных норм; при повышенной возбудимости (холериков) речевые рефлексы недостаточно устойчивы, речь поспешная с неравномерным ритмом и интонацией.  У детей со слабой </a:t>
            </a:r>
            <a:r>
              <a:rPr lang="ru-RU" sz="1800" dirty="0" err="1"/>
              <a:t>н.с</a:t>
            </a:r>
            <a:r>
              <a:rPr lang="ru-RU" sz="1800" dirty="0"/>
              <a:t>. (меланхоликов) речь слабая, тихая</a:t>
            </a:r>
            <a:r>
              <a:rPr lang="ru-RU" sz="1800" dirty="0" smtClean="0"/>
              <a:t>.</a:t>
            </a:r>
          </a:p>
          <a:p>
            <a:pPr lvl="0"/>
            <a:r>
              <a:rPr lang="ru-RU" sz="1800" u="sng" dirty="0"/>
              <a:t>Качество речевого окружения,</a:t>
            </a:r>
            <a:r>
              <a:rPr lang="ru-RU" sz="1800" dirty="0"/>
              <a:t> организованное или неорганизованное воздействие на развитие ребёнка.</a:t>
            </a:r>
          </a:p>
          <a:p>
            <a:pPr lvl="0"/>
            <a:r>
              <a:rPr lang="ru-RU" sz="1800" u="sng" dirty="0"/>
              <a:t>Обратная реакция ребёнка на развивающие воздействия, </a:t>
            </a:r>
            <a:r>
              <a:rPr lang="ru-RU" sz="1800" dirty="0" smtClean="0"/>
              <a:t>обусловленная особенностями </a:t>
            </a:r>
            <a:r>
              <a:rPr lang="ru-RU" sz="1800" dirty="0"/>
              <a:t>индивидуального развития психики (внимания, памяти, </a:t>
            </a:r>
            <a:r>
              <a:rPr lang="ru-RU" sz="1800" dirty="0" smtClean="0"/>
              <a:t>мышления).</a:t>
            </a:r>
            <a:endParaRPr lang="ru-RU" sz="1800" dirty="0"/>
          </a:p>
          <a:p>
            <a:endParaRPr lang="ru-RU" sz="1800" dirty="0"/>
          </a:p>
        </p:txBody>
      </p:sp>
    </p:spTree>
    <p:extLst>
      <p:ext uri="{BB962C8B-B14F-4D97-AF65-F5344CB8AC3E}">
        <p14:creationId xmlns:p14="http://schemas.microsoft.com/office/powerpoint/2010/main" xmlns="" val="3117239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t>Разные </a:t>
            </a:r>
            <a:r>
              <a:rPr lang="ru-RU" b="1" dirty="0"/>
              <a:t>виды логопедического воздействия:</a:t>
            </a:r>
            <a:r>
              <a:rPr lang="ru-RU" dirty="0"/>
              <a:t/>
            </a:r>
            <a:br>
              <a:rPr lang="ru-RU" dirty="0"/>
            </a:br>
            <a:endParaRPr lang="ru-RU" dirty="0"/>
          </a:p>
        </p:txBody>
      </p:sp>
      <p:sp>
        <p:nvSpPr>
          <p:cNvPr id="3" name="Объект 2"/>
          <p:cNvSpPr>
            <a:spLocks noGrp="1"/>
          </p:cNvSpPr>
          <p:nvPr>
            <p:ph idx="1"/>
          </p:nvPr>
        </p:nvSpPr>
        <p:spPr/>
        <p:txBody>
          <a:bodyPr>
            <a:normAutofit fontScale="85000" lnSpcReduction="10000"/>
          </a:bodyPr>
          <a:lstStyle/>
          <a:p>
            <a:pPr lvl="0"/>
            <a:r>
              <a:rPr lang="ru-RU" u="sng" dirty="0"/>
              <a:t>Стимулирование речи</a:t>
            </a:r>
            <a:r>
              <a:rPr lang="ru-RU" dirty="0"/>
              <a:t>, вызывание речи, «запуск» речи. Эти виды логопедического воздействия применяются на самых ранних этапах в коррекционной работе с детьми, у которых не сформированы психологические механизмы речи. Эта </a:t>
            </a:r>
            <a:r>
              <a:rPr lang="ru-RU" dirty="0" smtClean="0"/>
              <a:t>работа с соблюдением определённых правил </a:t>
            </a:r>
            <a:r>
              <a:rPr lang="ru-RU" dirty="0"/>
              <a:t>проводится в процессе совместного взаимодействия с ребёнком в значимых для него видах деятельности: игровой, </a:t>
            </a:r>
            <a:r>
              <a:rPr lang="ru-RU" dirty="0" err="1"/>
              <a:t>манипулятивной</a:t>
            </a:r>
            <a:r>
              <a:rPr lang="ru-RU" dirty="0"/>
              <a:t>, изобразительно-графической и т.д.</a:t>
            </a:r>
          </a:p>
          <a:p>
            <a:pPr lvl="0"/>
            <a:r>
              <a:rPr lang="ru-RU" u="sng" dirty="0"/>
              <a:t>Формирование речи</a:t>
            </a:r>
            <a:r>
              <a:rPr lang="ru-RU" dirty="0"/>
              <a:t>: происходит собственно обучение речи в учебной ситуации через многократное повторение с использованием игровых </a:t>
            </a:r>
            <a:r>
              <a:rPr lang="ru-RU" dirty="0" smtClean="0"/>
              <a:t>приёмов и включением в коммуникативные ситуации.</a:t>
            </a:r>
            <a:endParaRPr lang="ru-RU" dirty="0"/>
          </a:p>
          <a:p>
            <a:pPr lvl="0"/>
            <a:r>
              <a:rPr lang="ru-RU" u="sng" dirty="0"/>
              <a:t>Коррекционная работа</a:t>
            </a:r>
            <a:r>
              <a:rPr lang="ru-RU" dirty="0"/>
              <a:t> по исправлению речи.</a:t>
            </a:r>
          </a:p>
          <a:p>
            <a:endParaRPr lang="ru-RU" dirty="0"/>
          </a:p>
        </p:txBody>
      </p:sp>
    </p:spTree>
    <p:extLst>
      <p:ext uri="{BB962C8B-B14F-4D97-AF65-F5344CB8AC3E}">
        <p14:creationId xmlns:p14="http://schemas.microsoft.com/office/powerpoint/2010/main" xmlns="" val="3699631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C00000"/>
                </a:solidFill>
              </a:rPr>
              <a:t>Описание комплексной </a:t>
            </a:r>
            <a:br>
              <a:rPr lang="ru-RU" dirty="0" smtClean="0">
                <a:solidFill>
                  <a:srgbClr val="C00000"/>
                </a:solidFill>
              </a:rPr>
            </a:br>
            <a:r>
              <a:rPr lang="ru-RU" dirty="0" smtClean="0">
                <a:solidFill>
                  <a:srgbClr val="C00000"/>
                </a:solidFill>
              </a:rPr>
              <a:t>программы работы </a:t>
            </a:r>
            <a:endParaRPr lang="ru-RU" dirty="0">
              <a:solidFill>
                <a:srgbClr val="C00000"/>
              </a:solidFill>
            </a:endParaRPr>
          </a:p>
        </p:txBody>
      </p:sp>
      <p:sp>
        <p:nvSpPr>
          <p:cNvPr id="3" name="Объект 2"/>
          <p:cNvSpPr>
            <a:spLocks noGrp="1"/>
          </p:cNvSpPr>
          <p:nvPr>
            <p:ph idx="1"/>
          </p:nvPr>
        </p:nvSpPr>
        <p:spPr/>
        <p:txBody>
          <a:bodyPr/>
          <a:lstStyle/>
          <a:p>
            <a:r>
              <a:rPr lang="ru-RU" dirty="0"/>
              <a:t>М</a:t>
            </a:r>
            <a:r>
              <a:rPr lang="ru-RU" dirty="0" smtClean="0"/>
              <a:t>етодика </a:t>
            </a:r>
            <a:r>
              <a:rPr lang="ru-RU" dirty="0"/>
              <a:t>включает несколько уровней или слоёв. В зависимости от проблем и особенностей ребёнка специалист может проводить работу сначала на одном уровне или параллельно работать над несколькими </a:t>
            </a:r>
            <a:r>
              <a:rPr lang="ru-RU" dirty="0" smtClean="0"/>
              <a:t>уровнями.</a:t>
            </a:r>
          </a:p>
          <a:p>
            <a:r>
              <a:rPr lang="ru-RU" dirty="0"/>
              <a:t>С</a:t>
            </a:r>
            <a:r>
              <a:rPr lang="ru-RU" dirty="0" smtClean="0"/>
              <a:t>пециалист </a:t>
            </a:r>
            <a:r>
              <a:rPr lang="ru-RU" dirty="0"/>
              <a:t>может пропускать </a:t>
            </a:r>
            <a:r>
              <a:rPr lang="ru-RU" dirty="0" smtClean="0"/>
              <a:t>некоторые уровни («</a:t>
            </a:r>
            <a:r>
              <a:rPr lang="ru-RU" dirty="0"/>
              <a:t>слои</a:t>
            </a:r>
            <a:r>
              <a:rPr lang="ru-RU" dirty="0" smtClean="0"/>
              <a:t>»), </a:t>
            </a:r>
            <a:r>
              <a:rPr lang="ru-RU" dirty="0"/>
              <a:t>если соответствующих проблем у ребёнка нет или, при необходимости, сокращать время работы на этом уровне. </a:t>
            </a:r>
          </a:p>
          <a:p>
            <a:endParaRPr lang="ru-RU" dirty="0"/>
          </a:p>
        </p:txBody>
      </p:sp>
    </p:spTree>
    <p:extLst>
      <p:ext uri="{BB962C8B-B14F-4D97-AF65-F5344CB8AC3E}">
        <p14:creationId xmlns:p14="http://schemas.microsoft.com/office/powerpoint/2010/main" xmlns="" val="369803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C00000"/>
                </a:solidFill>
              </a:rPr>
              <a:t>Основные разделы программы</a:t>
            </a:r>
            <a:endParaRPr lang="ru-RU" dirty="0">
              <a:solidFill>
                <a:srgbClr val="C00000"/>
              </a:solidFill>
            </a:endParaRPr>
          </a:p>
        </p:txBody>
      </p:sp>
      <p:sp>
        <p:nvSpPr>
          <p:cNvPr id="3" name="Объект 2"/>
          <p:cNvSpPr>
            <a:spLocks noGrp="1"/>
          </p:cNvSpPr>
          <p:nvPr>
            <p:ph idx="1"/>
          </p:nvPr>
        </p:nvSpPr>
        <p:spPr/>
        <p:txBody>
          <a:bodyPr>
            <a:normAutofit fontScale="85000" lnSpcReduction="20000"/>
          </a:bodyPr>
          <a:lstStyle/>
          <a:p>
            <a:r>
              <a:rPr lang="ru-RU" b="1" dirty="0" smtClean="0"/>
              <a:t>1. Формирование </a:t>
            </a:r>
            <a:r>
              <a:rPr lang="ru-RU" b="1" dirty="0"/>
              <a:t>психологической базы речи</a:t>
            </a:r>
            <a:r>
              <a:rPr lang="ru-RU" dirty="0"/>
              <a:t>: стимулирование совместной деятельности, потребности в контакте, развитие неречевого и речевого подражания. Работу проводит психолог, при невозможности организовать психологическую помощь, занятия могут проводить любые специалисты, работающие с детьми данного возраста: педагоги дошкольного воспитания, дефектолог, логопед</a:t>
            </a:r>
            <a:r>
              <a:rPr lang="ru-RU" dirty="0" smtClean="0"/>
              <a:t>.</a:t>
            </a:r>
          </a:p>
          <a:p>
            <a:pPr lvl="0"/>
            <a:r>
              <a:rPr lang="ru-RU" b="1" dirty="0" smtClean="0"/>
              <a:t>2. Развитие </a:t>
            </a:r>
            <a:r>
              <a:rPr lang="ru-RU" b="1" dirty="0"/>
              <a:t>внеречевых психических процессов: </a:t>
            </a:r>
            <a:r>
              <a:rPr lang="ru-RU" dirty="0"/>
              <a:t>восприятия, внимания, </a:t>
            </a:r>
            <a:r>
              <a:rPr lang="ru-RU" dirty="0" smtClean="0"/>
              <a:t>памяти, мышления.</a:t>
            </a:r>
          </a:p>
          <a:p>
            <a:pPr lvl="0"/>
            <a:r>
              <a:rPr lang="ru-RU" dirty="0" smtClean="0"/>
              <a:t>3. Р</a:t>
            </a:r>
            <a:r>
              <a:rPr lang="ru-RU" b="1" dirty="0" smtClean="0"/>
              <a:t>азвитие </a:t>
            </a:r>
            <a:r>
              <a:rPr lang="ru-RU" b="1" dirty="0"/>
              <a:t>слухового внимания, слухоречевой памяти, фонематического восприятия. </a:t>
            </a:r>
          </a:p>
          <a:p>
            <a:pPr lvl="0"/>
            <a:r>
              <a:rPr lang="ru-RU" dirty="0" smtClean="0"/>
              <a:t>4. </a:t>
            </a:r>
            <a:r>
              <a:rPr lang="ru-RU" b="1" dirty="0" smtClean="0"/>
              <a:t>Развитие </a:t>
            </a:r>
            <a:r>
              <a:rPr lang="ru-RU" b="1" dirty="0"/>
              <a:t>ритмико-интонационных средств языка, ритмизация </a:t>
            </a:r>
            <a:r>
              <a:rPr lang="ru-RU" b="1" dirty="0" smtClean="0"/>
              <a:t>деятельности ребёнка.</a:t>
            </a:r>
            <a:endParaRPr lang="ru-RU" b="1" dirty="0"/>
          </a:p>
          <a:p>
            <a:endParaRPr lang="ru-RU" dirty="0"/>
          </a:p>
        </p:txBody>
      </p:sp>
    </p:spTree>
    <p:extLst>
      <p:ext uri="{BB962C8B-B14F-4D97-AF65-F5344CB8AC3E}">
        <p14:creationId xmlns:p14="http://schemas.microsoft.com/office/powerpoint/2010/main" xmlns="" val="16809634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C00000"/>
                </a:solidFill>
              </a:rPr>
              <a:t>Основные разделы программы</a:t>
            </a:r>
          </a:p>
        </p:txBody>
      </p:sp>
      <p:sp>
        <p:nvSpPr>
          <p:cNvPr id="3" name="Объект 2"/>
          <p:cNvSpPr>
            <a:spLocks noGrp="1"/>
          </p:cNvSpPr>
          <p:nvPr>
            <p:ph idx="1"/>
          </p:nvPr>
        </p:nvSpPr>
        <p:spPr/>
        <p:txBody>
          <a:bodyPr>
            <a:normAutofit fontScale="85000" lnSpcReduction="20000"/>
          </a:bodyPr>
          <a:lstStyle/>
          <a:p>
            <a:pPr lvl="0"/>
            <a:r>
              <a:rPr lang="ru-RU" b="1" dirty="0" smtClean="0"/>
              <a:t>5</a:t>
            </a:r>
            <a:r>
              <a:rPr lang="ru-RU" dirty="0" smtClean="0"/>
              <a:t>. </a:t>
            </a:r>
            <a:r>
              <a:rPr lang="ru-RU" b="1" dirty="0" smtClean="0"/>
              <a:t>Развитие </a:t>
            </a:r>
            <a:r>
              <a:rPr lang="ru-RU" b="1" dirty="0"/>
              <a:t>понимания речи</a:t>
            </a:r>
            <a:r>
              <a:rPr lang="ru-RU" b="1" dirty="0" smtClean="0"/>
              <a:t>.</a:t>
            </a:r>
          </a:p>
          <a:p>
            <a:r>
              <a:rPr lang="ru-RU" b="1" dirty="0" smtClean="0"/>
              <a:t>6.</a:t>
            </a:r>
            <a:r>
              <a:rPr lang="ru-RU" dirty="0" smtClean="0"/>
              <a:t> </a:t>
            </a:r>
            <a:r>
              <a:rPr lang="ru-RU" b="1" dirty="0" smtClean="0"/>
              <a:t>Формирование </a:t>
            </a:r>
            <a:r>
              <a:rPr lang="ru-RU" b="1" dirty="0"/>
              <a:t>активной лексики</a:t>
            </a:r>
            <a:r>
              <a:rPr lang="ru-RU" dirty="0"/>
              <a:t> </a:t>
            </a:r>
            <a:r>
              <a:rPr lang="ru-RU" b="1" dirty="0"/>
              <a:t>с учетом принципа усложнения слоговой структуры</a:t>
            </a:r>
            <a:r>
              <a:rPr lang="ru-RU" b="1" dirty="0" smtClean="0"/>
              <a:t>.</a:t>
            </a:r>
            <a:endParaRPr lang="ru-RU" b="1" dirty="0"/>
          </a:p>
          <a:p>
            <a:pPr lvl="0"/>
            <a:r>
              <a:rPr lang="ru-RU" b="1" dirty="0" smtClean="0"/>
              <a:t>7</a:t>
            </a:r>
            <a:r>
              <a:rPr lang="ru-RU" dirty="0" smtClean="0"/>
              <a:t>. </a:t>
            </a:r>
            <a:r>
              <a:rPr lang="ru-RU" b="1" dirty="0" smtClean="0"/>
              <a:t>Формирование </a:t>
            </a:r>
            <a:r>
              <a:rPr lang="ru-RU" b="1" dirty="0"/>
              <a:t>грамматического строя языка.</a:t>
            </a:r>
          </a:p>
          <a:p>
            <a:pPr lvl="0"/>
            <a:r>
              <a:rPr lang="ru-RU" dirty="0" smtClean="0"/>
              <a:t>1)Формирование </a:t>
            </a:r>
            <a:r>
              <a:rPr lang="ru-RU" dirty="0"/>
              <a:t>фразы (по моделям</a:t>
            </a:r>
            <a:r>
              <a:rPr lang="ru-RU" dirty="0" smtClean="0"/>
              <a:t>);</a:t>
            </a:r>
            <a:endParaRPr lang="ru-RU" dirty="0"/>
          </a:p>
          <a:p>
            <a:pPr lvl="0"/>
            <a:r>
              <a:rPr lang="ru-RU" dirty="0" smtClean="0"/>
              <a:t>2) Формирование словоизменения;</a:t>
            </a:r>
            <a:endParaRPr lang="ru-RU" dirty="0"/>
          </a:p>
          <a:p>
            <a:pPr lvl="0"/>
            <a:r>
              <a:rPr lang="ru-RU" dirty="0" smtClean="0"/>
              <a:t>3) Поэтапная </a:t>
            </a:r>
            <a:r>
              <a:rPr lang="ru-RU" dirty="0"/>
              <a:t>отработка грамматических категорий (с учётом онтогенетического принципа</a:t>
            </a:r>
            <a:r>
              <a:rPr lang="ru-RU" dirty="0" smtClean="0"/>
              <a:t>);</a:t>
            </a:r>
            <a:endParaRPr lang="ru-RU" dirty="0"/>
          </a:p>
          <a:p>
            <a:pPr lvl="0"/>
            <a:r>
              <a:rPr lang="ru-RU" b="1" dirty="0" smtClean="0"/>
              <a:t>8</a:t>
            </a:r>
            <a:r>
              <a:rPr lang="ru-RU" dirty="0" smtClean="0"/>
              <a:t>. </a:t>
            </a:r>
            <a:r>
              <a:rPr lang="ru-RU" b="1" dirty="0" smtClean="0"/>
              <a:t>Подготовительная </a:t>
            </a:r>
            <a:r>
              <a:rPr lang="ru-RU" b="1" dirty="0"/>
              <a:t>работа для усвоения фонетики.</a:t>
            </a:r>
          </a:p>
          <a:p>
            <a:endParaRPr lang="ru-RU" dirty="0"/>
          </a:p>
          <a:p>
            <a:endParaRPr lang="ru-RU" dirty="0"/>
          </a:p>
        </p:txBody>
      </p:sp>
    </p:spTree>
    <p:extLst>
      <p:ext uri="{BB962C8B-B14F-4D97-AF65-F5344CB8AC3E}">
        <p14:creationId xmlns:p14="http://schemas.microsoft.com/office/powerpoint/2010/main" xmlns="" val="1236512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t/>
            </a:r>
            <a:br>
              <a:rPr lang="ru-RU" dirty="0" smtClean="0"/>
            </a:br>
            <a:r>
              <a:rPr lang="ru-RU" dirty="0" smtClean="0">
                <a:solidFill>
                  <a:srgbClr val="002060"/>
                </a:solidFill>
              </a:rPr>
              <a:t>Формирование </a:t>
            </a:r>
            <a:r>
              <a:rPr lang="ru-RU" dirty="0">
                <a:solidFill>
                  <a:srgbClr val="002060"/>
                </a:solidFill>
              </a:rPr>
              <a:t>психологической базы речи</a:t>
            </a:r>
            <a:br>
              <a:rPr lang="ru-RU" dirty="0">
                <a:solidFill>
                  <a:srgbClr val="002060"/>
                </a:solidFill>
              </a:rPr>
            </a:br>
            <a:endParaRPr lang="ru-RU" dirty="0">
              <a:solidFill>
                <a:srgbClr val="002060"/>
              </a:solidFill>
            </a:endParaRPr>
          </a:p>
        </p:txBody>
      </p:sp>
      <p:sp>
        <p:nvSpPr>
          <p:cNvPr id="3" name="Объект 2"/>
          <p:cNvSpPr>
            <a:spLocks noGrp="1"/>
          </p:cNvSpPr>
          <p:nvPr>
            <p:ph idx="1"/>
          </p:nvPr>
        </p:nvSpPr>
        <p:spPr/>
        <p:txBody>
          <a:bodyPr>
            <a:normAutofit lnSpcReduction="10000"/>
          </a:bodyPr>
          <a:lstStyle/>
          <a:p>
            <a:pPr lvl="0"/>
            <a:r>
              <a:rPr lang="ru-RU" b="1" dirty="0" smtClean="0"/>
              <a:t>1. Подготовительный этап</a:t>
            </a:r>
            <a:r>
              <a:rPr lang="ru-RU" dirty="0" smtClean="0"/>
              <a:t>: </a:t>
            </a:r>
            <a:r>
              <a:rPr lang="ru-RU" dirty="0"/>
              <a:t>установление контакта с ребёнком и вовлечение его в </a:t>
            </a:r>
            <a:r>
              <a:rPr lang="ru-RU" dirty="0" smtClean="0"/>
              <a:t>совместную </a:t>
            </a:r>
            <a:r>
              <a:rPr lang="ru-RU" dirty="0"/>
              <a:t>деятельность.</a:t>
            </a:r>
          </a:p>
          <a:p>
            <a:pPr lvl="0"/>
            <a:r>
              <a:rPr lang="ru-RU" b="1" dirty="0" smtClean="0"/>
              <a:t>2. Развитие </a:t>
            </a:r>
            <a:r>
              <a:rPr lang="ru-RU" b="1" dirty="0"/>
              <a:t>неречевого подражания:</a:t>
            </a:r>
          </a:p>
          <a:p>
            <a:r>
              <a:rPr lang="ru-RU" dirty="0"/>
              <a:t>а) на основе развития общей моторики</a:t>
            </a:r>
          </a:p>
          <a:p>
            <a:r>
              <a:rPr lang="ru-RU" dirty="0"/>
              <a:t>б) на основе развития мелкой моторики</a:t>
            </a:r>
          </a:p>
          <a:p>
            <a:r>
              <a:rPr lang="ru-RU" dirty="0"/>
              <a:t>в) на основе развития артикуляционной моторики</a:t>
            </a:r>
          </a:p>
          <a:p>
            <a:pPr lvl="0"/>
            <a:r>
              <a:rPr lang="ru-RU" b="1" dirty="0" smtClean="0"/>
              <a:t>3. Развитие </a:t>
            </a:r>
            <a:r>
              <a:rPr lang="ru-RU" b="1" dirty="0"/>
              <a:t>речевого подражания.</a:t>
            </a:r>
          </a:p>
          <a:p>
            <a:endParaRPr lang="ru-RU" dirty="0"/>
          </a:p>
        </p:txBody>
      </p:sp>
    </p:spTree>
    <p:extLst>
      <p:ext uri="{BB962C8B-B14F-4D97-AF65-F5344CB8AC3E}">
        <p14:creationId xmlns:p14="http://schemas.microsoft.com/office/powerpoint/2010/main" xmlns="" val="6992911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2060"/>
                </a:solidFill>
              </a:rPr>
              <a:t>Формирование </a:t>
            </a:r>
            <a:r>
              <a:rPr lang="ru-RU" dirty="0">
                <a:solidFill>
                  <a:srgbClr val="002060"/>
                </a:solidFill>
              </a:rPr>
              <a:t>психологической базы речи</a:t>
            </a:r>
            <a:br>
              <a:rPr lang="ru-RU" dirty="0">
                <a:solidFill>
                  <a:srgbClr val="002060"/>
                </a:solidFill>
              </a:rPr>
            </a:br>
            <a:r>
              <a:rPr lang="ru-RU" sz="3600" dirty="0" smtClean="0">
                <a:solidFill>
                  <a:srgbClr val="002060"/>
                </a:solidFill>
              </a:rPr>
              <a:t>Подготовительный этап</a:t>
            </a:r>
            <a:endParaRPr lang="ru-RU" sz="3600" dirty="0">
              <a:solidFill>
                <a:srgbClr val="002060"/>
              </a:solidFill>
            </a:endParaRPr>
          </a:p>
        </p:txBody>
      </p:sp>
      <p:sp>
        <p:nvSpPr>
          <p:cNvPr id="3" name="Объект 2"/>
          <p:cNvSpPr>
            <a:spLocks noGrp="1"/>
          </p:cNvSpPr>
          <p:nvPr>
            <p:ph idx="1"/>
          </p:nvPr>
        </p:nvSpPr>
        <p:spPr/>
        <p:txBody>
          <a:bodyPr>
            <a:normAutofit fontScale="92500" lnSpcReduction="10000"/>
          </a:bodyPr>
          <a:lstStyle/>
          <a:p>
            <a:r>
              <a:rPr lang="ru-RU" u="sng" dirty="0"/>
              <a:t>Задачи работы на этом этапе:</a:t>
            </a:r>
          </a:p>
          <a:p>
            <a:pPr marL="0" indent="0">
              <a:buNone/>
            </a:pPr>
            <a:r>
              <a:rPr lang="ru-RU" dirty="0"/>
              <a:t>-установление контакта с ребёнком;</a:t>
            </a:r>
          </a:p>
          <a:p>
            <a:pPr>
              <a:buFontTx/>
              <a:buChar char="-"/>
            </a:pPr>
            <a:r>
              <a:rPr lang="ru-RU" dirty="0" smtClean="0"/>
              <a:t>вовлечение </a:t>
            </a:r>
            <a:r>
              <a:rPr lang="ru-RU" dirty="0"/>
              <a:t>его в совместную деятельность, используя разные формы </a:t>
            </a:r>
            <a:r>
              <a:rPr lang="ru-RU" dirty="0" smtClean="0"/>
              <a:t>взаимодействия;</a:t>
            </a:r>
          </a:p>
          <a:p>
            <a:pPr>
              <a:buFontTx/>
              <a:buChar char="-"/>
            </a:pPr>
            <a:r>
              <a:rPr lang="ru-RU" dirty="0"/>
              <a:t>р</a:t>
            </a:r>
            <a:r>
              <a:rPr lang="ru-RU" dirty="0" smtClean="0"/>
              <a:t>азвитие потребности к общению.</a:t>
            </a:r>
          </a:p>
          <a:p>
            <a:pPr marL="0" indent="0">
              <a:buNone/>
            </a:pPr>
            <a:r>
              <a:rPr lang="ru-RU" dirty="0" smtClean="0"/>
              <a:t>Потребность в общении </a:t>
            </a:r>
            <a:r>
              <a:rPr lang="ru-RU" dirty="0"/>
              <a:t>формируется в процессе совместной деятельности со взрослым на основе эмоционально привлекательных для ребёнка видов </a:t>
            </a:r>
            <a:r>
              <a:rPr lang="ru-RU" dirty="0" smtClean="0"/>
              <a:t>деятельности.</a:t>
            </a:r>
            <a:endParaRPr lang="ru-RU" dirty="0"/>
          </a:p>
        </p:txBody>
      </p:sp>
    </p:spTree>
    <p:extLst>
      <p:ext uri="{BB962C8B-B14F-4D97-AF65-F5344CB8AC3E}">
        <p14:creationId xmlns:p14="http://schemas.microsoft.com/office/powerpoint/2010/main" xmlns="" val="3464575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r>
              <a:rPr lang="ru-RU" sz="3600" b="1" dirty="0">
                <a:solidFill>
                  <a:srgbClr val="FF0000"/>
                </a:solidFill>
              </a:rPr>
              <a:t>Основные </a:t>
            </a:r>
            <a:r>
              <a:rPr lang="ru-RU" sz="3600" b="1" dirty="0" smtClean="0">
                <a:solidFill>
                  <a:srgbClr val="FF0000"/>
                </a:solidFill>
              </a:rPr>
              <a:t>условия</a:t>
            </a:r>
            <a:br>
              <a:rPr lang="ru-RU" sz="3600" b="1" dirty="0" smtClean="0">
                <a:solidFill>
                  <a:srgbClr val="FF0000"/>
                </a:solidFill>
              </a:rPr>
            </a:br>
            <a:r>
              <a:rPr lang="ru-RU" sz="3600" b="1" dirty="0" smtClean="0">
                <a:solidFill>
                  <a:srgbClr val="FF0000"/>
                </a:solidFill>
              </a:rPr>
              <a:t>формирования </a:t>
            </a:r>
            <a:r>
              <a:rPr lang="ru-RU" sz="3600" b="1" dirty="0">
                <a:solidFill>
                  <a:srgbClr val="FF0000"/>
                </a:solidFill>
              </a:rPr>
              <a:t>речи в норме.</a:t>
            </a:r>
            <a:r>
              <a:rPr lang="ru-RU" sz="3600" dirty="0">
                <a:solidFill>
                  <a:srgbClr val="FF0000"/>
                </a:solidFill>
              </a:rPr>
              <a:t/>
            </a:r>
            <a:br>
              <a:rPr lang="ru-RU" sz="3600" dirty="0">
                <a:solidFill>
                  <a:srgbClr val="FF0000"/>
                </a:solidFill>
              </a:rPr>
            </a:br>
            <a:endParaRPr lang="ru-RU" sz="3600" dirty="0">
              <a:solidFill>
                <a:srgbClr val="FF0000"/>
              </a:solidFill>
            </a:endParaRPr>
          </a:p>
        </p:txBody>
      </p:sp>
      <p:sp>
        <p:nvSpPr>
          <p:cNvPr id="3" name="Объект 2"/>
          <p:cNvSpPr>
            <a:spLocks noGrp="1"/>
          </p:cNvSpPr>
          <p:nvPr>
            <p:ph idx="1"/>
          </p:nvPr>
        </p:nvSpPr>
        <p:spPr/>
        <p:txBody>
          <a:bodyPr>
            <a:normAutofit fontScale="92500" lnSpcReduction="20000"/>
          </a:bodyPr>
          <a:lstStyle/>
          <a:p>
            <a:r>
              <a:rPr lang="ru-RU" sz="2600" b="1" u="sng" dirty="0" smtClean="0"/>
              <a:t>1. Здоровье </a:t>
            </a:r>
            <a:r>
              <a:rPr lang="ru-RU" sz="2600" b="1" u="sng" dirty="0"/>
              <a:t>и зрелость нервной системы, головного </a:t>
            </a:r>
            <a:r>
              <a:rPr lang="ru-RU" sz="2600" b="1" u="sng" dirty="0" smtClean="0"/>
              <a:t>мозга</a:t>
            </a:r>
            <a:r>
              <a:rPr lang="ru-RU" sz="2600" u="sng" dirty="0" smtClean="0"/>
              <a:t>.</a:t>
            </a:r>
            <a:r>
              <a:rPr lang="ru-RU" sz="2600" dirty="0"/>
              <a:t> </a:t>
            </a:r>
            <a:r>
              <a:rPr lang="ru-RU" dirty="0"/>
              <a:t>Только в этом случае при достижении </a:t>
            </a:r>
            <a:r>
              <a:rPr lang="ru-RU" dirty="0" smtClean="0"/>
              <a:t>ребёнком определённого </a:t>
            </a:r>
            <a:r>
              <a:rPr lang="ru-RU" dirty="0"/>
              <a:t>возраста клетки речевых зон при условии наличия социальных стимулов смогут строить связи друг с другом и с клетками других зон головного </a:t>
            </a:r>
            <a:r>
              <a:rPr lang="ru-RU" dirty="0" smtClean="0"/>
              <a:t>мозга, образуя речевые рефлексы.</a:t>
            </a:r>
            <a:endParaRPr lang="ru-RU" u="sng" dirty="0" smtClean="0"/>
          </a:p>
          <a:p>
            <a:r>
              <a:rPr lang="ru-RU" u="sng" dirty="0" smtClean="0"/>
              <a:t>2. С</a:t>
            </a:r>
            <a:r>
              <a:rPr lang="ru-RU" sz="2600" b="1" u="sng" dirty="0" smtClean="0"/>
              <a:t>оциальные стимулы. </a:t>
            </a:r>
            <a:r>
              <a:rPr lang="ru-RU" dirty="0" smtClean="0"/>
              <a:t>Чтобы </a:t>
            </a:r>
            <a:r>
              <a:rPr lang="ru-RU" dirty="0"/>
              <a:t>речь развивалась, необходимо, чтобы ребёнок находился в </a:t>
            </a:r>
            <a:r>
              <a:rPr lang="ru-RU" dirty="0" smtClean="0"/>
              <a:t>окружении </a:t>
            </a:r>
            <a:r>
              <a:rPr lang="ru-RU" dirty="0"/>
              <a:t>людей, воспринимая звучащую речь. </a:t>
            </a:r>
            <a:endParaRPr lang="ru-RU" dirty="0" smtClean="0"/>
          </a:p>
          <a:p>
            <a:r>
              <a:rPr lang="ru-RU" sz="2600" b="1" u="sng" dirty="0" smtClean="0"/>
              <a:t>3. </a:t>
            </a:r>
            <a:r>
              <a:rPr lang="ru-RU" sz="2600" b="1" u="sng" dirty="0" err="1" smtClean="0"/>
              <a:t>Сформированность</a:t>
            </a:r>
            <a:r>
              <a:rPr lang="ru-RU" sz="2600" b="1" u="sng" dirty="0" smtClean="0"/>
              <a:t> психологических механизмов,</a:t>
            </a:r>
            <a:r>
              <a:rPr lang="ru-RU" sz="2600" b="1" dirty="0" smtClean="0"/>
              <a:t> </a:t>
            </a:r>
            <a:r>
              <a:rPr lang="ru-RU" dirty="0" smtClean="0"/>
              <a:t>необходимых для </a:t>
            </a:r>
            <a:r>
              <a:rPr lang="ru-RU" dirty="0"/>
              <a:t>развития речи: умение вступать в совместную </a:t>
            </a:r>
            <a:r>
              <a:rPr lang="ru-RU" dirty="0" smtClean="0"/>
              <a:t>деятельность со взрослым и развитие подражания, </a:t>
            </a:r>
            <a:r>
              <a:rPr lang="ru-RU" dirty="0"/>
              <a:t>сначала </a:t>
            </a:r>
            <a:r>
              <a:rPr lang="ru-RU" dirty="0" smtClean="0"/>
              <a:t>неречевого, </a:t>
            </a:r>
            <a:r>
              <a:rPr lang="ru-RU" dirty="0"/>
              <a:t>а затем </a:t>
            </a:r>
            <a:r>
              <a:rPr lang="ru-RU" dirty="0" smtClean="0"/>
              <a:t>речевого.</a:t>
            </a:r>
            <a:endParaRPr lang="ru-RU" dirty="0"/>
          </a:p>
          <a:p>
            <a:endParaRPr lang="ru-RU" dirty="0"/>
          </a:p>
          <a:p>
            <a:endParaRPr lang="ru-RU" dirty="0"/>
          </a:p>
        </p:txBody>
      </p:sp>
    </p:spTree>
    <p:extLst>
      <p:ext uri="{BB962C8B-B14F-4D97-AF65-F5344CB8AC3E}">
        <p14:creationId xmlns:p14="http://schemas.microsoft.com/office/powerpoint/2010/main" xmlns="" val="1118600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002060"/>
                </a:solidFill>
              </a:rPr>
              <a:t>Формирование психологической базы </a:t>
            </a:r>
            <a:r>
              <a:rPr lang="ru-RU" dirty="0" smtClean="0">
                <a:solidFill>
                  <a:srgbClr val="002060"/>
                </a:solidFill>
              </a:rPr>
              <a:t>речи</a:t>
            </a:r>
            <a:br>
              <a:rPr lang="ru-RU" dirty="0" smtClean="0">
                <a:solidFill>
                  <a:srgbClr val="002060"/>
                </a:solidFill>
              </a:rPr>
            </a:br>
            <a:r>
              <a:rPr lang="ru-RU" sz="4000" dirty="0">
                <a:solidFill>
                  <a:srgbClr val="002060"/>
                </a:solidFill>
              </a:rPr>
              <a:t>Подготовительный этап</a:t>
            </a:r>
          </a:p>
        </p:txBody>
      </p:sp>
      <p:sp>
        <p:nvSpPr>
          <p:cNvPr id="3" name="Объект 2"/>
          <p:cNvSpPr>
            <a:spLocks noGrp="1"/>
          </p:cNvSpPr>
          <p:nvPr>
            <p:ph idx="1"/>
          </p:nvPr>
        </p:nvSpPr>
        <p:spPr/>
        <p:txBody>
          <a:bodyPr>
            <a:normAutofit fontScale="85000" lnSpcReduction="20000"/>
          </a:bodyPr>
          <a:lstStyle/>
          <a:p>
            <a:r>
              <a:rPr lang="ru-RU" b="1" dirty="0"/>
              <a:t>Приёмы и методы:</a:t>
            </a:r>
          </a:p>
          <a:p>
            <a:pPr marL="0" indent="0">
              <a:buNone/>
            </a:pPr>
            <a:r>
              <a:rPr lang="ru-RU" dirty="0"/>
              <a:t>а) установление контакта, привлечение ребёнка происходит через значимые  и привлекательные для ребёнка игрушки и предметы: волчки, музыкальные игрушки, мыльные пузыри и т.д.</a:t>
            </a:r>
          </a:p>
          <a:p>
            <a:pPr marL="0" indent="0">
              <a:buNone/>
            </a:pPr>
            <a:r>
              <a:rPr lang="ru-RU" dirty="0"/>
              <a:t>Методические пояснения: </a:t>
            </a:r>
          </a:p>
          <a:p>
            <a:r>
              <a:rPr lang="ru-RU" dirty="0"/>
              <a:t>Установление контакта на первых порах может быть односторонним: специалист поддерживает контакт, предлагая ребёнку различные игрушки, показывает различные способы действия с игрушками и предметами, пытается заинтересовать ребёнка. </a:t>
            </a:r>
            <a:r>
              <a:rPr lang="ru-RU" u="sng" dirty="0"/>
              <a:t>Все свои действия взрослый комментирует в традиционном порядке: использует предваряющую речь (давай заводить, заводи), сопровождающие формы речи (молодец, ты завёл волчок, крутится волчок, бах, упал и т.д.) и констатирующую речь</a:t>
            </a:r>
            <a:r>
              <a:rPr lang="ru-RU" dirty="0"/>
              <a:t>.</a:t>
            </a:r>
          </a:p>
          <a:p>
            <a:endParaRPr lang="ru-RU" dirty="0"/>
          </a:p>
        </p:txBody>
      </p:sp>
    </p:spTree>
    <p:extLst>
      <p:ext uri="{BB962C8B-B14F-4D97-AF65-F5344CB8AC3E}">
        <p14:creationId xmlns:p14="http://schemas.microsoft.com/office/powerpoint/2010/main" xmlns="" val="34383401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002060"/>
                </a:solidFill>
              </a:rPr>
              <a:t>Формирование психологической базы </a:t>
            </a:r>
            <a:r>
              <a:rPr lang="ru-RU" dirty="0" smtClean="0">
                <a:solidFill>
                  <a:srgbClr val="002060"/>
                </a:solidFill>
              </a:rPr>
              <a:t>речи</a:t>
            </a:r>
            <a:br>
              <a:rPr lang="ru-RU" dirty="0" smtClean="0">
                <a:solidFill>
                  <a:srgbClr val="002060"/>
                </a:solidFill>
              </a:rPr>
            </a:br>
            <a:r>
              <a:rPr lang="ru-RU" sz="3600" dirty="0">
                <a:solidFill>
                  <a:srgbClr val="002060"/>
                </a:solidFill>
              </a:rPr>
              <a:t>Подготовительный этап</a:t>
            </a:r>
          </a:p>
        </p:txBody>
      </p:sp>
      <p:sp>
        <p:nvSpPr>
          <p:cNvPr id="3" name="Объект 2"/>
          <p:cNvSpPr>
            <a:spLocks noGrp="1"/>
          </p:cNvSpPr>
          <p:nvPr>
            <p:ph idx="1"/>
          </p:nvPr>
        </p:nvSpPr>
        <p:spPr>
          <a:xfrm>
            <a:off x="1312722" y="2390678"/>
            <a:ext cx="9601196" cy="3318936"/>
          </a:xfrm>
        </p:spPr>
        <p:txBody>
          <a:bodyPr>
            <a:normAutofit fontScale="25000" lnSpcReduction="20000"/>
          </a:bodyPr>
          <a:lstStyle/>
          <a:p>
            <a:pPr marL="0" indent="0">
              <a:buNone/>
            </a:pPr>
            <a:r>
              <a:rPr lang="ru-RU" sz="6400" dirty="0" smtClean="0"/>
              <a:t>б) </a:t>
            </a:r>
            <a:r>
              <a:rPr lang="ru-RU" sz="6400" b="1" dirty="0" smtClean="0"/>
              <a:t>Формирование </a:t>
            </a:r>
            <a:r>
              <a:rPr lang="ru-RU" sz="6400" b="1" dirty="0"/>
              <a:t>совместной деятельности со взрослым с использованием различных форм взаимодействия: предметно-действенного, </a:t>
            </a:r>
            <a:r>
              <a:rPr lang="ru-RU" sz="6400" b="1" dirty="0" smtClean="0"/>
              <a:t>игрового.</a:t>
            </a:r>
            <a:endParaRPr lang="ru-RU" sz="6400" b="1" dirty="0"/>
          </a:p>
          <a:p>
            <a:pPr marL="0" indent="0">
              <a:buNone/>
            </a:pPr>
            <a:r>
              <a:rPr lang="ru-RU" sz="6400" u="sng" dirty="0"/>
              <a:t>Приёмы</a:t>
            </a:r>
            <a:r>
              <a:rPr lang="ru-RU" sz="6400" dirty="0"/>
              <a:t>: </a:t>
            </a:r>
            <a:r>
              <a:rPr lang="ru-RU" sz="6400" b="1" dirty="0"/>
              <a:t>используются любые предметы и игры, предусматривающие взаимодействие: игры в мяч, катание машинок, игры с водой и т.д</a:t>
            </a:r>
            <a:r>
              <a:rPr lang="ru-RU" sz="6400" b="1" dirty="0" smtClean="0"/>
              <a:t>. Главное, чтобы ребёнок начал воспринимать задачу взрослого.</a:t>
            </a:r>
            <a:endParaRPr lang="ru-RU" sz="6400" b="1" dirty="0"/>
          </a:p>
          <a:p>
            <a:pPr marL="0" indent="0">
              <a:buNone/>
            </a:pPr>
            <a:r>
              <a:rPr lang="ru-RU" sz="6400" dirty="0"/>
              <a:t>- </a:t>
            </a:r>
            <a:r>
              <a:rPr lang="ru-RU" sz="6400" dirty="0" smtClean="0"/>
              <a:t>учим </a:t>
            </a:r>
            <a:r>
              <a:rPr lang="ru-RU" sz="6400" dirty="0"/>
              <a:t>бросать мяч друг другу и в корзину,</a:t>
            </a:r>
          </a:p>
          <a:p>
            <a:pPr marL="0" indent="0">
              <a:buNone/>
            </a:pPr>
            <a:r>
              <a:rPr lang="ru-RU" sz="6400" dirty="0"/>
              <a:t>- разбрасывать кубики и собирать их в коробку </a:t>
            </a:r>
          </a:p>
          <a:p>
            <a:pPr marL="0" indent="0">
              <a:buNone/>
            </a:pPr>
            <a:r>
              <a:rPr lang="ru-RU" sz="6400" dirty="0"/>
              <a:t>-искать маленькие игрушки в сухом бассейне или в «волшебном мешочке»</a:t>
            </a:r>
          </a:p>
          <a:p>
            <a:pPr marL="0" indent="0">
              <a:buNone/>
            </a:pPr>
            <a:r>
              <a:rPr lang="ru-RU" sz="6400" dirty="0"/>
              <a:t>- изображать «дождик», бросая пуговички или горошинки, нанизывать бусы</a:t>
            </a:r>
          </a:p>
          <a:p>
            <a:pPr marL="0" indent="0">
              <a:buNone/>
            </a:pPr>
            <a:r>
              <a:rPr lang="ru-RU" sz="6400" dirty="0"/>
              <a:t>-кормить игрушки, обыгрывание игрушек с использованием детских песенок и </a:t>
            </a:r>
            <a:r>
              <a:rPr lang="ru-RU" sz="6400" dirty="0" err="1"/>
              <a:t>потешек</a:t>
            </a:r>
            <a:endParaRPr lang="ru-RU" sz="6400" dirty="0"/>
          </a:p>
          <a:p>
            <a:pPr marL="0" indent="0">
              <a:buNone/>
            </a:pPr>
            <a:r>
              <a:rPr lang="ru-RU" sz="6400" dirty="0"/>
              <a:t>-бегать по заданному правилу: до дивана, на кухню и т.д.</a:t>
            </a:r>
          </a:p>
          <a:p>
            <a:pPr marL="0" indent="0">
              <a:buNone/>
            </a:pPr>
            <a:r>
              <a:rPr lang="ru-RU" sz="6400" dirty="0"/>
              <a:t>- рисование пальчиковыми красками</a:t>
            </a:r>
          </a:p>
          <a:p>
            <a:pPr marL="0" indent="0">
              <a:buNone/>
            </a:pPr>
            <a:r>
              <a:rPr lang="ru-RU" sz="6400" dirty="0"/>
              <a:t>- </a:t>
            </a:r>
            <a:r>
              <a:rPr lang="ru-RU" sz="6400" dirty="0" smtClean="0"/>
              <a:t>использование </a:t>
            </a:r>
            <a:r>
              <a:rPr lang="ru-RU" sz="6400" dirty="0"/>
              <a:t>физкультурных комплексов и упражнений: ходьба, прыжки, лазание по лесенке. Это позволяет организовать и упорядочить деятельность ребёнка, но только при правильной организации со стороны взрослого.</a:t>
            </a:r>
          </a:p>
          <a:p>
            <a:endParaRPr lang="ru-RU" dirty="0"/>
          </a:p>
        </p:txBody>
      </p:sp>
    </p:spTree>
    <p:extLst>
      <p:ext uri="{BB962C8B-B14F-4D97-AF65-F5344CB8AC3E}">
        <p14:creationId xmlns:p14="http://schemas.microsoft.com/office/powerpoint/2010/main" xmlns="" val="24552322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002060"/>
                </a:solidFill>
              </a:rPr>
              <a:t>Формирование психологической базы речи</a:t>
            </a:r>
            <a:br>
              <a:rPr lang="ru-RU" dirty="0">
                <a:solidFill>
                  <a:srgbClr val="002060"/>
                </a:solidFill>
              </a:rPr>
            </a:br>
            <a:r>
              <a:rPr lang="ru-RU" sz="3100" dirty="0">
                <a:solidFill>
                  <a:srgbClr val="002060"/>
                </a:solidFill>
              </a:rPr>
              <a:t>Подготовительный этап</a:t>
            </a:r>
          </a:p>
        </p:txBody>
      </p:sp>
      <p:sp>
        <p:nvSpPr>
          <p:cNvPr id="3" name="Объект 2"/>
          <p:cNvSpPr>
            <a:spLocks noGrp="1"/>
          </p:cNvSpPr>
          <p:nvPr>
            <p:ph idx="1"/>
          </p:nvPr>
        </p:nvSpPr>
        <p:spPr>
          <a:xfrm>
            <a:off x="1399311" y="2390677"/>
            <a:ext cx="9601196" cy="3318936"/>
          </a:xfrm>
        </p:spPr>
        <p:txBody>
          <a:bodyPr>
            <a:noAutofit/>
          </a:bodyPr>
          <a:lstStyle/>
          <a:p>
            <a:r>
              <a:rPr lang="ru-RU" sz="1600" u="sng" dirty="0"/>
              <a:t>Методические замечания к подготовительному этапу.</a:t>
            </a:r>
          </a:p>
          <a:p>
            <a:pPr marL="0" indent="0">
              <a:buNone/>
            </a:pPr>
            <a:r>
              <a:rPr lang="ru-RU" sz="1600" b="1" dirty="0"/>
              <a:t>На всех уровнях работа проводится в несколько этапов:</a:t>
            </a:r>
          </a:p>
          <a:p>
            <a:pPr marL="0" indent="0">
              <a:buNone/>
            </a:pPr>
            <a:r>
              <a:rPr lang="ru-RU" sz="1600" dirty="0"/>
              <a:t>- по подражанию: делает взрослый, ребёнок помогает;</a:t>
            </a:r>
          </a:p>
          <a:p>
            <a:pPr marL="0" indent="0">
              <a:buNone/>
            </a:pPr>
            <a:r>
              <a:rPr lang="ru-RU" sz="1600" dirty="0"/>
              <a:t>-сопряжённо, вместе со взрослым;</a:t>
            </a:r>
          </a:p>
          <a:p>
            <a:pPr marL="0" indent="0">
              <a:buNone/>
            </a:pPr>
            <a:r>
              <a:rPr lang="ru-RU" sz="1600" dirty="0"/>
              <a:t>- по правилу очерёдности: сначала взрослый, затем ребёнок;</a:t>
            </a:r>
          </a:p>
          <a:p>
            <a:pPr marL="0" indent="0">
              <a:buNone/>
            </a:pPr>
            <a:r>
              <a:rPr lang="ru-RU" sz="1600" dirty="0"/>
              <a:t>- самостоятельно, по речевой инструкции.</a:t>
            </a:r>
          </a:p>
          <a:p>
            <a:r>
              <a:rPr lang="ru-RU" sz="1600" dirty="0"/>
              <a:t>Эта последовательность должна присутствовать во всех играх и упражнениях, в том числе и на следующих этапах.</a:t>
            </a:r>
          </a:p>
          <a:p>
            <a:r>
              <a:rPr lang="ru-RU" sz="1600" dirty="0"/>
              <a:t>Обязательно использование взрослым всех форм речи: предваряющей действие, комментирующей и подытоживающей. Речь на всех этапах используется в форме диалога, сначала одностороннего. Взрослый не просто говорит, а задаёт вопрос ребёнку и после паузы сам даёт ответ. Например, давай играть! Что мы будем делать? Играть. Бросай мяч! Кто ловит? Тётя, Кто ловит? Петя и т.д.</a:t>
            </a:r>
          </a:p>
          <a:p>
            <a:endParaRPr lang="ru-RU" sz="1600" dirty="0"/>
          </a:p>
        </p:txBody>
      </p:sp>
    </p:spTree>
    <p:extLst>
      <p:ext uri="{BB962C8B-B14F-4D97-AF65-F5344CB8AC3E}">
        <p14:creationId xmlns:p14="http://schemas.microsoft.com/office/powerpoint/2010/main" xmlns="" val="38561880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002060"/>
                </a:solidFill>
              </a:rPr>
              <a:t>Формирование </a:t>
            </a:r>
            <a:r>
              <a:rPr lang="ru-RU" dirty="0">
                <a:solidFill>
                  <a:srgbClr val="002060"/>
                </a:solidFill>
              </a:rPr>
              <a:t>психологической базы речи</a:t>
            </a:r>
            <a:r>
              <a:rPr lang="ru-RU" dirty="0"/>
              <a:t/>
            </a:r>
            <a:br>
              <a:rPr lang="ru-RU" dirty="0"/>
            </a:br>
            <a:r>
              <a:rPr lang="ru-RU" sz="3600" dirty="0" smtClean="0">
                <a:solidFill>
                  <a:srgbClr val="0070C0"/>
                </a:solidFill>
              </a:rPr>
              <a:t>Развитие </a:t>
            </a:r>
            <a:r>
              <a:rPr lang="ru-RU" sz="3600" dirty="0">
                <a:solidFill>
                  <a:srgbClr val="0070C0"/>
                </a:solidFill>
              </a:rPr>
              <a:t>неречевого </a:t>
            </a:r>
            <a:r>
              <a:rPr lang="ru-RU" sz="3600" dirty="0" smtClean="0">
                <a:solidFill>
                  <a:srgbClr val="0070C0"/>
                </a:solidFill>
              </a:rPr>
              <a:t>подражания</a:t>
            </a:r>
            <a:r>
              <a:rPr lang="ru-RU" sz="3600" dirty="0"/>
              <a:t/>
            </a:r>
            <a:br>
              <a:rPr lang="ru-RU" sz="3600" dirty="0"/>
            </a:br>
            <a:endParaRPr lang="ru-RU" sz="3600" dirty="0"/>
          </a:p>
        </p:txBody>
      </p:sp>
      <p:sp>
        <p:nvSpPr>
          <p:cNvPr id="3" name="Объект 2"/>
          <p:cNvSpPr>
            <a:spLocks noGrp="1"/>
          </p:cNvSpPr>
          <p:nvPr>
            <p:ph idx="1"/>
          </p:nvPr>
        </p:nvSpPr>
        <p:spPr/>
        <p:txBody>
          <a:bodyPr>
            <a:normAutofit fontScale="92500" lnSpcReduction="20000"/>
          </a:bodyPr>
          <a:lstStyle/>
          <a:p>
            <a:r>
              <a:rPr lang="ru-RU" dirty="0"/>
              <a:t>У</a:t>
            </a:r>
            <a:r>
              <a:rPr lang="ru-RU" dirty="0" smtClean="0"/>
              <a:t>пражнения </a:t>
            </a:r>
            <a:r>
              <a:rPr lang="ru-RU" dirty="0"/>
              <a:t>на этом уровне необходимы только тем детям, у которых не сформировано речевое подражание</a:t>
            </a:r>
            <a:r>
              <a:rPr lang="ru-RU" dirty="0" smtClean="0"/>
              <a:t>.</a:t>
            </a:r>
          </a:p>
          <a:p>
            <a:r>
              <a:rPr lang="ru-RU" dirty="0" smtClean="0"/>
              <a:t> </a:t>
            </a:r>
            <a:r>
              <a:rPr lang="ru-RU" b="1" dirty="0"/>
              <a:t>Главное условие, чтобы ребёнка можно было обучать речи – способность повторять за взрослым слова или части слов. </a:t>
            </a:r>
            <a:endParaRPr lang="ru-RU" b="1" dirty="0" smtClean="0"/>
          </a:p>
          <a:p>
            <a:r>
              <a:rPr lang="ru-RU" dirty="0" smtClean="0"/>
              <a:t>Отсутствие </a:t>
            </a:r>
            <a:r>
              <a:rPr lang="ru-RU" dirty="0"/>
              <a:t>речевого подражания – важный признак речевого </a:t>
            </a:r>
            <a:r>
              <a:rPr lang="ru-RU" dirty="0" err="1"/>
              <a:t>дизонтогенеза</a:t>
            </a:r>
            <a:r>
              <a:rPr lang="ru-RU" dirty="0"/>
              <a:t>. Это характерно для детей с аутистическими чертами и эмоционально-поведенческими нарушениями при наличии черт поведенческого и речевого негативизма. </a:t>
            </a:r>
          </a:p>
          <a:p>
            <a:r>
              <a:rPr lang="ru-RU" dirty="0" smtClean="0"/>
              <a:t>Чтобы </a:t>
            </a:r>
            <a:r>
              <a:rPr lang="ru-RU" dirty="0"/>
              <a:t>развить способность к речевому подражанию, необходимо сначала сформировать </a:t>
            </a:r>
            <a:r>
              <a:rPr lang="ru-RU" b="1" dirty="0"/>
              <a:t>неречевое подражание </a:t>
            </a:r>
            <a:r>
              <a:rPr lang="ru-RU" dirty="0"/>
              <a:t>на различном материале.</a:t>
            </a:r>
          </a:p>
        </p:txBody>
      </p:sp>
    </p:spTree>
    <p:extLst>
      <p:ext uri="{BB962C8B-B14F-4D97-AF65-F5344CB8AC3E}">
        <p14:creationId xmlns:p14="http://schemas.microsoft.com/office/powerpoint/2010/main" xmlns="" val="29944880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002060"/>
                </a:solidFill>
              </a:rPr>
              <a:t>Формирование </a:t>
            </a:r>
            <a:r>
              <a:rPr lang="ru-RU" dirty="0">
                <a:solidFill>
                  <a:srgbClr val="002060"/>
                </a:solidFill>
              </a:rPr>
              <a:t>психологической базы речи</a:t>
            </a:r>
            <a:br>
              <a:rPr lang="ru-RU" dirty="0">
                <a:solidFill>
                  <a:srgbClr val="002060"/>
                </a:solidFill>
              </a:rPr>
            </a:br>
            <a:r>
              <a:rPr lang="ru-RU" sz="3600" dirty="0">
                <a:solidFill>
                  <a:srgbClr val="0070C0"/>
                </a:solidFill>
              </a:rPr>
              <a:t>Развитие неречевого подражания</a:t>
            </a:r>
            <a:r>
              <a:rPr lang="ru-RU" sz="3600" dirty="0"/>
              <a:t/>
            </a:r>
            <a:br>
              <a:rPr lang="ru-RU" sz="3600" dirty="0"/>
            </a:br>
            <a:endParaRPr lang="ru-RU" dirty="0"/>
          </a:p>
        </p:txBody>
      </p:sp>
      <p:sp>
        <p:nvSpPr>
          <p:cNvPr id="3" name="Объект 2"/>
          <p:cNvSpPr>
            <a:spLocks noGrp="1"/>
          </p:cNvSpPr>
          <p:nvPr>
            <p:ph idx="1"/>
          </p:nvPr>
        </p:nvSpPr>
        <p:spPr/>
        <p:txBody>
          <a:bodyPr>
            <a:normAutofit fontScale="85000" lnSpcReduction="20000"/>
          </a:bodyPr>
          <a:lstStyle/>
          <a:p>
            <a:r>
              <a:rPr lang="ru-RU" dirty="0"/>
              <a:t>Развитие общей подражательной деятельности на различном </a:t>
            </a:r>
            <a:r>
              <a:rPr lang="ru-RU" dirty="0" smtClean="0"/>
              <a:t>материале</a:t>
            </a:r>
            <a:r>
              <a:rPr lang="ru-RU" dirty="0"/>
              <a:t>.</a:t>
            </a:r>
            <a:endParaRPr lang="ru-RU" dirty="0" smtClean="0"/>
          </a:p>
          <a:p>
            <a:pPr marL="0" lvl="0" indent="0">
              <a:buNone/>
            </a:pPr>
            <a:r>
              <a:rPr lang="ru-RU" dirty="0" smtClean="0"/>
              <a:t>1. На </a:t>
            </a:r>
            <a:r>
              <a:rPr lang="ru-RU" dirty="0"/>
              <a:t>основе развития общей моторики:</a:t>
            </a:r>
          </a:p>
          <a:p>
            <a:pPr marL="0" indent="0">
              <a:buNone/>
            </a:pPr>
            <a:r>
              <a:rPr lang="ru-RU" dirty="0"/>
              <a:t>- учить при необходимости воспроизводить бытовые </a:t>
            </a:r>
            <a:r>
              <a:rPr lang="ru-RU" dirty="0" smtClean="0"/>
              <a:t>жесты по просьбе взрослого: </a:t>
            </a:r>
            <a:r>
              <a:rPr lang="ru-RU" dirty="0"/>
              <a:t>пока, воздушный поцелуй, дай ручку, ладушки, похлопай «молодец» и т.д.</a:t>
            </a:r>
          </a:p>
          <a:p>
            <a:pPr marL="0" indent="0">
              <a:buNone/>
            </a:pPr>
            <a:r>
              <a:rPr lang="ru-RU" dirty="0"/>
              <a:t>- имитировать движения животных (ходим как мишки, прыгаем как зайчики, </a:t>
            </a:r>
            <a:r>
              <a:rPr lang="ru-RU" dirty="0" smtClean="0"/>
              <a:t>летаем </a:t>
            </a:r>
            <a:r>
              <a:rPr lang="ru-RU" dirty="0"/>
              <a:t>как птички и т.д.)</a:t>
            </a:r>
          </a:p>
          <a:p>
            <a:pPr>
              <a:buFontTx/>
              <a:buChar char="-"/>
            </a:pPr>
            <a:r>
              <a:rPr lang="ru-RU" dirty="0" smtClean="0"/>
              <a:t>развивать </a:t>
            </a:r>
            <a:r>
              <a:rPr lang="ru-RU" dirty="0"/>
              <a:t>подражательную способность на основе драматизации стихов: изображать, подкреплять жестами и движениями стихотворные строчки</a:t>
            </a:r>
            <a:r>
              <a:rPr lang="ru-RU" dirty="0" smtClean="0"/>
              <a:t>.</a:t>
            </a:r>
          </a:p>
          <a:p>
            <a:pPr>
              <a:buFontTx/>
              <a:buChar char="-"/>
            </a:pPr>
            <a:r>
              <a:rPr lang="ru-RU" dirty="0"/>
              <a:t>развивать подражание на основе простых физкультурных </a:t>
            </a:r>
            <a:r>
              <a:rPr lang="ru-RU" dirty="0" smtClean="0"/>
              <a:t>движений: давай делать зарядку.</a:t>
            </a:r>
            <a:endParaRPr lang="ru-RU" dirty="0"/>
          </a:p>
          <a:p>
            <a:pPr>
              <a:buFontTx/>
              <a:buChar char="-"/>
            </a:pPr>
            <a:endParaRPr lang="ru-RU" dirty="0"/>
          </a:p>
          <a:p>
            <a:endParaRPr lang="ru-RU" dirty="0"/>
          </a:p>
        </p:txBody>
      </p:sp>
    </p:spTree>
    <p:extLst>
      <p:ext uri="{BB962C8B-B14F-4D97-AF65-F5344CB8AC3E}">
        <p14:creationId xmlns:p14="http://schemas.microsoft.com/office/powerpoint/2010/main" xmlns="" val="4175157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002060"/>
                </a:solidFill>
              </a:rPr>
              <a:t>Формирование </a:t>
            </a:r>
            <a:r>
              <a:rPr lang="ru-RU" dirty="0">
                <a:solidFill>
                  <a:srgbClr val="002060"/>
                </a:solidFill>
              </a:rPr>
              <a:t>психологической базы речи</a:t>
            </a:r>
            <a:br>
              <a:rPr lang="ru-RU" dirty="0">
                <a:solidFill>
                  <a:srgbClr val="002060"/>
                </a:solidFill>
              </a:rPr>
            </a:br>
            <a:r>
              <a:rPr lang="ru-RU" sz="3600" dirty="0">
                <a:solidFill>
                  <a:srgbClr val="0070C0"/>
                </a:solidFill>
              </a:rPr>
              <a:t>Развитие неречевого подражания</a:t>
            </a:r>
            <a:r>
              <a:rPr lang="ru-RU" sz="3600" dirty="0"/>
              <a:t/>
            </a:r>
            <a:br>
              <a:rPr lang="ru-RU" sz="3600" dirty="0"/>
            </a:br>
            <a:endParaRPr lang="ru-RU" dirty="0"/>
          </a:p>
        </p:txBody>
      </p:sp>
      <p:sp>
        <p:nvSpPr>
          <p:cNvPr id="3" name="Объект 2"/>
          <p:cNvSpPr>
            <a:spLocks noGrp="1"/>
          </p:cNvSpPr>
          <p:nvPr>
            <p:ph idx="1"/>
          </p:nvPr>
        </p:nvSpPr>
        <p:spPr/>
        <p:txBody>
          <a:bodyPr>
            <a:normAutofit fontScale="92500" lnSpcReduction="20000"/>
          </a:bodyPr>
          <a:lstStyle/>
          <a:p>
            <a:pPr marL="0" indent="0">
              <a:buNone/>
            </a:pPr>
            <a:r>
              <a:rPr lang="ru-RU" dirty="0" smtClean="0"/>
              <a:t>2. На </a:t>
            </a:r>
            <a:r>
              <a:rPr lang="ru-RU" dirty="0"/>
              <a:t>основе развития мелкой моторики (тонких координированных движений кистей рук). </a:t>
            </a:r>
          </a:p>
          <a:p>
            <a:pPr marL="0" indent="0">
              <a:buNone/>
            </a:pPr>
            <a:r>
              <a:rPr lang="ru-RU" dirty="0"/>
              <a:t>Можно использовать упражнения </a:t>
            </a:r>
            <a:r>
              <a:rPr lang="en-US" dirty="0"/>
              <a:t>I</a:t>
            </a:r>
            <a:r>
              <a:rPr lang="ru-RU" dirty="0"/>
              <a:t> блока из книги Е. </a:t>
            </a:r>
            <a:r>
              <a:rPr lang="ru-RU" dirty="0" err="1"/>
              <a:t>Косиновой</a:t>
            </a:r>
            <a:r>
              <a:rPr lang="ru-RU" dirty="0"/>
              <a:t> «Уроки логопеда». Эти упражнения просты, имитируют знакомые бытовые действия и предметы, развивают не только подражание, но и общую ритмизацию речи</a:t>
            </a:r>
            <a:r>
              <a:rPr lang="ru-RU" dirty="0" smtClean="0"/>
              <a:t>.</a:t>
            </a:r>
          </a:p>
          <a:p>
            <a:pPr marL="0" indent="0">
              <a:buNone/>
            </a:pPr>
            <a:r>
              <a:rPr lang="ru-RU" dirty="0" smtClean="0"/>
              <a:t>3. На </a:t>
            </a:r>
            <a:r>
              <a:rPr lang="ru-RU" dirty="0"/>
              <a:t>основе развития артикуляционной моторики. Можно использовать истории про путешествия язычка из книги «Уроки логопеда» Е. </a:t>
            </a:r>
            <a:r>
              <a:rPr lang="ru-RU" dirty="0" err="1"/>
              <a:t>Косиновой</a:t>
            </a:r>
            <a:r>
              <a:rPr lang="ru-RU" dirty="0"/>
              <a:t>, раздел «Гимнастика для язычка</a:t>
            </a:r>
            <a:r>
              <a:rPr lang="ru-RU" dirty="0" smtClean="0"/>
              <a:t>».</a:t>
            </a:r>
          </a:p>
          <a:p>
            <a:pPr marL="0" indent="0">
              <a:buNone/>
            </a:pPr>
            <a:r>
              <a:rPr lang="ru-RU" sz="2200" u="sng" dirty="0"/>
              <a:t>Главная цель на данном этапе- усложнять неречевое </a:t>
            </a:r>
            <a:r>
              <a:rPr lang="ru-RU" sz="2200" u="sng" dirty="0" smtClean="0"/>
              <a:t>подражание, если ребёнку доступны простые задания, предлагаем ему более сложные. </a:t>
            </a:r>
          </a:p>
          <a:p>
            <a:pPr marL="0" indent="0">
              <a:buNone/>
            </a:pPr>
            <a:endParaRPr lang="ru-RU" sz="2200" u="sng" dirty="0"/>
          </a:p>
          <a:p>
            <a:pPr marL="0" indent="0">
              <a:buNone/>
            </a:pPr>
            <a:endParaRPr lang="ru-RU" sz="2200" u="sng" dirty="0"/>
          </a:p>
          <a:p>
            <a:pPr marL="0" indent="0">
              <a:buNone/>
            </a:pPr>
            <a:endParaRPr lang="ru-RU" dirty="0"/>
          </a:p>
          <a:p>
            <a:pPr marL="0" indent="0">
              <a:buNone/>
            </a:pPr>
            <a:endParaRPr lang="ru-RU" dirty="0"/>
          </a:p>
          <a:p>
            <a:endParaRPr lang="ru-RU" dirty="0"/>
          </a:p>
        </p:txBody>
      </p:sp>
    </p:spTree>
    <p:extLst>
      <p:ext uri="{BB962C8B-B14F-4D97-AF65-F5344CB8AC3E}">
        <p14:creationId xmlns:p14="http://schemas.microsoft.com/office/powerpoint/2010/main" xmlns="" val="35537953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a:solidFill>
                  <a:srgbClr val="002060"/>
                </a:solidFill>
              </a:rPr>
              <a:t>Формирование психологической базы речи</a:t>
            </a:r>
            <a:br>
              <a:rPr lang="ru-RU" dirty="0">
                <a:solidFill>
                  <a:srgbClr val="002060"/>
                </a:solidFill>
              </a:rPr>
            </a:br>
            <a:r>
              <a:rPr lang="ru-RU" sz="3600" dirty="0" smtClean="0">
                <a:solidFill>
                  <a:srgbClr val="FF0000"/>
                </a:solidFill>
              </a:rPr>
              <a:t>Развитие </a:t>
            </a:r>
            <a:r>
              <a:rPr lang="ru-RU" sz="3600" dirty="0">
                <a:solidFill>
                  <a:srgbClr val="FF0000"/>
                </a:solidFill>
              </a:rPr>
              <a:t>речевого </a:t>
            </a:r>
            <a:r>
              <a:rPr lang="ru-RU" sz="3600" dirty="0" smtClean="0">
                <a:solidFill>
                  <a:srgbClr val="FF0000"/>
                </a:solidFill>
              </a:rPr>
              <a:t>подражания и стимуляция речевой активности</a:t>
            </a:r>
            <a:r>
              <a:rPr lang="ru-RU" sz="3600" dirty="0">
                <a:solidFill>
                  <a:srgbClr val="FF0000"/>
                </a:solidFill>
              </a:rPr>
              <a:t/>
            </a:r>
            <a:br>
              <a:rPr lang="ru-RU" sz="3600" dirty="0">
                <a:solidFill>
                  <a:srgbClr val="FF0000"/>
                </a:solidFill>
              </a:rPr>
            </a:br>
            <a:endParaRPr lang="ru-RU" sz="3600" dirty="0">
              <a:solidFill>
                <a:srgbClr val="FF0000"/>
              </a:solidFill>
            </a:endParaRPr>
          </a:p>
        </p:txBody>
      </p:sp>
      <p:sp>
        <p:nvSpPr>
          <p:cNvPr id="3" name="Объект 2"/>
          <p:cNvSpPr>
            <a:spLocks noGrp="1"/>
          </p:cNvSpPr>
          <p:nvPr>
            <p:ph idx="1"/>
          </p:nvPr>
        </p:nvSpPr>
        <p:spPr/>
        <p:txBody>
          <a:bodyPr>
            <a:normAutofit fontScale="85000" lnSpcReduction="10000"/>
          </a:bodyPr>
          <a:lstStyle/>
          <a:p>
            <a:r>
              <a:rPr lang="ru-RU" dirty="0" smtClean="0"/>
              <a:t>Главная </a:t>
            </a:r>
            <a:r>
              <a:rPr lang="ru-RU" dirty="0"/>
              <a:t>цель работы на этом этапе – сформировать у ребёнка речевое подражание. Это одно из главных условий, благодаря которому у ребёнка развивается речь</a:t>
            </a:r>
            <a:r>
              <a:rPr lang="ru-RU" dirty="0" smtClean="0"/>
              <a:t>.</a:t>
            </a:r>
          </a:p>
          <a:p>
            <a:r>
              <a:rPr lang="ru-RU" dirty="0" smtClean="0"/>
              <a:t> </a:t>
            </a:r>
            <a:r>
              <a:rPr lang="ru-RU" dirty="0"/>
              <a:t>В норме речь при соблюдении 3 условий развивается автоматически, в случае ЗРР нужно приложить значительные усилия, чтобы «прорвать плотину» молчания, чтобы ребёнок начал пользоваться речью. Качество речи на этом этапе не важно, ребёнка нельзя поправлять, исправлять, важно поощрять любое речевое проявление. </a:t>
            </a:r>
            <a:endParaRPr lang="ru-RU" dirty="0" smtClean="0"/>
          </a:p>
          <a:p>
            <a:r>
              <a:rPr lang="ru-RU" dirty="0" smtClean="0"/>
              <a:t> </a:t>
            </a:r>
            <a:r>
              <a:rPr lang="ru-RU" b="1" dirty="0"/>
              <a:t>Если ребёнок начал повторять за взрослым - это крайне важный момент, т.к. ребёнок превращается из неговорящего в плохо- говорящего и у него формируется главный механизм, на основе которого можно производить обучение речи: подражание, ребёнок начинает повторять за </a:t>
            </a:r>
            <a:r>
              <a:rPr lang="ru-RU" b="1" dirty="0" smtClean="0"/>
              <a:t>взрослым.</a:t>
            </a:r>
            <a:endParaRPr lang="ru-RU" b="1" dirty="0"/>
          </a:p>
        </p:txBody>
      </p:sp>
    </p:spTree>
    <p:extLst>
      <p:ext uri="{BB962C8B-B14F-4D97-AF65-F5344CB8AC3E}">
        <p14:creationId xmlns:p14="http://schemas.microsoft.com/office/powerpoint/2010/main" xmlns="" val="36172624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002060"/>
                </a:solidFill>
              </a:rPr>
              <a:t>Формирование </a:t>
            </a:r>
            <a:r>
              <a:rPr lang="ru-RU" dirty="0">
                <a:solidFill>
                  <a:srgbClr val="002060"/>
                </a:solidFill>
              </a:rPr>
              <a:t>психологической базы речи</a:t>
            </a:r>
            <a:br>
              <a:rPr lang="ru-RU" dirty="0">
                <a:solidFill>
                  <a:srgbClr val="002060"/>
                </a:solidFill>
              </a:rPr>
            </a:br>
            <a:r>
              <a:rPr lang="ru-RU" sz="3600" dirty="0">
                <a:solidFill>
                  <a:srgbClr val="FF0000"/>
                </a:solidFill>
              </a:rPr>
              <a:t>Развитие речевого </a:t>
            </a:r>
            <a:r>
              <a:rPr lang="ru-RU" sz="3600" dirty="0" smtClean="0">
                <a:solidFill>
                  <a:srgbClr val="FF0000"/>
                </a:solidFill>
              </a:rPr>
              <a:t>подражания и стимуляция речевой активности</a:t>
            </a:r>
            <a:r>
              <a:rPr lang="ru-RU" sz="3600" dirty="0">
                <a:solidFill>
                  <a:srgbClr val="FF0000"/>
                </a:solidFill>
              </a:rPr>
              <a:t/>
            </a:r>
            <a:br>
              <a:rPr lang="ru-RU" sz="3600" dirty="0">
                <a:solidFill>
                  <a:srgbClr val="FF0000"/>
                </a:solidFill>
              </a:rPr>
            </a:br>
            <a:endParaRPr lang="ru-RU" dirty="0">
              <a:solidFill>
                <a:srgbClr val="FF0000"/>
              </a:solidFill>
            </a:endParaRPr>
          </a:p>
        </p:txBody>
      </p:sp>
      <p:sp>
        <p:nvSpPr>
          <p:cNvPr id="3" name="Объект 2"/>
          <p:cNvSpPr>
            <a:spLocks noGrp="1"/>
          </p:cNvSpPr>
          <p:nvPr>
            <p:ph idx="1"/>
          </p:nvPr>
        </p:nvSpPr>
        <p:spPr/>
        <p:txBody>
          <a:bodyPr>
            <a:normAutofit fontScale="92500" lnSpcReduction="10000"/>
          </a:bodyPr>
          <a:lstStyle/>
          <a:p>
            <a:pPr marL="0" indent="0">
              <a:buNone/>
            </a:pPr>
            <a:r>
              <a:rPr lang="ru-RU" b="1" dirty="0" smtClean="0"/>
              <a:t>1) Стимулирование речевого подражания в виде эмоционально-аффективных восклицаний</a:t>
            </a:r>
            <a:r>
              <a:rPr lang="ru-RU" dirty="0" smtClean="0"/>
              <a:t>, </a:t>
            </a:r>
            <a:r>
              <a:rPr lang="ru-RU" dirty="0"/>
              <a:t>сопровождающих эмоционально-насыщенные ситуации, </a:t>
            </a:r>
            <a:r>
              <a:rPr lang="ru-RU" dirty="0" smtClean="0"/>
              <a:t>моделируемые </a:t>
            </a:r>
            <a:r>
              <a:rPr lang="ru-RU" dirty="0"/>
              <a:t>взрослым в игре, действиях с предметами: ай, ой, бах и т.д</a:t>
            </a:r>
            <a:r>
              <a:rPr lang="ru-RU" dirty="0" smtClean="0"/>
              <a:t>.</a:t>
            </a:r>
          </a:p>
          <a:p>
            <a:pPr marL="0" lvl="0" indent="0">
              <a:buNone/>
            </a:pPr>
            <a:r>
              <a:rPr lang="ru-RU" b="1" dirty="0" smtClean="0"/>
              <a:t>2) Вызывание </a:t>
            </a:r>
            <a:r>
              <a:rPr lang="ru-RU" b="1" dirty="0"/>
              <a:t>речевых звуков в процессе игровых </a:t>
            </a:r>
            <a:r>
              <a:rPr lang="ru-RU" b="1" dirty="0" smtClean="0"/>
              <a:t>ситуаций.</a:t>
            </a:r>
            <a:r>
              <a:rPr lang="ru-RU" dirty="0" smtClean="0"/>
              <a:t> ААА </a:t>
            </a:r>
            <a:r>
              <a:rPr lang="ru-RU" dirty="0"/>
              <a:t>– плачет девочка; </a:t>
            </a:r>
            <a:r>
              <a:rPr lang="ru-RU" dirty="0" err="1"/>
              <a:t>ууу</a:t>
            </a:r>
            <a:r>
              <a:rPr lang="ru-RU" dirty="0"/>
              <a:t> – воет волк, летит самолёт, едет машина</a:t>
            </a:r>
            <a:r>
              <a:rPr lang="ru-RU" dirty="0" smtClean="0"/>
              <a:t>.</a:t>
            </a:r>
          </a:p>
          <a:p>
            <a:pPr marL="0" lvl="0" indent="0">
              <a:buNone/>
            </a:pPr>
            <a:r>
              <a:rPr lang="ru-RU" b="1" dirty="0" smtClean="0"/>
              <a:t>3) Вызывание </a:t>
            </a:r>
            <a:r>
              <a:rPr lang="ru-RU" b="1" dirty="0"/>
              <a:t>речевых реакций в любой форме с помощью ритмических видов деятельности.</a:t>
            </a:r>
            <a:r>
              <a:rPr lang="ru-RU" dirty="0"/>
              <a:t> Прыжки ребёнка сопровождаем возгласами: прыг-скок, прыг-скок; при катании на игрушечной лошадке или качелях: </a:t>
            </a:r>
            <a:r>
              <a:rPr lang="ru-RU" dirty="0" err="1"/>
              <a:t>качи-кач</a:t>
            </a:r>
            <a:r>
              <a:rPr lang="ru-RU" dirty="0"/>
              <a:t>, </a:t>
            </a:r>
            <a:r>
              <a:rPr lang="ru-RU" dirty="0" err="1"/>
              <a:t>качи-кач</a:t>
            </a:r>
            <a:endParaRPr lang="ru-RU" dirty="0"/>
          </a:p>
          <a:p>
            <a:endParaRPr lang="ru-RU" dirty="0"/>
          </a:p>
        </p:txBody>
      </p:sp>
    </p:spTree>
    <p:extLst>
      <p:ext uri="{BB962C8B-B14F-4D97-AF65-F5344CB8AC3E}">
        <p14:creationId xmlns:p14="http://schemas.microsoft.com/office/powerpoint/2010/main" xmlns="" val="737555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002060"/>
                </a:solidFill>
              </a:rPr>
              <a:t>Формирование </a:t>
            </a:r>
            <a:r>
              <a:rPr lang="ru-RU" dirty="0">
                <a:solidFill>
                  <a:srgbClr val="002060"/>
                </a:solidFill>
              </a:rPr>
              <a:t>психологической базы речи</a:t>
            </a:r>
            <a:br>
              <a:rPr lang="ru-RU" dirty="0">
                <a:solidFill>
                  <a:srgbClr val="002060"/>
                </a:solidFill>
              </a:rPr>
            </a:br>
            <a:r>
              <a:rPr lang="ru-RU" sz="3600" dirty="0">
                <a:solidFill>
                  <a:srgbClr val="FF0000"/>
                </a:solidFill>
              </a:rPr>
              <a:t>Развитие речевого </a:t>
            </a:r>
            <a:r>
              <a:rPr lang="ru-RU" sz="3600" dirty="0" smtClean="0">
                <a:solidFill>
                  <a:srgbClr val="FF0000"/>
                </a:solidFill>
              </a:rPr>
              <a:t>подражания и стимуляция речевой активности</a:t>
            </a:r>
            <a:r>
              <a:rPr lang="ru-RU" sz="3600" dirty="0">
                <a:solidFill>
                  <a:srgbClr val="FF0000"/>
                </a:solidFill>
              </a:rPr>
              <a:t/>
            </a:r>
            <a:br>
              <a:rPr lang="ru-RU" sz="3600" dirty="0">
                <a:solidFill>
                  <a:srgbClr val="FF0000"/>
                </a:solidFill>
              </a:rPr>
            </a:br>
            <a:endParaRPr lang="ru-RU" dirty="0">
              <a:solidFill>
                <a:srgbClr val="FF0000"/>
              </a:solidFill>
            </a:endParaRPr>
          </a:p>
        </p:txBody>
      </p:sp>
      <p:sp>
        <p:nvSpPr>
          <p:cNvPr id="3" name="Объект 2"/>
          <p:cNvSpPr>
            <a:spLocks noGrp="1"/>
          </p:cNvSpPr>
          <p:nvPr>
            <p:ph idx="1"/>
          </p:nvPr>
        </p:nvSpPr>
        <p:spPr>
          <a:xfrm>
            <a:off x="1295402" y="2401068"/>
            <a:ext cx="9601196" cy="3318936"/>
          </a:xfrm>
        </p:spPr>
        <p:txBody>
          <a:bodyPr>
            <a:noAutofit/>
          </a:bodyPr>
          <a:lstStyle/>
          <a:p>
            <a:pPr marL="0" indent="0">
              <a:buNone/>
            </a:pPr>
            <a:r>
              <a:rPr lang="ru-RU" sz="2000" b="1" dirty="0" smtClean="0"/>
              <a:t>4) Стимулировать </a:t>
            </a:r>
            <a:r>
              <a:rPr lang="ru-RU" sz="2000" b="1" dirty="0"/>
              <a:t>попытки повторять слова или кусочки слов за взрослым при чтении коротких детских стихов.</a:t>
            </a:r>
            <a:r>
              <a:rPr lang="ru-RU" sz="2000" dirty="0"/>
              <a:t> </a:t>
            </a:r>
            <a:endParaRPr lang="ru-RU" sz="2000" dirty="0" smtClean="0"/>
          </a:p>
          <a:p>
            <a:pPr marL="0" indent="0">
              <a:buNone/>
            </a:pPr>
            <a:r>
              <a:rPr lang="ru-RU" sz="2000" dirty="0" smtClean="0"/>
              <a:t>Ритмизированные </a:t>
            </a:r>
            <a:r>
              <a:rPr lang="ru-RU" sz="2000" dirty="0"/>
              <a:t>формы речи в виде детских стихов очень полезны для стимуляции речевого развития, поэтому стихи нужно читать как можно чаще. При чтении хорошо знакомых ребёнку стихов в конце строчки сделайте паузу, поощряя ребёнка повторить слово или слог</a:t>
            </a:r>
            <a:r>
              <a:rPr lang="ru-RU" sz="2000" dirty="0" smtClean="0"/>
              <a:t>.</a:t>
            </a:r>
          </a:p>
          <a:p>
            <a:pPr marL="0" indent="0">
              <a:buNone/>
            </a:pPr>
            <a:r>
              <a:rPr lang="ru-RU" sz="2000" b="1" dirty="0" smtClean="0"/>
              <a:t>5) Вызывать </a:t>
            </a:r>
            <a:r>
              <a:rPr lang="ru-RU" sz="2000" b="1" dirty="0"/>
              <a:t>речевое подражание при чтении хорошо знакомых сказок</a:t>
            </a:r>
            <a:r>
              <a:rPr lang="ru-RU" sz="2000" dirty="0"/>
              <a:t>: «Курочка –Ряба», «Теремок», «Репка», сказки </a:t>
            </a:r>
            <a:r>
              <a:rPr lang="ru-RU" sz="2000" dirty="0" err="1"/>
              <a:t>Сутеева</a:t>
            </a:r>
            <a:r>
              <a:rPr lang="ru-RU" sz="2000" dirty="0"/>
              <a:t> и т.д. Их нужно не читать, а рассказывать своими слова, эмоционально, добавляя возгласы и реплики в диалог героев. Можно разыгрывать эти сказки с помощью фигурок настольного театра. </a:t>
            </a:r>
            <a:endParaRPr lang="ru-RU" sz="2000" dirty="0" smtClean="0"/>
          </a:p>
          <a:p>
            <a:endParaRPr lang="ru-RU" sz="1800" dirty="0"/>
          </a:p>
        </p:txBody>
      </p:sp>
    </p:spTree>
    <p:extLst>
      <p:ext uri="{BB962C8B-B14F-4D97-AF65-F5344CB8AC3E}">
        <p14:creationId xmlns:p14="http://schemas.microsoft.com/office/powerpoint/2010/main" xmlns="" val="41936119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002060"/>
                </a:solidFill>
              </a:rPr>
              <a:t>Формирование </a:t>
            </a:r>
            <a:r>
              <a:rPr lang="ru-RU" dirty="0">
                <a:solidFill>
                  <a:srgbClr val="002060"/>
                </a:solidFill>
              </a:rPr>
              <a:t>психологической базы речи</a:t>
            </a:r>
            <a:br>
              <a:rPr lang="ru-RU" dirty="0">
                <a:solidFill>
                  <a:srgbClr val="002060"/>
                </a:solidFill>
              </a:rPr>
            </a:br>
            <a:r>
              <a:rPr lang="ru-RU" sz="3600" dirty="0">
                <a:solidFill>
                  <a:srgbClr val="FF0000"/>
                </a:solidFill>
              </a:rPr>
              <a:t>Развитие речевого </a:t>
            </a:r>
            <a:r>
              <a:rPr lang="ru-RU" sz="3600" dirty="0" smtClean="0">
                <a:solidFill>
                  <a:srgbClr val="FF0000"/>
                </a:solidFill>
              </a:rPr>
              <a:t>подражания и стимуляция речевой активности.</a:t>
            </a:r>
            <a:r>
              <a:rPr lang="ru-RU" sz="3600" dirty="0"/>
              <a:t/>
            </a:r>
            <a:br>
              <a:rPr lang="ru-RU" sz="3600" dirty="0"/>
            </a:br>
            <a:endParaRPr lang="ru-RU" dirty="0"/>
          </a:p>
        </p:txBody>
      </p:sp>
      <p:sp>
        <p:nvSpPr>
          <p:cNvPr id="3" name="Объект 2"/>
          <p:cNvSpPr>
            <a:spLocks noGrp="1"/>
          </p:cNvSpPr>
          <p:nvPr>
            <p:ph idx="1"/>
          </p:nvPr>
        </p:nvSpPr>
        <p:spPr>
          <a:xfrm>
            <a:off x="1291940" y="2432241"/>
            <a:ext cx="9601196" cy="3318936"/>
          </a:xfrm>
        </p:spPr>
        <p:txBody>
          <a:bodyPr>
            <a:normAutofit fontScale="25000" lnSpcReduction="20000"/>
          </a:bodyPr>
          <a:lstStyle/>
          <a:p>
            <a:pPr marL="0" lvl="0" indent="0">
              <a:buNone/>
            </a:pPr>
            <a:r>
              <a:rPr lang="ru-RU" sz="8000" dirty="0" smtClean="0"/>
              <a:t>6) </a:t>
            </a:r>
            <a:r>
              <a:rPr lang="ru-RU" sz="8000" b="1" dirty="0" smtClean="0"/>
              <a:t>Стимулировать </a:t>
            </a:r>
            <a:r>
              <a:rPr lang="ru-RU" sz="8000" b="1" dirty="0"/>
              <a:t>речевую активность на материале звукоподражаний</a:t>
            </a:r>
            <a:r>
              <a:rPr lang="ru-RU" sz="8000" dirty="0"/>
              <a:t>, используя фигурки животных, птиц и обыгрывая их в процессе игровых действий</a:t>
            </a:r>
            <a:r>
              <a:rPr lang="ru-RU" sz="8000" dirty="0" smtClean="0"/>
              <a:t>.</a:t>
            </a:r>
          </a:p>
          <a:p>
            <a:pPr marL="0" lvl="0" indent="0">
              <a:buNone/>
            </a:pPr>
            <a:r>
              <a:rPr lang="ru-RU" sz="8000" dirty="0" smtClean="0"/>
              <a:t> </a:t>
            </a:r>
            <a:r>
              <a:rPr lang="ru-RU" sz="8000" dirty="0"/>
              <a:t>Это задание нужно планомерно отрабатывать, добиваясь повторения звукоподражаний от ребёнка и закрепления этих речевых проявлений. Необходимо составить список звукоподражаний и в процессе игр найти то, которое легче всего даётся для произнесения ребёнку и отрабатывать, буквально заучивать другие. </a:t>
            </a:r>
            <a:endParaRPr lang="ru-RU" sz="8000" dirty="0" smtClean="0"/>
          </a:p>
          <a:p>
            <a:r>
              <a:rPr lang="ru-RU" sz="8000" u="sng" dirty="0"/>
              <a:t>Все звукоподражания можно разделить на несколько тематических групп:</a:t>
            </a:r>
          </a:p>
          <a:p>
            <a:pPr marL="0" indent="0">
              <a:buNone/>
            </a:pPr>
            <a:r>
              <a:rPr lang="ru-RU" sz="8000" dirty="0" smtClean="0"/>
              <a:t>- животные и птицы: пи-пи, </a:t>
            </a:r>
            <a:r>
              <a:rPr lang="ru-RU" sz="8000" dirty="0" err="1" smtClean="0"/>
              <a:t>ав-ав</a:t>
            </a:r>
            <a:r>
              <a:rPr lang="ru-RU" sz="8000" dirty="0" smtClean="0"/>
              <a:t>, </a:t>
            </a:r>
            <a:r>
              <a:rPr lang="ru-RU" sz="8000" dirty="0" err="1" smtClean="0"/>
              <a:t>му</a:t>
            </a:r>
            <a:r>
              <a:rPr lang="ru-RU" sz="8000" dirty="0" smtClean="0"/>
              <a:t>, гав, ко-ко, га-га, </a:t>
            </a:r>
            <a:r>
              <a:rPr lang="ru-RU" sz="8000" dirty="0" err="1" smtClean="0"/>
              <a:t>бе</a:t>
            </a:r>
            <a:r>
              <a:rPr lang="ru-RU" sz="8000" dirty="0" smtClean="0"/>
              <a:t>, </a:t>
            </a:r>
            <a:r>
              <a:rPr lang="ru-RU" sz="8000" dirty="0" err="1" smtClean="0"/>
              <a:t>ме</a:t>
            </a:r>
            <a:r>
              <a:rPr lang="ru-RU" sz="8000" dirty="0" smtClean="0"/>
              <a:t>, ку-ку, мяу;</a:t>
            </a:r>
          </a:p>
          <a:p>
            <a:pPr marL="0" indent="0">
              <a:buNone/>
            </a:pPr>
            <a:r>
              <a:rPr lang="ru-RU" sz="8000" dirty="0" smtClean="0"/>
              <a:t>- </a:t>
            </a:r>
            <a:r>
              <a:rPr lang="ru-RU" sz="8000" dirty="0"/>
              <a:t>инструменты и звучащие предметы: динь-динь (колокольчик), ля-ля (пианино), тук-тук (молоток), бом-бом (колокол), </a:t>
            </a:r>
            <a:r>
              <a:rPr lang="ru-RU" sz="8000" dirty="0" err="1"/>
              <a:t>ду-ду</a:t>
            </a:r>
            <a:r>
              <a:rPr lang="ru-RU" sz="8000" dirty="0"/>
              <a:t> (дудочка) и т.д.</a:t>
            </a:r>
          </a:p>
          <a:p>
            <a:pPr marL="0" indent="0">
              <a:buNone/>
            </a:pPr>
            <a:r>
              <a:rPr lang="ru-RU" sz="8000" dirty="0"/>
              <a:t>- транспорт: ту-ту (поезд), </a:t>
            </a:r>
            <a:r>
              <a:rPr lang="ru-RU" sz="8000" dirty="0" err="1"/>
              <a:t>чух-чух</a:t>
            </a:r>
            <a:r>
              <a:rPr lang="ru-RU" sz="8000" dirty="0"/>
              <a:t> (поезд), би-би (машина) и т.д.</a:t>
            </a:r>
          </a:p>
          <a:p>
            <a:pPr marL="0" indent="0">
              <a:buNone/>
            </a:pPr>
            <a:r>
              <a:rPr lang="ru-RU" sz="8000" dirty="0"/>
              <a:t>- шумы: кап-кап (дождь), топ-топ и </a:t>
            </a:r>
            <a:r>
              <a:rPr lang="ru-RU" sz="8000" dirty="0" smtClean="0"/>
              <a:t>т.д.</a:t>
            </a:r>
            <a:endParaRPr lang="ru-RU" sz="8000" dirty="0"/>
          </a:p>
          <a:p>
            <a:pPr marL="0" lvl="0" indent="0">
              <a:buNone/>
            </a:pPr>
            <a:endParaRPr lang="ru-RU" dirty="0"/>
          </a:p>
          <a:p>
            <a:endParaRPr lang="ru-RU" dirty="0"/>
          </a:p>
        </p:txBody>
      </p:sp>
    </p:spTree>
    <p:extLst>
      <p:ext uri="{BB962C8B-B14F-4D97-AF65-F5344CB8AC3E}">
        <p14:creationId xmlns:p14="http://schemas.microsoft.com/office/powerpoint/2010/main" xmlns="" val="4124639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dirty="0" smtClean="0">
                <a:solidFill>
                  <a:srgbClr val="7030A0"/>
                </a:solidFill>
              </a:rPr>
              <a:t>Как происходит развитие речи в норме?</a:t>
            </a:r>
            <a:endParaRPr lang="ru-RU" sz="4000" dirty="0">
              <a:solidFill>
                <a:srgbClr val="7030A0"/>
              </a:solidFill>
            </a:endParaRPr>
          </a:p>
        </p:txBody>
      </p:sp>
      <p:sp>
        <p:nvSpPr>
          <p:cNvPr id="3" name="Объект 2"/>
          <p:cNvSpPr>
            <a:spLocks noGrp="1"/>
          </p:cNvSpPr>
          <p:nvPr>
            <p:ph idx="1"/>
          </p:nvPr>
        </p:nvSpPr>
        <p:spPr/>
        <p:txBody>
          <a:bodyPr/>
          <a:lstStyle/>
          <a:p>
            <a:pPr marL="0" indent="0">
              <a:buNone/>
            </a:pPr>
            <a:r>
              <a:rPr lang="ru-RU" dirty="0" smtClean="0"/>
              <a:t>  В </a:t>
            </a:r>
            <a:r>
              <a:rPr lang="ru-RU" dirty="0"/>
              <a:t>норме, при наличии </a:t>
            </a:r>
            <a:r>
              <a:rPr lang="ru-RU" dirty="0" smtClean="0"/>
              <a:t>вышеперечисленных </a:t>
            </a:r>
            <a:r>
              <a:rPr lang="ru-RU" dirty="0"/>
              <a:t>условий, развитие речи происходит </a:t>
            </a:r>
            <a:r>
              <a:rPr lang="ru-RU" dirty="0" smtClean="0"/>
              <a:t>автоматически: в процессе совместной деятельности со взрослым на основе подражания.</a:t>
            </a:r>
          </a:p>
          <a:p>
            <a:pPr marL="0" indent="0">
              <a:buNone/>
            </a:pPr>
            <a:r>
              <a:rPr lang="ru-RU" dirty="0" smtClean="0"/>
              <a:t> </a:t>
            </a:r>
            <a:r>
              <a:rPr lang="ru-RU" dirty="0"/>
              <a:t>Взрослые не обучают специально ребёнка </a:t>
            </a:r>
            <a:r>
              <a:rPr lang="ru-RU" dirty="0" smtClean="0"/>
              <a:t>речи (в норме). </a:t>
            </a:r>
            <a:r>
              <a:rPr lang="ru-RU" dirty="0"/>
              <a:t>Он сам делает это на основе подражания. Это важнейший биологический механизм, на основе которого происходит обучение. Сначала у ребёнка развивается неречевое подражание, затем формируется речевое подражание. </a:t>
            </a:r>
          </a:p>
        </p:txBody>
      </p:sp>
    </p:spTree>
    <p:extLst>
      <p:ext uri="{BB962C8B-B14F-4D97-AF65-F5344CB8AC3E}">
        <p14:creationId xmlns:p14="http://schemas.microsoft.com/office/powerpoint/2010/main" xmlns="" val="28867853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002060"/>
                </a:solidFill>
              </a:rPr>
              <a:t>Формирование </a:t>
            </a:r>
            <a:r>
              <a:rPr lang="ru-RU" dirty="0">
                <a:solidFill>
                  <a:srgbClr val="002060"/>
                </a:solidFill>
              </a:rPr>
              <a:t>психологической базы речи</a:t>
            </a:r>
            <a:br>
              <a:rPr lang="ru-RU" dirty="0">
                <a:solidFill>
                  <a:srgbClr val="002060"/>
                </a:solidFill>
              </a:rPr>
            </a:br>
            <a:r>
              <a:rPr lang="ru-RU" sz="3600" dirty="0">
                <a:solidFill>
                  <a:srgbClr val="FF0000"/>
                </a:solidFill>
              </a:rPr>
              <a:t>Развитие речевого подражания и стимуляция речевой </a:t>
            </a:r>
            <a:r>
              <a:rPr lang="ru-RU" sz="3600" dirty="0" smtClean="0">
                <a:solidFill>
                  <a:srgbClr val="FF0000"/>
                </a:solidFill>
              </a:rPr>
              <a:t>активности</a:t>
            </a:r>
            <a:r>
              <a:rPr lang="ru-RU" sz="4000" dirty="0"/>
              <a:t/>
            </a:r>
            <a:br>
              <a:rPr lang="ru-RU" sz="4000" dirty="0"/>
            </a:br>
            <a:endParaRPr lang="ru-RU" sz="4000" dirty="0"/>
          </a:p>
        </p:txBody>
      </p:sp>
      <p:sp>
        <p:nvSpPr>
          <p:cNvPr id="3" name="Объект 2"/>
          <p:cNvSpPr>
            <a:spLocks noGrp="1"/>
          </p:cNvSpPr>
          <p:nvPr>
            <p:ph idx="1"/>
          </p:nvPr>
        </p:nvSpPr>
        <p:spPr/>
        <p:txBody>
          <a:bodyPr>
            <a:normAutofit lnSpcReduction="10000"/>
          </a:bodyPr>
          <a:lstStyle/>
          <a:p>
            <a:r>
              <a:rPr lang="ru-RU" b="1" dirty="0"/>
              <a:t>7) Стимулируем речевую активность в процессе совместной сюжетной игры.</a:t>
            </a:r>
            <a:r>
              <a:rPr lang="ru-RU" dirty="0"/>
              <a:t> </a:t>
            </a:r>
            <a:endParaRPr lang="ru-RU" dirty="0" smtClean="0"/>
          </a:p>
          <a:p>
            <a:pPr marL="0" indent="0">
              <a:buNone/>
            </a:pPr>
            <a:r>
              <a:rPr lang="ru-RU" dirty="0" smtClean="0"/>
              <a:t>Взрослый </a:t>
            </a:r>
            <a:r>
              <a:rPr lang="ru-RU" dirty="0"/>
              <a:t>инициирует игру с куклой, мишкой, в которой разыгрываются часто повторяемые игровые действия. Например, укладываем мишку спать. Взрослый говорит: «Миша, надо спать, надо спать! Не слушается меня мишка, а-я-</a:t>
            </a:r>
            <a:r>
              <a:rPr lang="ru-RU" dirty="0" err="1"/>
              <a:t>яй</a:t>
            </a:r>
            <a:r>
              <a:rPr lang="ru-RU" dirty="0"/>
              <a:t>, давай вместе его позовём. </a:t>
            </a:r>
            <a:r>
              <a:rPr lang="ru-RU" dirty="0" err="1"/>
              <a:t>Миииша</a:t>
            </a:r>
            <a:r>
              <a:rPr lang="ru-RU" dirty="0"/>
              <a:t>, иди сюда! Надо спать, ложись, </a:t>
            </a:r>
            <a:r>
              <a:rPr lang="ru-RU" dirty="0" err="1"/>
              <a:t>миша</a:t>
            </a:r>
            <a:r>
              <a:rPr lang="ru-RU" dirty="0"/>
              <a:t>, баю-бай, баю-бай!» И т.д.</a:t>
            </a:r>
          </a:p>
          <a:p>
            <a:pPr marL="0" indent="0">
              <a:buNone/>
            </a:pPr>
            <a:r>
              <a:rPr lang="ru-RU" dirty="0"/>
              <a:t>	</a:t>
            </a:r>
          </a:p>
          <a:p>
            <a:endParaRPr lang="ru-RU" dirty="0"/>
          </a:p>
        </p:txBody>
      </p:sp>
    </p:spTree>
    <p:extLst>
      <p:ext uri="{BB962C8B-B14F-4D97-AF65-F5344CB8AC3E}">
        <p14:creationId xmlns:p14="http://schemas.microsoft.com/office/powerpoint/2010/main" xmlns="" val="39304553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solidFill>
                  <a:srgbClr val="FF0000"/>
                </a:solidFill>
              </a:rPr>
              <a:t>Развитие </a:t>
            </a:r>
            <a:r>
              <a:rPr lang="ru-RU" sz="3600" dirty="0">
                <a:solidFill>
                  <a:srgbClr val="FF0000"/>
                </a:solidFill>
              </a:rPr>
              <a:t>речевого </a:t>
            </a:r>
            <a:r>
              <a:rPr lang="ru-RU" sz="3600" dirty="0" smtClean="0">
                <a:solidFill>
                  <a:srgbClr val="FF0000"/>
                </a:solidFill>
              </a:rPr>
              <a:t>подражания </a:t>
            </a:r>
            <a:br>
              <a:rPr lang="ru-RU" sz="3600" dirty="0" smtClean="0">
                <a:solidFill>
                  <a:srgbClr val="FF0000"/>
                </a:solidFill>
              </a:rPr>
            </a:br>
            <a:r>
              <a:rPr lang="ru-RU" sz="3600" dirty="0" smtClean="0">
                <a:solidFill>
                  <a:srgbClr val="FF0000"/>
                </a:solidFill>
              </a:rPr>
              <a:t>Стимуляция речевой активности.</a:t>
            </a:r>
            <a:br>
              <a:rPr lang="ru-RU" sz="3600" dirty="0" smtClean="0">
                <a:solidFill>
                  <a:srgbClr val="FF0000"/>
                </a:solidFill>
              </a:rPr>
            </a:br>
            <a:r>
              <a:rPr lang="ru-RU" sz="3600" dirty="0" smtClean="0">
                <a:solidFill>
                  <a:srgbClr val="FF0000"/>
                </a:solidFill>
              </a:rPr>
              <a:t>Односторонний диалог</a:t>
            </a:r>
            <a:endParaRPr lang="ru-RU" dirty="0">
              <a:solidFill>
                <a:srgbClr val="FF0000"/>
              </a:solidFill>
            </a:endParaRPr>
          </a:p>
        </p:txBody>
      </p:sp>
      <p:sp>
        <p:nvSpPr>
          <p:cNvPr id="3" name="Объект 2"/>
          <p:cNvSpPr>
            <a:spLocks noGrp="1"/>
          </p:cNvSpPr>
          <p:nvPr>
            <p:ph idx="1"/>
          </p:nvPr>
        </p:nvSpPr>
        <p:spPr>
          <a:xfrm>
            <a:off x="1295402" y="2421850"/>
            <a:ext cx="9601196" cy="3318936"/>
          </a:xfrm>
        </p:spPr>
        <p:txBody>
          <a:bodyPr>
            <a:noAutofit/>
          </a:bodyPr>
          <a:lstStyle/>
          <a:p>
            <a:pPr lvl="0"/>
            <a:r>
              <a:rPr lang="ru-RU" sz="2000" dirty="0"/>
              <a:t>Родителями и педагогами в процессе всех бытовых, режимных, учебных моментах используется особый </a:t>
            </a:r>
            <a:r>
              <a:rPr lang="ru-RU" sz="2000" b="1" dirty="0"/>
              <a:t>речевой режим</a:t>
            </a:r>
            <a:r>
              <a:rPr lang="ru-RU" sz="2000" dirty="0"/>
              <a:t>: на начальном этапе, когда нет речевого подражания, </a:t>
            </a:r>
            <a:r>
              <a:rPr lang="ru-RU" sz="2000" u="sng" dirty="0"/>
              <a:t>«режим одностороннего диалога», затем – «режим диалога»</a:t>
            </a:r>
            <a:r>
              <a:rPr lang="ru-RU" sz="2000" dirty="0"/>
              <a:t>.</a:t>
            </a:r>
          </a:p>
          <a:p>
            <a:pPr marL="0" indent="0">
              <a:buNone/>
            </a:pPr>
            <a:r>
              <a:rPr lang="ru-RU" sz="2000" dirty="0"/>
              <a:t> Что такое </a:t>
            </a:r>
            <a:r>
              <a:rPr lang="ru-RU" sz="2000" dirty="0" smtClean="0"/>
              <a:t>«односторонний диалог»? Взрослый </a:t>
            </a:r>
            <a:r>
              <a:rPr lang="ru-RU" sz="2000" dirty="0"/>
              <a:t>не просто комментирует то, что происходит и называет предметы, а постоянно обращается к ребёнку с </a:t>
            </a:r>
            <a:r>
              <a:rPr lang="ru-RU" sz="2000" dirty="0" smtClean="0"/>
              <a:t>вопросом.</a:t>
            </a:r>
            <a:endParaRPr lang="ru-RU" sz="2000" dirty="0"/>
          </a:p>
          <a:p>
            <a:pPr marL="0" indent="0">
              <a:buNone/>
            </a:pPr>
            <a:r>
              <a:rPr lang="ru-RU" sz="2000" dirty="0" smtClean="0"/>
              <a:t>Нельзя </a:t>
            </a:r>
            <a:r>
              <a:rPr lang="ru-RU" sz="2000" dirty="0"/>
              <a:t>просто </a:t>
            </a:r>
            <a:r>
              <a:rPr lang="ru-RU" sz="2000" dirty="0" smtClean="0"/>
              <a:t>комментировать происходящие события и называть предметы. Многие неговорящие дети воспринимают </a:t>
            </a:r>
            <a:r>
              <a:rPr lang="ru-RU" sz="2000" dirty="0"/>
              <a:t>это как фоновый шум, т.к. у многих недостаточно развито понимание </a:t>
            </a:r>
            <a:r>
              <a:rPr lang="ru-RU" sz="2000" dirty="0" smtClean="0"/>
              <a:t>речи.</a:t>
            </a:r>
          </a:p>
          <a:p>
            <a:pPr marL="0" indent="0">
              <a:buNone/>
            </a:pPr>
            <a:r>
              <a:rPr lang="ru-RU" sz="2000" dirty="0" smtClean="0"/>
              <a:t>Речевой режим реализуется в течение целого дня при проведении всех режимных моментов. Для детей 2-4 лет – это наиболее эффективная форма стимуляции речевого развития.</a:t>
            </a:r>
            <a:endParaRPr lang="ru-RU" sz="2000" dirty="0"/>
          </a:p>
        </p:txBody>
      </p:sp>
    </p:spTree>
    <p:extLst>
      <p:ext uri="{BB962C8B-B14F-4D97-AF65-F5344CB8AC3E}">
        <p14:creationId xmlns:p14="http://schemas.microsoft.com/office/powerpoint/2010/main" xmlns="" val="28108163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7030A0"/>
                </a:solidFill>
              </a:rPr>
              <a:t>Развитие </a:t>
            </a:r>
            <a:r>
              <a:rPr lang="ru-RU" dirty="0">
                <a:solidFill>
                  <a:srgbClr val="7030A0"/>
                </a:solidFill>
              </a:rPr>
              <a:t>речевого </a:t>
            </a:r>
            <a:r>
              <a:rPr lang="ru-RU" dirty="0" smtClean="0">
                <a:solidFill>
                  <a:srgbClr val="7030A0"/>
                </a:solidFill>
              </a:rPr>
              <a:t>подражания и стимуляция речевой активности.</a:t>
            </a:r>
            <a:r>
              <a:rPr lang="ru-RU" dirty="0">
                <a:solidFill>
                  <a:srgbClr val="7030A0"/>
                </a:solidFill>
              </a:rPr>
              <a:t/>
            </a:r>
            <a:br>
              <a:rPr lang="ru-RU" dirty="0">
                <a:solidFill>
                  <a:srgbClr val="7030A0"/>
                </a:solidFill>
              </a:rPr>
            </a:br>
            <a:r>
              <a:rPr lang="ru-RU" sz="3600" dirty="0" smtClean="0">
                <a:solidFill>
                  <a:srgbClr val="C00000"/>
                </a:solidFill>
              </a:rPr>
              <a:t>Правила проведения </a:t>
            </a:r>
            <a:r>
              <a:rPr lang="ru-RU" sz="3600" dirty="0">
                <a:solidFill>
                  <a:srgbClr val="C00000"/>
                </a:solidFill>
              </a:rPr>
              <a:t>речевого </a:t>
            </a:r>
            <a:r>
              <a:rPr lang="ru-RU" sz="3600" dirty="0" smtClean="0">
                <a:solidFill>
                  <a:srgbClr val="C00000"/>
                </a:solidFill>
              </a:rPr>
              <a:t>режима</a:t>
            </a:r>
            <a:r>
              <a:rPr lang="ru-RU" sz="3600" dirty="0"/>
              <a:t/>
            </a:r>
            <a:br>
              <a:rPr lang="ru-RU" sz="3600" dirty="0"/>
            </a:br>
            <a:endParaRPr lang="ru-RU" sz="3600" dirty="0"/>
          </a:p>
        </p:txBody>
      </p:sp>
      <p:sp>
        <p:nvSpPr>
          <p:cNvPr id="3" name="Объект 2"/>
          <p:cNvSpPr>
            <a:spLocks noGrp="1"/>
          </p:cNvSpPr>
          <p:nvPr>
            <p:ph idx="1"/>
          </p:nvPr>
        </p:nvSpPr>
        <p:spPr>
          <a:xfrm>
            <a:off x="1295402" y="2484196"/>
            <a:ext cx="9601196" cy="3318936"/>
          </a:xfrm>
        </p:spPr>
        <p:txBody>
          <a:bodyPr>
            <a:normAutofit fontScale="62500" lnSpcReduction="20000"/>
          </a:bodyPr>
          <a:lstStyle/>
          <a:p>
            <a:r>
              <a:rPr lang="ru-RU" sz="2900" dirty="0" smtClean="0"/>
              <a:t>1. </a:t>
            </a:r>
            <a:r>
              <a:rPr lang="ru-RU" sz="2900" b="1" dirty="0" smtClean="0"/>
              <a:t>«Говорим </a:t>
            </a:r>
            <a:r>
              <a:rPr lang="ru-RU" sz="2900" b="1" dirty="0"/>
              <a:t>только о том, что делаем». </a:t>
            </a:r>
            <a:r>
              <a:rPr lang="ru-RU" sz="2900" dirty="0"/>
              <a:t>Говорить надо только о том, что происходит в данный момент, а не то, что происходит за окном, происходило вчера и т.д.;</a:t>
            </a:r>
          </a:p>
          <a:p>
            <a:pPr marL="0" indent="0">
              <a:buNone/>
            </a:pPr>
            <a:r>
              <a:rPr lang="ru-RU" sz="2900" dirty="0"/>
              <a:t>Например, взрослый сообщает ребёнку о том, что они будут делать и задаёт вопрос, делает паузу, давая возможность ребёнку ответить, поощряя его к ответу и независимо от того, ответил ребёнок или нет, произносит правильный образец.  Например, взрослый говорит: «Мы идём гулять. Куда мы идём? … (пауза) </a:t>
            </a:r>
            <a:r>
              <a:rPr lang="ru-RU" sz="2900" dirty="0" err="1"/>
              <a:t>Гууляяять</a:t>
            </a:r>
            <a:r>
              <a:rPr lang="ru-RU" sz="2900" dirty="0"/>
              <a:t>, идём гулять, гулять. Как мы пойдём гулять? … Топ-топ, топ-топ, </a:t>
            </a:r>
            <a:r>
              <a:rPr lang="ru-RU" sz="2900" dirty="0" err="1"/>
              <a:t>идёёём</a:t>
            </a:r>
            <a:r>
              <a:rPr lang="ru-RU" sz="2900" dirty="0"/>
              <a:t> </a:t>
            </a:r>
            <a:r>
              <a:rPr lang="ru-RU" sz="2900" dirty="0" err="1"/>
              <a:t>гуляяяять</a:t>
            </a:r>
            <a:r>
              <a:rPr lang="ru-RU" sz="2900" dirty="0" smtClean="0"/>
              <a:t>».</a:t>
            </a:r>
          </a:p>
          <a:p>
            <a:r>
              <a:rPr lang="ru-RU" sz="2900" b="1" dirty="0" smtClean="0"/>
              <a:t>2. «Даём </a:t>
            </a:r>
            <a:r>
              <a:rPr lang="ru-RU" sz="2900" b="1" dirty="0"/>
              <a:t>речевой образец».</a:t>
            </a:r>
            <a:r>
              <a:rPr lang="ru-RU" b="1" dirty="0"/>
              <a:t> </a:t>
            </a:r>
            <a:r>
              <a:rPr lang="ru-RU" sz="2900" dirty="0"/>
              <a:t>Когда ребёнок обращается с просьбой ко взрослому, используя жесты, возгласы или просто мычание, взрослый фоном произносит образец для ребёнка, не используя слов «скажи, повтори». Например, если ребёнок не использует слово «дай», взрослый в каждой ситуации просьбы повторяет слово «дай-дай», сопровождая его жестом. Если ребёнок говорит «дай» или «да» вместо дай, то взрослый продолжает утрированно и чётко фоном произносить это слово и добавляет другое простое слово: дай пить, дай </a:t>
            </a:r>
            <a:r>
              <a:rPr lang="ru-RU" sz="2900" dirty="0" err="1"/>
              <a:t>ам-ам</a:t>
            </a:r>
            <a:r>
              <a:rPr lang="ru-RU" sz="2900" dirty="0"/>
              <a:t> и т.д.</a:t>
            </a:r>
          </a:p>
          <a:p>
            <a:endParaRPr lang="ru-RU" dirty="0"/>
          </a:p>
          <a:p>
            <a:endParaRPr lang="ru-RU" dirty="0"/>
          </a:p>
        </p:txBody>
      </p:sp>
    </p:spTree>
    <p:extLst>
      <p:ext uri="{BB962C8B-B14F-4D97-AF65-F5344CB8AC3E}">
        <p14:creationId xmlns:p14="http://schemas.microsoft.com/office/powerpoint/2010/main" xmlns="" val="21309038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34393" y="836660"/>
            <a:ext cx="9601196" cy="1303867"/>
          </a:xfrm>
        </p:spPr>
        <p:txBody>
          <a:bodyPr>
            <a:normAutofit fontScale="90000"/>
          </a:bodyPr>
          <a:lstStyle/>
          <a:p>
            <a:r>
              <a:rPr lang="ru-RU" dirty="0" smtClean="0"/>
              <a:t/>
            </a:r>
            <a:br>
              <a:rPr lang="ru-RU" dirty="0" smtClean="0"/>
            </a:br>
            <a:r>
              <a:rPr lang="ru-RU" dirty="0" smtClean="0"/>
              <a:t>Развитие </a:t>
            </a:r>
            <a:r>
              <a:rPr lang="ru-RU" dirty="0"/>
              <a:t>речевого </a:t>
            </a:r>
            <a:r>
              <a:rPr lang="ru-RU" dirty="0" smtClean="0"/>
              <a:t>подражания и стимуляция речевой активности.</a:t>
            </a:r>
            <a:r>
              <a:rPr lang="ru-RU" dirty="0"/>
              <a:t/>
            </a:r>
            <a:br>
              <a:rPr lang="ru-RU" dirty="0"/>
            </a:br>
            <a:r>
              <a:rPr lang="ru-RU" sz="3600" dirty="0"/>
              <a:t>Правила проведения речевого режима</a:t>
            </a:r>
            <a:r>
              <a:rPr lang="ru-RU" sz="4000" dirty="0"/>
              <a:t/>
            </a:r>
            <a:br>
              <a:rPr lang="ru-RU" sz="4000" dirty="0"/>
            </a:br>
            <a:endParaRPr lang="ru-RU" sz="4000" dirty="0"/>
          </a:p>
        </p:txBody>
      </p:sp>
      <p:sp>
        <p:nvSpPr>
          <p:cNvPr id="3" name="Объект 2"/>
          <p:cNvSpPr>
            <a:spLocks noGrp="1"/>
          </p:cNvSpPr>
          <p:nvPr>
            <p:ph idx="1"/>
          </p:nvPr>
        </p:nvSpPr>
        <p:spPr>
          <a:xfrm>
            <a:off x="1295401" y="2411459"/>
            <a:ext cx="9601196" cy="3318936"/>
          </a:xfrm>
        </p:spPr>
        <p:txBody>
          <a:bodyPr>
            <a:noAutofit/>
          </a:bodyPr>
          <a:lstStyle/>
          <a:p>
            <a:r>
              <a:rPr lang="ru-RU" sz="2000" b="1" dirty="0" smtClean="0"/>
              <a:t>3</a:t>
            </a:r>
            <a:r>
              <a:rPr lang="ru-RU" sz="2000" dirty="0" smtClean="0"/>
              <a:t>. </a:t>
            </a:r>
            <a:r>
              <a:rPr lang="ru-RU" sz="2000" b="1" dirty="0" smtClean="0"/>
              <a:t>Альтернативные вопросы. </a:t>
            </a:r>
            <a:r>
              <a:rPr lang="ru-RU" sz="2000" dirty="0" smtClean="0"/>
              <a:t>Когда </a:t>
            </a:r>
            <a:r>
              <a:rPr lang="ru-RU" sz="2000" dirty="0"/>
              <a:t>ребёнок обращается ко взрослому, тот обязательно </a:t>
            </a:r>
            <a:r>
              <a:rPr lang="ru-RU" sz="2000" dirty="0" smtClean="0"/>
              <a:t>задаёт </a:t>
            </a:r>
            <a:r>
              <a:rPr lang="ru-RU" sz="2000" dirty="0"/>
              <a:t>вопрос «что тебе дать?», «что ты хочешь?». Полезно в этом случае задавать альтернативные вопросы: что ты будешь, молоко или хлеб. </a:t>
            </a:r>
            <a:endParaRPr lang="ru-RU" sz="2000" dirty="0" smtClean="0"/>
          </a:p>
          <a:p>
            <a:r>
              <a:rPr lang="ru-RU" sz="2000" b="1" dirty="0" smtClean="0"/>
              <a:t>4. Говорим </a:t>
            </a:r>
            <a:r>
              <a:rPr lang="ru-RU" sz="2000" b="1" dirty="0"/>
              <a:t>мало, чётко артикулируя, </a:t>
            </a:r>
            <a:r>
              <a:rPr lang="ru-RU" sz="2000" b="1" dirty="0" smtClean="0"/>
              <a:t>утрированно</a:t>
            </a:r>
            <a:r>
              <a:rPr lang="ru-RU" sz="2000" dirty="0" smtClean="0"/>
              <a:t>. </a:t>
            </a:r>
            <a:r>
              <a:rPr lang="ru-RU" sz="2000" dirty="0"/>
              <a:t>Когда взрослый говорит очень много, то ребёнку сложно вычленить из речевого потока те слова, которые доступны для его произнесения. </a:t>
            </a:r>
            <a:endParaRPr lang="ru-RU" sz="2000" dirty="0" smtClean="0"/>
          </a:p>
          <a:p>
            <a:pPr marL="0" indent="0">
              <a:buNone/>
            </a:pPr>
            <a:r>
              <a:rPr lang="ru-RU" sz="2000" dirty="0" smtClean="0"/>
              <a:t>     </a:t>
            </a:r>
            <a:r>
              <a:rPr lang="ru-RU" sz="2000" b="1" dirty="0" smtClean="0"/>
              <a:t>5. «Повторение </a:t>
            </a:r>
            <a:r>
              <a:rPr lang="ru-RU" sz="2000" b="1" dirty="0"/>
              <a:t>– мать учения, или помним о том, как образуются условные рефлексы</a:t>
            </a:r>
            <a:r>
              <a:rPr lang="ru-RU" sz="2000" b="1" dirty="0" smtClean="0"/>
              <a:t>».</a:t>
            </a:r>
          </a:p>
          <a:p>
            <a:pPr marL="0" indent="0">
              <a:buNone/>
            </a:pPr>
            <a:r>
              <a:rPr lang="ru-RU" sz="2000" dirty="0" smtClean="0"/>
              <a:t> </a:t>
            </a:r>
            <a:r>
              <a:rPr lang="ru-RU" sz="1800" dirty="0"/>
              <a:t>Составить список слов для отработки и повторения в разных ситуациях: мама, папа, баба, дай, пить, иди, хочу и т.д. Если нет этих слов, то нужно сконцентрироваться на них, если простые слова есть, то повторяем по правилам речевого режима простые сочетания: дай пить, хочу гулять, идём гулять, надо спать и т.д.</a:t>
            </a:r>
          </a:p>
          <a:p>
            <a:endParaRPr lang="ru-RU" sz="2000" dirty="0"/>
          </a:p>
        </p:txBody>
      </p:sp>
    </p:spTree>
    <p:extLst>
      <p:ext uri="{BB962C8B-B14F-4D97-AF65-F5344CB8AC3E}">
        <p14:creationId xmlns:p14="http://schemas.microsoft.com/office/powerpoint/2010/main" xmlns="" val="6968617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dirty="0"/>
              <a:t/>
            </a:r>
            <a:br>
              <a:rPr lang="ru-RU" b="1" dirty="0"/>
            </a:br>
            <a:r>
              <a:rPr lang="ru-RU" sz="4000" dirty="0" smtClean="0">
                <a:solidFill>
                  <a:srgbClr val="2C410B"/>
                </a:solidFill>
              </a:rPr>
              <a:t>Развитие </a:t>
            </a:r>
            <a:r>
              <a:rPr lang="ru-RU" sz="4000" dirty="0">
                <a:solidFill>
                  <a:srgbClr val="2C410B"/>
                </a:solidFill>
              </a:rPr>
              <a:t>внеречевых психических процессов: восприятия, внимания, </a:t>
            </a:r>
            <a:r>
              <a:rPr lang="ru-RU" sz="4000" dirty="0" smtClean="0">
                <a:solidFill>
                  <a:srgbClr val="2C410B"/>
                </a:solidFill>
              </a:rPr>
              <a:t>памяти</a:t>
            </a:r>
            <a:r>
              <a:rPr lang="ru-RU" sz="4000" dirty="0">
                <a:solidFill>
                  <a:srgbClr val="2C410B"/>
                </a:solidFill>
              </a:rPr>
              <a:t>, </a:t>
            </a:r>
            <a:r>
              <a:rPr lang="ru-RU" sz="4000" dirty="0" smtClean="0">
                <a:solidFill>
                  <a:srgbClr val="2C410B"/>
                </a:solidFill>
              </a:rPr>
              <a:t>мышления</a:t>
            </a:r>
            <a:r>
              <a:rPr lang="ru-RU" sz="4000" dirty="0"/>
              <a:t/>
            </a:r>
            <a:br>
              <a:rPr lang="ru-RU" sz="4000" dirty="0"/>
            </a:br>
            <a:endParaRPr lang="ru-RU" sz="4000" dirty="0"/>
          </a:p>
        </p:txBody>
      </p:sp>
      <p:sp>
        <p:nvSpPr>
          <p:cNvPr id="3" name="Объект 2"/>
          <p:cNvSpPr>
            <a:spLocks noGrp="1"/>
          </p:cNvSpPr>
          <p:nvPr>
            <p:ph idx="1"/>
          </p:nvPr>
        </p:nvSpPr>
        <p:spPr/>
        <p:txBody>
          <a:bodyPr>
            <a:normAutofit fontScale="85000" lnSpcReduction="20000"/>
          </a:bodyPr>
          <a:lstStyle/>
          <a:p>
            <a:pPr marL="0" indent="0">
              <a:buNone/>
            </a:pPr>
            <a:r>
              <a:rPr lang="ru-RU" dirty="0"/>
              <a:t>Почему некоторым детям необходима работа на этом уровне?</a:t>
            </a:r>
          </a:p>
          <a:p>
            <a:r>
              <a:rPr lang="ru-RU" dirty="0" smtClean="0"/>
              <a:t>1.У </a:t>
            </a:r>
            <a:r>
              <a:rPr lang="ru-RU" dirty="0"/>
              <a:t>большинства детей с </a:t>
            </a:r>
            <a:r>
              <a:rPr lang="ru-RU" dirty="0" smtClean="0"/>
              <a:t>ЗРР или недоразвитием </a:t>
            </a:r>
            <a:r>
              <a:rPr lang="ru-RU" dirty="0"/>
              <a:t>речи имеется достаточный уровень развития внеречевых процессов: зрительного восприятия, памяти и мышления. </a:t>
            </a:r>
          </a:p>
          <a:p>
            <a:pPr marL="0" indent="0">
              <a:buNone/>
            </a:pPr>
            <a:r>
              <a:rPr lang="ru-RU" dirty="0"/>
              <a:t>В</a:t>
            </a:r>
            <a:r>
              <a:rPr lang="ru-RU" dirty="0" smtClean="0"/>
              <a:t> </a:t>
            </a:r>
            <a:r>
              <a:rPr lang="ru-RU" dirty="0"/>
              <a:t>большинстве случаев у детей при недоразвитии речи часто страдает внимание, и прежде всего, слуховое </a:t>
            </a:r>
            <a:r>
              <a:rPr lang="ru-RU" dirty="0" smtClean="0"/>
              <a:t>внимание, которое крайне важно для восприятия речи, т.к. речь усваивается на слух.</a:t>
            </a:r>
          </a:p>
          <a:p>
            <a:pPr lvl="0"/>
            <a:r>
              <a:rPr lang="ru-RU" dirty="0" smtClean="0"/>
              <a:t>2. У </a:t>
            </a:r>
            <a:r>
              <a:rPr lang="ru-RU" dirty="0"/>
              <a:t>детей с чертами аутизма и эмоционально-поведенческими особенностями отмечается неравномерность в развитии ВПФ. Они могут показывать разные результаты при выполнении задания в спонтанной и произвольной деятельности. А для обучения крайне важно развивать навыки произвольного поведения.</a:t>
            </a:r>
          </a:p>
          <a:p>
            <a:endParaRPr lang="ru-RU" dirty="0"/>
          </a:p>
        </p:txBody>
      </p:sp>
    </p:spTree>
    <p:extLst>
      <p:ext uri="{BB962C8B-B14F-4D97-AF65-F5344CB8AC3E}">
        <p14:creationId xmlns:p14="http://schemas.microsoft.com/office/powerpoint/2010/main" xmlns="" val="36902672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sz="4000" dirty="0" smtClean="0">
                <a:solidFill>
                  <a:srgbClr val="054705"/>
                </a:solidFill>
              </a:rPr>
              <a:t>Развитие </a:t>
            </a:r>
            <a:r>
              <a:rPr lang="ru-RU" sz="4000" dirty="0">
                <a:solidFill>
                  <a:srgbClr val="054705"/>
                </a:solidFill>
              </a:rPr>
              <a:t>внеречевых психических процессов: восприятия, внимания</a:t>
            </a:r>
            <a:r>
              <a:rPr lang="ru-RU" sz="4000" dirty="0" smtClean="0">
                <a:solidFill>
                  <a:srgbClr val="054705"/>
                </a:solidFill>
              </a:rPr>
              <a:t>,</a:t>
            </a:r>
            <a:br>
              <a:rPr lang="ru-RU" sz="4000" dirty="0" smtClean="0">
                <a:solidFill>
                  <a:srgbClr val="054705"/>
                </a:solidFill>
              </a:rPr>
            </a:br>
            <a:r>
              <a:rPr lang="ru-RU" sz="4000" dirty="0" smtClean="0">
                <a:solidFill>
                  <a:srgbClr val="054705"/>
                </a:solidFill>
              </a:rPr>
              <a:t> </a:t>
            </a:r>
            <a:r>
              <a:rPr lang="ru-RU" sz="4000" dirty="0">
                <a:solidFill>
                  <a:srgbClr val="054705"/>
                </a:solidFill>
              </a:rPr>
              <a:t>памяти, </a:t>
            </a:r>
            <a:r>
              <a:rPr lang="ru-RU" sz="4000" dirty="0" smtClean="0">
                <a:solidFill>
                  <a:srgbClr val="054705"/>
                </a:solidFill>
              </a:rPr>
              <a:t>мышления </a:t>
            </a:r>
            <a:r>
              <a:rPr lang="ru-RU" sz="4000" dirty="0">
                <a:solidFill>
                  <a:srgbClr val="054705"/>
                </a:solidFill>
              </a:rPr>
              <a:t/>
            </a:r>
            <a:br>
              <a:rPr lang="ru-RU" sz="4000" dirty="0">
                <a:solidFill>
                  <a:srgbClr val="054705"/>
                </a:solidFill>
              </a:rPr>
            </a:br>
            <a:endParaRPr lang="ru-RU" sz="4000" dirty="0">
              <a:solidFill>
                <a:srgbClr val="054705"/>
              </a:solidFill>
            </a:endParaRPr>
          </a:p>
        </p:txBody>
      </p:sp>
      <p:sp>
        <p:nvSpPr>
          <p:cNvPr id="3" name="Объект 2"/>
          <p:cNvSpPr>
            <a:spLocks noGrp="1"/>
          </p:cNvSpPr>
          <p:nvPr>
            <p:ph idx="1"/>
          </p:nvPr>
        </p:nvSpPr>
        <p:spPr>
          <a:xfrm>
            <a:off x="1295402" y="2421850"/>
            <a:ext cx="9601196" cy="3318936"/>
          </a:xfrm>
        </p:spPr>
        <p:txBody>
          <a:bodyPr>
            <a:noAutofit/>
          </a:bodyPr>
          <a:lstStyle/>
          <a:p>
            <a:pPr marL="0" indent="0">
              <a:buNone/>
            </a:pPr>
            <a:r>
              <a:rPr lang="ru-RU" sz="1800" u="sng" dirty="0"/>
              <a:t> Основная цель этих занятий:</a:t>
            </a:r>
            <a:endParaRPr lang="ru-RU" sz="1800" dirty="0"/>
          </a:p>
          <a:p>
            <a:r>
              <a:rPr lang="ru-RU" sz="1800" dirty="0" smtClean="0"/>
              <a:t>1. Формирование </a:t>
            </a:r>
            <a:r>
              <a:rPr lang="ru-RU" sz="1800" dirty="0"/>
              <a:t>произвольной регуляции деятельности, подготовка ребёнка к обучающим занятиям, т.к. занятия требуют определённого уровня произвольность: выполнять задания не только, когда хочется, но и когда предлагает взрослый.  Ребёнок учится принимать задание взрослого, выполнять его на простом наглядном материале. Развиваются такие важные навыки как контроль за результатом, умение сравнить результат с образцом </a:t>
            </a:r>
            <a:endParaRPr lang="ru-RU" sz="1800" dirty="0" smtClean="0"/>
          </a:p>
          <a:p>
            <a:r>
              <a:rPr lang="ru-RU" sz="1800" dirty="0" smtClean="0"/>
              <a:t>2. Развитие </a:t>
            </a:r>
            <a:r>
              <a:rPr lang="ru-RU" sz="1800" dirty="0"/>
              <a:t>всех параметров и модальностей внимания (концентрация, устойчивость и т.д.). На бытовом уровне это будет проявляться в увеличении работоспособности, усидчивости, ребёнок сможет заниматься больше времени. </a:t>
            </a:r>
          </a:p>
          <a:p>
            <a:r>
              <a:rPr lang="ru-RU" sz="1800" dirty="0" smtClean="0"/>
              <a:t>3. В </a:t>
            </a:r>
            <a:r>
              <a:rPr lang="ru-RU" sz="1800" dirty="0"/>
              <a:t>процессе всех этих занятий </a:t>
            </a:r>
            <a:r>
              <a:rPr lang="ru-RU" sz="1800" dirty="0" smtClean="0"/>
              <a:t>продолжается </a:t>
            </a:r>
            <a:r>
              <a:rPr lang="ru-RU" sz="1800" dirty="0"/>
              <a:t>развитие взаимодействия со взрослым, на основе которого развивается речь.</a:t>
            </a:r>
          </a:p>
          <a:p>
            <a:pPr lvl="0"/>
            <a:r>
              <a:rPr lang="ru-RU" sz="1800" dirty="0" smtClean="0"/>
              <a:t>4. При </a:t>
            </a:r>
            <a:r>
              <a:rPr lang="ru-RU" sz="1800" dirty="0"/>
              <a:t>правильно организованных занятиях постоянно происходит развитие понимания речи.</a:t>
            </a:r>
          </a:p>
          <a:p>
            <a:endParaRPr lang="ru-RU" sz="1800" dirty="0"/>
          </a:p>
        </p:txBody>
      </p:sp>
    </p:spTree>
    <p:extLst>
      <p:ext uri="{BB962C8B-B14F-4D97-AF65-F5344CB8AC3E}">
        <p14:creationId xmlns:p14="http://schemas.microsoft.com/office/powerpoint/2010/main" xmlns="" val="42411023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1" y="847050"/>
            <a:ext cx="9601196" cy="1303867"/>
          </a:xfrm>
        </p:spPr>
        <p:txBody>
          <a:bodyPr>
            <a:normAutofit fontScale="90000"/>
          </a:bodyPr>
          <a:lstStyle/>
          <a:p>
            <a:r>
              <a:rPr lang="ru-RU" dirty="0" smtClean="0"/>
              <a:t/>
            </a:r>
            <a:br>
              <a:rPr lang="ru-RU" dirty="0" smtClean="0"/>
            </a:br>
            <a:r>
              <a:rPr lang="ru-RU" sz="4000" dirty="0" smtClean="0">
                <a:solidFill>
                  <a:srgbClr val="054705"/>
                </a:solidFill>
              </a:rPr>
              <a:t>Развитие </a:t>
            </a:r>
            <a:r>
              <a:rPr lang="ru-RU" sz="4000" dirty="0">
                <a:solidFill>
                  <a:srgbClr val="054705"/>
                </a:solidFill>
              </a:rPr>
              <a:t>внеречевых психических процессов: восприятия, внимания,</a:t>
            </a:r>
            <a:br>
              <a:rPr lang="ru-RU" sz="4000" dirty="0">
                <a:solidFill>
                  <a:srgbClr val="054705"/>
                </a:solidFill>
              </a:rPr>
            </a:br>
            <a:r>
              <a:rPr lang="ru-RU" sz="4000" dirty="0">
                <a:solidFill>
                  <a:srgbClr val="054705"/>
                </a:solidFill>
              </a:rPr>
              <a:t> памяти, </a:t>
            </a:r>
            <a:r>
              <a:rPr lang="ru-RU" sz="4000" dirty="0" smtClean="0">
                <a:solidFill>
                  <a:srgbClr val="054705"/>
                </a:solidFill>
              </a:rPr>
              <a:t>мышления </a:t>
            </a:r>
            <a:r>
              <a:rPr lang="ru-RU" sz="4000" dirty="0">
                <a:solidFill>
                  <a:srgbClr val="054705"/>
                </a:solidFill>
              </a:rPr>
              <a:t/>
            </a:r>
            <a:br>
              <a:rPr lang="ru-RU" sz="4000" dirty="0">
                <a:solidFill>
                  <a:srgbClr val="054705"/>
                </a:solidFill>
              </a:rPr>
            </a:br>
            <a:endParaRPr lang="ru-RU" sz="4000" dirty="0">
              <a:solidFill>
                <a:srgbClr val="054705"/>
              </a:solidFill>
            </a:endParaRPr>
          </a:p>
        </p:txBody>
      </p:sp>
      <p:sp>
        <p:nvSpPr>
          <p:cNvPr id="3" name="Объект 2"/>
          <p:cNvSpPr>
            <a:spLocks noGrp="1"/>
          </p:cNvSpPr>
          <p:nvPr>
            <p:ph idx="1"/>
          </p:nvPr>
        </p:nvSpPr>
        <p:spPr/>
        <p:txBody>
          <a:bodyPr>
            <a:normAutofit fontScale="92500" lnSpcReduction="10000"/>
          </a:bodyPr>
          <a:lstStyle/>
          <a:p>
            <a:pPr marL="0" indent="0">
              <a:buNone/>
            </a:pPr>
            <a:r>
              <a:rPr lang="ru-RU" u="sng" dirty="0"/>
              <a:t>Методические замечания.</a:t>
            </a:r>
          </a:p>
          <a:p>
            <a:pPr lvl="0"/>
            <a:r>
              <a:rPr lang="ru-RU" dirty="0" smtClean="0"/>
              <a:t>1. Все </a:t>
            </a:r>
            <a:r>
              <a:rPr lang="ru-RU" dirty="0"/>
              <a:t>занятия должны сопровождаться речью взрослого: предваряющей, комментирующей и подытоживающей деятельность. Фразы должны быть короткими, эмоционально окрашенными.</a:t>
            </a:r>
          </a:p>
          <a:p>
            <a:pPr marL="0" indent="0">
              <a:buNone/>
            </a:pPr>
            <a:r>
              <a:rPr lang="ru-RU" dirty="0"/>
              <a:t>-  Давай строить башню, как у меня. Что мы будем делать? Будем строить башню. Из чего? Из кубиков. Посмотри, какой кубик должен быть внизу? Правильно, красный. Бери красный кубик, клади сюда. И т.д.</a:t>
            </a:r>
          </a:p>
          <a:p>
            <a:r>
              <a:rPr lang="ru-RU" dirty="0" smtClean="0"/>
              <a:t>2. Используем </a:t>
            </a:r>
            <a:r>
              <a:rPr lang="ru-RU" dirty="0"/>
              <a:t>уровневый принцип (от простого к сложному), а при обучении применяем дефектологический подход. </a:t>
            </a:r>
          </a:p>
        </p:txBody>
      </p:sp>
    </p:spTree>
    <p:extLst>
      <p:ext uri="{BB962C8B-B14F-4D97-AF65-F5344CB8AC3E}">
        <p14:creationId xmlns:p14="http://schemas.microsoft.com/office/powerpoint/2010/main" xmlns="" val="37197528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r>
              <a:rPr lang="ru-RU" sz="3600" b="1" dirty="0"/>
              <a:t>Развитие слухового внимания, слухоречевой памяти, фонематического восприятия. </a:t>
            </a:r>
            <a:r>
              <a:rPr lang="ru-RU" sz="3600" dirty="0"/>
              <a:t/>
            </a:r>
            <a:br>
              <a:rPr lang="ru-RU" sz="3600" dirty="0"/>
            </a:br>
            <a:endParaRPr lang="ru-RU" sz="3600" dirty="0"/>
          </a:p>
        </p:txBody>
      </p:sp>
      <p:sp>
        <p:nvSpPr>
          <p:cNvPr id="3" name="Объект 2"/>
          <p:cNvSpPr>
            <a:spLocks noGrp="1"/>
          </p:cNvSpPr>
          <p:nvPr>
            <p:ph idx="1"/>
          </p:nvPr>
        </p:nvSpPr>
        <p:spPr/>
        <p:txBody>
          <a:bodyPr>
            <a:normAutofit fontScale="85000" lnSpcReduction="20000"/>
          </a:bodyPr>
          <a:lstStyle/>
          <a:p>
            <a:r>
              <a:rPr lang="ru-RU" dirty="0" smtClean="0"/>
              <a:t>Слуховой анализатор играет решающую роль </a:t>
            </a:r>
            <a:r>
              <a:rPr lang="ru-RU" dirty="0"/>
              <a:t>в процессе развития устной речи у детей. У слышащего ребёнка развитие речи осуществляется путем подражания слышимой речи, т.е. с опорой на слух. Слуховой анализатор опережает в своём развитии </a:t>
            </a:r>
            <a:r>
              <a:rPr lang="ru-RU" dirty="0" err="1"/>
              <a:t>речедвигательный</a:t>
            </a:r>
            <a:r>
              <a:rPr lang="ru-RU" dirty="0"/>
              <a:t> и имеет решающее значение на ранних этапах речевого развития. </a:t>
            </a:r>
            <a:endParaRPr lang="ru-RU" dirty="0" smtClean="0"/>
          </a:p>
          <a:p>
            <a:r>
              <a:rPr lang="ru-RU" dirty="0" smtClean="0"/>
              <a:t>У ребёнка с опережением развивается </a:t>
            </a:r>
            <a:r>
              <a:rPr lang="ru-RU" dirty="0"/>
              <a:t>неречевой слух, который осуществляет восприятие природных и музыкальных звуков. </a:t>
            </a:r>
            <a:endParaRPr lang="ru-RU" dirty="0" smtClean="0"/>
          </a:p>
          <a:p>
            <a:r>
              <a:rPr lang="ru-RU" dirty="0"/>
              <a:t>Постепенно развивается речевой слух и фонематическое восприятие как часть речевого слуха. Благодаря фонематическому восприятию ребёнок начинает чётко воспринимать звуки в речевом потоке, отличать их друг от друга, воспринимает такие слабо-уловимые элементы языка как окончания и предлоги. </a:t>
            </a:r>
          </a:p>
          <a:p>
            <a:endParaRPr lang="ru-RU" dirty="0"/>
          </a:p>
        </p:txBody>
      </p:sp>
    </p:spTree>
    <p:extLst>
      <p:ext uri="{BB962C8B-B14F-4D97-AF65-F5344CB8AC3E}">
        <p14:creationId xmlns:p14="http://schemas.microsoft.com/office/powerpoint/2010/main" xmlns="" val="5434139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70711" y="805487"/>
            <a:ext cx="9601196" cy="1303867"/>
          </a:xfrm>
        </p:spPr>
        <p:txBody>
          <a:bodyPr>
            <a:normAutofit fontScale="90000"/>
          </a:bodyPr>
          <a:lstStyle/>
          <a:p>
            <a:r>
              <a:rPr lang="ru-RU" b="1" dirty="0" smtClean="0"/>
              <a:t/>
            </a:r>
            <a:br>
              <a:rPr lang="ru-RU" b="1" dirty="0" smtClean="0"/>
            </a:br>
            <a:r>
              <a:rPr lang="ru-RU" sz="4000" b="1" dirty="0" smtClean="0"/>
              <a:t>Развитие </a:t>
            </a:r>
            <a:r>
              <a:rPr lang="ru-RU" sz="4000" b="1" dirty="0"/>
              <a:t>слухового внимания, слухоречевой памяти, фонематического восприятия. </a:t>
            </a:r>
            <a:r>
              <a:rPr lang="ru-RU" sz="4000" dirty="0"/>
              <a:t/>
            </a:r>
            <a:br>
              <a:rPr lang="ru-RU" sz="4000" dirty="0"/>
            </a:br>
            <a:endParaRPr lang="ru-RU" sz="4000" dirty="0"/>
          </a:p>
        </p:txBody>
      </p:sp>
      <p:sp>
        <p:nvSpPr>
          <p:cNvPr id="3" name="Объект 2"/>
          <p:cNvSpPr>
            <a:spLocks noGrp="1"/>
          </p:cNvSpPr>
          <p:nvPr>
            <p:ph idx="1"/>
          </p:nvPr>
        </p:nvSpPr>
        <p:spPr/>
        <p:txBody>
          <a:bodyPr>
            <a:normAutofit fontScale="85000" lnSpcReduction="10000"/>
          </a:bodyPr>
          <a:lstStyle/>
          <a:p>
            <a:r>
              <a:rPr lang="ru-RU" dirty="0"/>
              <a:t>П</a:t>
            </a:r>
            <a:r>
              <a:rPr lang="ru-RU" dirty="0" smtClean="0"/>
              <a:t>ри </a:t>
            </a:r>
            <a:r>
              <a:rPr lang="ru-RU" dirty="0"/>
              <a:t>формировании речи на ранних этапах важно учить ребёнка сосредотачиваться на неречевых и речевых звуках, запоминать и различать их. Также важно развивать слухоречевую память, ведь для правильного произнесения слова ребёнку нужно не только воспринять, но и запомнить определённую последовательность звуков и слогов</a:t>
            </a:r>
            <a:r>
              <a:rPr lang="ru-RU" dirty="0" smtClean="0"/>
              <a:t>.</a:t>
            </a:r>
          </a:p>
          <a:p>
            <a:pPr marL="0" indent="0">
              <a:buNone/>
            </a:pPr>
            <a:r>
              <a:rPr lang="ru-RU" b="1" dirty="0"/>
              <a:t>Этапы работы:</a:t>
            </a:r>
            <a:endParaRPr lang="ru-RU" dirty="0"/>
          </a:p>
          <a:p>
            <a:pPr lvl="0"/>
            <a:r>
              <a:rPr lang="ru-RU" b="1" dirty="0" smtClean="0"/>
              <a:t>1. Развитие </a:t>
            </a:r>
            <a:r>
              <a:rPr lang="ru-RU" b="1" dirty="0"/>
              <a:t>слухового внимания и памяти на материале неречевых звуков.</a:t>
            </a:r>
            <a:endParaRPr lang="ru-RU" dirty="0"/>
          </a:p>
          <a:p>
            <a:pPr lvl="0"/>
            <a:r>
              <a:rPr lang="ru-RU" b="1" dirty="0" smtClean="0"/>
              <a:t>2. Развитие </a:t>
            </a:r>
            <a:r>
              <a:rPr lang="ru-RU" b="1" dirty="0"/>
              <a:t>речевого слуха, слухоречевой памяти, простых форм анализа.</a:t>
            </a:r>
            <a:endParaRPr lang="ru-RU" dirty="0"/>
          </a:p>
          <a:p>
            <a:pPr lvl="0"/>
            <a:r>
              <a:rPr lang="ru-RU" b="1" dirty="0" smtClean="0"/>
              <a:t>3. Развитие </a:t>
            </a:r>
            <a:r>
              <a:rPr lang="ru-RU" b="1" dirty="0"/>
              <a:t>фонематического восприятия.</a:t>
            </a:r>
            <a:endParaRPr lang="ru-RU" dirty="0"/>
          </a:p>
          <a:p>
            <a:endParaRPr lang="ru-RU" dirty="0"/>
          </a:p>
        </p:txBody>
      </p:sp>
    </p:spTree>
    <p:extLst>
      <p:ext uri="{BB962C8B-B14F-4D97-AF65-F5344CB8AC3E}">
        <p14:creationId xmlns:p14="http://schemas.microsoft.com/office/powerpoint/2010/main" xmlns="" val="9881442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r>
              <a:rPr lang="ru-RU" sz="3600" b="1" dirty="0" smtClean="0"/>
              <a:t/>
            </a:r>
            <a:br>
              <a:rPr lang="ru-RU" sz="3600" b="1" dirty="0" smtClean="0"/>
            </a:br>
            <a:r>
              <a:rPr lang="ru-RU" sz="3600" b="1" dirty="0" smtClean="0"/>
              <a:t>Развитие </a:t>
            </a:r>
            <a:r>
              <a:rPr lang="ru-RU" sz="3600" b="1" dirty="0"/>
              <a:t>слухового внимания и памяти на материале неречевых звуков.</a:t>
            </a:r>
            <a:r>
              <a:rPr lang="ru-RU" sz="3600" dirty="0"/>
              <a:t/>
            </a:r>
            <a:br>
              <a:rPr lang="ru-RU" sz="3600" dirty="0"/>
            </a:br>
            <a:endParaRPr lang="ru-RU" sz="3600" dirty="0"/>
          </a:p>
        </p:txBody>
      </p:sp>
      <p:sp>
        <p:nvSpPr>
          <p:cNvPr id="3" name="Объект 2"/>
          <p:cNvSpPr>
            <a:spLocks noGrp="1"/>
          </p:cNvSpPr>
          <p:nvPr>
            <p:ph idx="1"/>
          </p:nvPr>
        </p:nvSpPr>
        <p:spPr>
          <a:xfrm>
            <a:off x="1295402" y="2401069"/>
            <a:ext cx="9601196" cy="3318936"/>
          </a:xfrm>
        </p:spPr>
        <p:txBody>
          <a:bodyPr>
            <a:normAutofit fontScale="25000" lnSpcReduction="20000"/>
          </a:bodyPr>
          <a:lstStyle/>
          <a:p>
            <a:r>
              <a:rPr lang="ru-RU" sz="7200" b="1" dirty="0"/>
              <a:t>Задачи работы на этом этапе:</a:t>
            </a:r>
          </a:p>
          <a:p>
            <a:pPr marL="0" indent="0">
              <a:buNone/>
            </a:pPr>
            <a:r>
              <a:rPr lang="ru-RU" sz="6400" dirty="0"/>
              <a:t>-  развивать умение концентрировать и удерживать слуховое внимание;</a:t>
            </a:r>
          </a:p>
          <a:p>
            <a:pPr marL="0" indent="0">
              <a:buNone/>
            </a:pPr>
            <a:r>
              <a:rPr lang="ru-RU" sz="6400" dirty="0"/>
              <a:t>-  учить запоминать и анализировать простые ряды звуков.</a:t>
            </a:r>
          </a:p>
          <a:p>
            <a:r>
              <a:rPr lang="ru-RU" sz="6400" u="sng" dirty="0"/>
              <a:t>Примеры игр и упражнений:</a:t>
            </a:r>
          </a:p>
          <a:p>
            <a:pPr marL="0" lvl="0" indent="0">
              <a:buNone/>
            </a:pPr>
            <a:r>
              <a:rPr lang="ru-RU" sz="6400" dirty="0" smtClean="0"/>
              <a:t>«Что звучит?», «Что упало?» и т.п.</a:t>
            </a:r>
          </a:p>
          <a:p>
            <a:pPr marL="0" lvl="0" indent="0">
              <a:buNone/>
            </a:pPr>
            <a:r>
              <a:rPr lang="ru-RU" sz="6400" dirty="0" smtClean="0"/>
              <a:t>Для </a:t>
            </a:r>
            <a:r>
              <a:rPr lang="ru-RU" sz="6400" dirty="0"/>
              <a:t>игры используют сначала хорошо знакомые инструменты и звучащие предметы: колокольчик, молоток, бубен, ложка и т.д., затем можно использовать любые предметы (бумагу, ножницы, стекло и т.д.).</a:t>
            </a:r>
          </a:p>
          <a:p>
            <a:pPr marL="0" indent="0">
              <a:buNone/>
            </a:pPr>
            <a:r>
              <a:rPr lang="ru-RU" sz="6400" u="sng" dirty="0"/>
              <a:t>Уровень А.</a:t>
            </a:r>
            <a:r>
              <a:rPr lang="ru-RU" sz="6400" dirty="0"/>
              <a:t> Сначала ребёнка знакомят со звучанием 3 предметов (инструментов), а затем логопед извлекает звуки из 2 предметов (ребёнок не должен видеть эти предметы) и предлагает ребёнку выбрать из 3 предметов, что звучало (кто пел песенку).</a:t>
            </a:r>
          </a:p>
          <a:p>
            <a:pPr marL="0" indent="0">
              <a:buNone/>
            </a:pPr>
            <a:r>
              <a:rPr lang="ru-RU" sz="6400" u="sng" dirty="0"/>
              <a:t>Уровень Б</a:t>
            </a:r>
            <a:r>
              <a:rPr lang="ru-RU" sz="6400" dirty="0"/>
              <a:t>. Очень важно научить ребёнка не просто определить, что звучало, а определять последовательность 2 звуков: что звучало сначала, а что потом. Это приучает ребёнка активнее вслушиваться и запоминать, развивает простые формы анализа. </a:t>
            </a:r>
          </a:p>
          <a:p>
            <a:r>
              <a:rPr lang="ru-RU" sz="6400" u="sng" dirty="0"/>
              <a:t>Такой двухуровневый принцип используем во всех аналогичных заданиях и играх.</a:t>
            </a:r>
          </a:p>
          <a:p>
            <a:endParaRPr lang="ru-RU" dirty="0"/>
          </a:p>
        </p:txBody>
      </p:sp>
    </p:spTree>
    <p:extLst>
      <p:ext uri="{BB962C8B-B14F-4D97-AF65-F5344CB8AC3E}">
        <p14:creationId xmlns:p14="http://schemas.microsoft.com/office/powerpoint/2010/main" xmlns="" val="30165107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95401" y="857442"/>
            <a:ext cx="9601196" cy="1303867"/>
          </a:xfrm>
        </p:spPr>
        <p:txBody>
          <a:bodyPr>
            <a:normAutofit fontScale="90000"/>
          </a:bodyPr>
          <a:lstStyle/>
          <a:p>
            <a:r>
              <a:rPr lang="ru-RU" b="1" dirty="0">
                <a:solidFill>
                  <a:srgbClr val="002060"/>
                </a:solidFill>
              </a:rPr>
              <a:t>Психологические </a:t>
            </a:r>
            <a:r>
              <a:rPr lang="ru-RU" b="1" dirty="0" smtClean="0">
                <a:solidFill>
                  <a:srgbClr val="002060"/>
                </a:solidFill>
              </a:rPr>
              <a:t>предпосылки</a:t>
            </a:r>
            <a:br>
              <a:rPr lang="ru-RU" b="1" dirty="0" smtClean="0">
                <a:solidFill>
                  <a:srgbClr val="002060"/>
                </a:solidFill>
              </a:rPr>
            </a:br>
            <a:r>
              <a:rPr lang="ru-RU" b="1" dirty="0" smtClean="0">
                <a:solidFill>
                  <a:srgbClr val="002060"/>
                </a:solidFill>
              </a:rPr>
              <a:t> </a:t>
            </a:r>
            <a:r>
              <a:rPr lang="ru-RU" b="1" dirty="0">
                <a:solidFill>
                  <a:srgbClr val="002060"/>
                </a:solidFill>
              </a:rPr>
              <a:t>развития речи. </a:t>
            </a:r>
            <a:endParaRPr lang="ru-RU" dirty="0">
              <a:solidFill>
                <a:srgbClr val="002060"/>
              </a:solidFill>
            </a:endParaRPr>
          </a:p>
        </p:txBody>
      </p:sp>
      <p:sp>
        <p:nvSpPr>
          <p:cNvPr id="3" name="Объект 2"/>
          <p:cNvSpPr>
            <a:spLocks noGrp="1"/>
          </p:cNvSpPr>
          <p:nvPr>
            <p:ph idx="1"/>
          </p:nvPr>
        </p:nvSpPr>
        <p:spPr/>
        <p:txBody>
          <a:bodyPr>
            <a:normAutofit/>
          </a:bodyPr>
          <a:lstStyle/>
          <a:p>
            <a:r>
              <a:rPr lang="ru-RU" dirty="0"/>
              <a:t>«Ребёнок учится говорить не только благодаря развивающейся </a:t>
            </a:r>
            <a:r>
              <a:rPr lang="ru-RU" dirty="0" err="1"/>
              <a:t>артикуляторно</a:t>
            </a:r>
            <a:r>
              <a:rPr lang="ru-RU" dirty="0"/>
              <a:t>-акустической способности, но и благодаря целенаправленной способности повторению слов за взрослым.» </a:t>
            </a:r>
            <a:r>
              <a:rPr lang="ru-RU" dirty="0" err="1" smtClean="0"/>
              <a:t>Хватцев</a:t>
            </a:r>
            <a:r>
              <a:rPr lang="ru-RU" dirty="0" smtClean="0"/>
              <a:t> М.Е.</a:t>
            </a:r>
            <a:endParaRPr lang="ru-RU" dirty="0"/>
          </a:p>
          <a:p>
            <a:r>
              <a:rPr lang="ru-RU" b="1" dirty="0"/>
              <a:t>	</a:t>
            </a:r>
            <a:r>
              <a:rPr lang="ru-RU" dirty="0" smtClean="0"/>
              <a:t>К </a:t>
            </a:r>
            <a:r>
              <a:rPr lang="ru-RU" dirty="0"/>
              <a:t>психологическим </a:t>
            </a:r>
            <a:r>
              <a:rPr lang="ru-RU" dirty="0" smtClean="0"/>
              <a:t>предпосылкам </a:t>
            </a:r>
            <a:r>
              <a:rPr lang="ru-RU" dirty="0"/>
              <a:t>относятся: потребность в общении со взрослым, умение вступать в совместную деятельность, неречевое и речевое подражание</a:t>
            </a:r>
          </a:p>
          <a:p>
            <a:endParaRPr lang="ru-RU" dirty="0"/>
          </a:p>
        </p:txBody>
      </p:sp>
    </p:spTree>
    <p:extLst>
      <p:ext uri="{BB962C8B-B14F-4D97-AF65-F5344CB8AC3E}">
        <p14:creationId xmlns:p14="http://schemas.microsoft.com/office/powerpoint/2010/main" xmlns="" val="7271644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r>
              <a:rPr lang="ru-RU" sz="3600" u="sng" dirty="0" smtClean="0"/>
              <a:t/>
            </a:r>
            <a:br>
              <a:rPr lang="ru-RU" sz="3600" u="sng" dirty="0" smtClean="0"/>
            </a:br>
            <a:r>
              <a:rPr lang="ru-RU" sz="3600" dirty="0" smtClean="0"/>
              <a:t>Развитие </a:t>
            </a:r>
            <a:r>
              <a:rPr lang="ru-RU" sz="3600" dirty="0"/>
              <a:t>речевого слуха, слухоречевой памяти, простых форм анализа.</a:t>
            </a:r>
            <a:br>
              <a:rPr lang="ru-RU" sz="3600" dirty="0"/>
            </a:br>
            <a:endParaRPr lang="ru-RU" sz="3600" dirty="0"/>
          </a:p>
        </p:txBody>
      </p:sp>
      <p:sp>
        <p:nvSpPr>
          <p:cNvPr id="3" name="Объект 2"/>
          <p:cNvSpPr>
            <a:spLocks noGrp="1"/>
          </p:cNvSpPr>
          <p:nvPr>
            <p:ph idx="1"/>
          </p:nvPr>
        </p:nvSpPr>
        <p:spPr>
          <a:xfrm>
            <a:off x="1201884" y="2431472"/>
            <a:ext cx="9601196" cy="3318936"/>
          </a:xfrm>
        </p:spPr>
        <p:txBody>
          <a:bodyPr>
            <a:noAutofit/>
          </a:bodyPr>
          <a:lstStyle/>
          <a:p>
            <a:r>
              <a:rPr lang="ru-RU" sz="1800" b="1" dirty="0"/>
              <a:t>Задачи: </a:t>
            </a:r>
            <a:r>
              <a:rPr lang="ru-RU" sz="1800" dirty="0" smtClean="0"/>
              <a:t>учим </a:t>
            </a:r>
            <a:r>
              <a:rPr lang="ru-RU" sz="1800" dirty="0"/>
              <a:t>ребёнка анализировать простые </a:t>
            </a:r>
            <a:r>
              <a:rPr lang="ru-RU" sz="1800" dirty="0" smtClean="0"/>
              <a:t>последовательности;</a:t>
            </a:r>
            <a:endParaRPr lang="ru-RU" sz="1800" dirty="0"/>
          </a:p>
          <a:p>
            <a:pPr marL="0" indent="0">
              <a:buNone/>
            </a:pPr>
            <a:r>
              <a:rPr lang="ru-RU" sz="1800" dirty="0"/>
              <a:t>- учим ребёнка выделять звук (сначала выделяем гласные, затем – согласные) в ряду других звуков, слогов разных типов (обратных и прямых);</a:t>
            </a:r>
          </a:p>
          <a:p>
            <a:pPr marL="0" indent="0">
              <a:buNone/>
            </a:pPr>
            <a:r>
              <a:rPr lang="ru-RU" sz="1800" dirty="0"/>
              <a:t>- учим ребёнка запоминать цепочки звуков из 2, а затем и из 3 единиц</a:t>
            </a:r>
            <a:r>
              <a:rPr lang="ru-RU" sz="1800" dirty="0" smtClean="0"/>
              <a:t>;</a:t>
            </a:r>
            <a:endParaRPr lang="ru-RU" sz="1800" dirty="0"/>
          </a:p>
          <a:p>
            <a:pPr lvl="0"/>
            <a:r>
              <a:rPr lang="ru-RU" sz="1800" u="sng" dirty="0" smtClean="0"/>
              <a:t>Игра «Кто </a:t>
            </a:r>
            <a:r>
              <a:rPr lang="ru-RU" sz="1800" u="sng" dirty="0"/>
              <a:t>пришёл?»</a:t>
            </a:r>
          </a:p>
          <a:p>
            <a:pPr marL="0" indent="0">
              <a:buNone/>
            </a:pPr>
            <a:r>
              <a:rPr lang="ru-RU" sz="1800" dirty="0"/>
              <a:t>Взрослый произносит 2 звукоподражания: ко-ко, </a:t>
            </a:r>
            <a:r>
              <a:rPr lang="ru-RU" sz="1800" dirty="0" err="1"/>
              <a:t>му</a:t>
            </a:r>
            <a:r>
              <a:rPr lang="ru-RU" sz="1800" dirty="0"/>
              <a:t>. Предлагает ребёнку сказать или показать из ряда игрушек, кто к нему пришёл. Затем – показать, кто пришёл и спел сначала, а кто – потом.</a:t>
            </a:r>
          </a:p>
          <a:p>
            <a:pPr lvl="0"/>
            <a:r>
              <a:rPr lang="ru-RU" sz="1800" dirty="0"/>
              <a:t>«</a:t>
            </a:r>
            <a:r>
              <a:rPr lang="ru-RU" sz="1800" u="sng" dirty="0" err="1"/>
              <a:t>Ловишки</a:t>
            </a:r>
            <a:r>
              <a:rPr lang="ru-RU" sz="1800" u="sng" dirty="0"/>
              <a:t>»</a:t>
            </a:r>
            <a:r>
              <a:rPr lang="ru-RU" sz="1800" dirty="0"/>
              <a:t>: игра, которую можно проводить последовательно на материале всех звуков, сначала гласных, затем простых согласных</a:t>
            </a:r>
            <a:r>
              <a:rPr lang="ru-RU" sz="1800" dirty="0" smtClean="0"/>
              <a:t>.</a:t>
            </a:r>
          </a:p>
          <a:p>
            <a:pPr lvl="0"/>
            <a:r>
              <a:rPr lang="ru-RU" sz="1800" dirty="0"/>
              <a:t>«Запомни </a:t>
            </a:r>
            <a:r>
              <a:rPr lang="ru-RU" sz="1800" dirty="0" smtClean="0"/>
              <a:t>песенку». Взрослый </a:t>
            </a:r>
            <a:r>
              <a:rPr lang="ru-RU" sz="1800" dirty="0"/>
              <a:t>произносит цепочки звуков из 2х, затем из 3х единиц и просит ребёнка повторить </a:t>
            </a:r>
            <a:r>
              <a:rPr lang="ru-RU" sz="1800" dirty="0" smtClean="0"/>
              <a:t>их: </a:t>
            </a:r>
            <a:r>
              <a:rPr lang="ru-RU" sz="1800" dirty="0"/>
              <a:t>АУ, УА, ИА, ОИ, </a:t>
            </a:r>
            <a:r>
              <a:rPr lang="ru-RU" sz="1800" dirty="0" smtClean="0"/>
              <a:t>УИ и т.д.</a:t>
            </a:r>
            <a:endParaRPr lang="ru-RU" sz="1800" dirty="0"/>
          </a:p>
          <a:p>
            <a:endParaRPr lang="ru-RU" sz="1800" dirty="0"/>
          </a:p>
        </p:txBody>
      </p:sp>
    </p:spTree>
    <p:extLst>
      <p:ext uri="{BB962C8B-B14F-4D97-AF65-F5344CB8AC3E}">
        <p14:creationId xmlns:p14="http://schemas.microsoft.com/office/powerpoint/2010/main" xmlns="" val="24717882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t/>
            </a:r>
            <a:br>
              <a:rPr lang="ru-RU" dirty="0" smtClean="0"/>
            </a:br>
            <a:r>
              <a:rPr lang="ru-RU" dirty="0" smtClean="0"/>
              <a:t>Развитие </a:t>
            </a:r>
            <a:r>
              <a:rPr lang="ru-RU" dirty="0"/>
              <a:t>фонематического восприятия</a:t>
            </a:r>
            <a:br>
              <a:rPr lang="ru-RU" dirty="0"/>
            </a:br>
            <a:endParaRPr lang="ru-RU" dirty="0"/>
          </a:p>
        </p:txBody>
      </p:sp>
      <p:sp>
        <p:nvSpPr>
          <p:cNvPr id="3" name="Объект 2"/>
          <p:cNvSpPr>
            <a:spLocks noGrp="1"/>
          </p:cNvSpPr>
          <p:nvPr>
            <p:ph idx="1"/>
          </p:nvPr>
        </p:nvSpPr>
        <p:spPr>
          <a:xfrm>
            <a:off x="1295402" y="2411460"/>
            <a:ext cx="9601196" cy="3318936"/>
          </a:xfrm>
        </p:spPr>
        <p:txBody>
          <a:bodyPr>
            <a:noAutofit/>
          </a:bodyPr>
          <a:lstStyle/>
          <a:p>
            <a:pPr marL="0" indent="0">
              <a:buNone/>
            </a:pPr>
            <a:r>
              <a:rPr lang="ru-RU" sz="1800" b="1" dirty="0"/>
              <a:t>Задачи: учим запоминать слоги и цепочки </a:t>
            </a:r>
            <a:r>
              <a:rPr lang="ru-RU" sz="1800" b="1" dirty="0" smtClean="0"/>
              <a:t>слогов разных типов </a:t>
            </a:r>
            <a:r>
              <a:rPr lang="ru-RU" sz="1800" b="1" dirty="0"/>
              <a:t>из 2х, затем из 3х единиц.</a:t>
            </a:r>
          </a:p>
          <a:p>
            <a:pPr marL="0" lvl="0" indent="0">
              <a:buNone/>
            </a:pPr>
            <a:r>
              <a:rPr lang="ru-RU" sz="1800" dirty="0" smtClean="0"/>
              <a:t>1. Учим </a:t>
            </a:r>
            <a:r>
              <a:rPr lang="ru-RU" sz="1800" dirty="0"/>
              <a:t>запоминать слоги с одинаковым согласным (используются простые по артикуляции и доступные для ребёнка согласные: Н,П,П и т.д.) и разными гласными: МА-МУ, МУ-МА, МУ-МИ, МУ-МО, МА-МА-МУ, МУ-МА-МУ  и т.д.</a:t>
            </a:r>
          </a:p>
          <a:p>
            <a:pPr marL="0" lvl="0" indent="0">
              <a:buNone/>
            </a:pPr>
            <a:r>
              <a:rPr lang="ru-RU" sz="1800" dirty="0" smtClean="0"/>
              <a:t>2. Учим </a:t>
            </a:r>
            <a:r>
              <a:rPr lang="ru-RU" sz="1800" dirty="0"/>
              <a:t>запоминать слоговые цепочки из 2х и 3х единиц с разными согласными и одинаковым гласным: </a:t>
            </a:r>
          </a:p>
          <a:p>
            <a:pPr marL="0" indent="0">
              <a:buNone/>
            </a:pPr>
            <a:r>
              <a:rPr lang="ru-RU" sz="1800" dirty="0"/>
              <a:t>- МА-ТА, ПА-КА, МА-ПА, КА-МА, МА-НА, МА-МА-НА и т.д.</a:t>
            </a:r>
          </a:p>
          <a:p>
            <a:pPr marL="0" indent="0">
              <a:buNone/>
            </a:pPr>
            <a:r>
              <a:rPr lang="ru-RU" sz="1800" dirty="0" smtClean="0"/>
              <a:t>3. Учим </a:t>
            </a:r>
            <a:r>
              <a:rPr lang="ru-RU" sz="1800" dirty="0"/>
              <a:t>запоминать цепочки из 2х обратных слогов: АМ-УМ, ИМ-ОМ, АМ-АК-ОК и </a:t>
            </a:r>
            <a:r>
              <a:rPr lang="ru-RU" sz="1800" dirty="0" smtClean="0"/>
              <a:t>т.д.</a:t>
            </a:r>
          </a:p>
          <a:p>
            <a:pPr marL="0" indent="0">
              <a:buNone/>
            </a:pPr>
            <a:r>
              <a:rPr lang="ru-RU" sz="1800" dirty="0" smtClean="0"/>
              <a:t>4. Повторение </a:t>
            </a:r>
            <a:r>
              <a:rPr lang="ru-RU" sz="1800" dirty="0"/>
              <a:t>слоговых цепочек из оппозиционных </a:t>
            </a:r>
            <a:r>
              <a:rPr lang="ru-RU" sz="1800" dirty="0" smtClean="0"/>
              <a:t>звуков: ПА-БА</a:t>
            </a:r>
            <a:r>
              <a:rPr lang="ru-RU" sz="1800" dirty="0"/>
              <a:t>, ДА-ТА и т.д.</a:t>
            </a:r>
          </a:p>
          <a:p>
            <a:pPr marL="0" indent="0">
              <a:buNone/>
            </a:pPr>
            <a:r>
              <a:rPr lang="ru-RU" sz="1800" dirty="0" smtClean="0"/>
              <a:t>5. Учим </a:t>
            </a:r>
            <a:r>
              <a:rPr lang="ru-RU" sz="1800" dirty="0"/>
              <a:t>повторять слова, похожие по звуковому составу: ТОМ-ДОМ, КОТ-ГОД, ГОД-ХОД, ДОМ-КОМ, ТОМ-ДОМ-КОМ и т.д.</a:t>
            </a:r>
          </a:p>
          <a:p>
            <a:endParaRPr lang="ru-RU" sz="1800" dirty="0"/>
          </a:p>
        </p:txBody>
      </p:sp>
    </p:spTree>
    <p:extLst>
      <p:ext uri="{BB962C8B-B14F-4D97-AF65-F5344CB8AC3E}">
        <p14:creationId xmlns:p14="http://schemas.microsoft.com/office/powerpoint/2010/main" xmlns="" val="35270527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
            </a:r>
            <a:br>
              <a:rPr lang="ru-RU" b="1" dirty="0"/>
            </a:br>
            <a:r>
              <a:rPr lang="ru-RU" sz="4000" b="1" dirty="0" smtClean="0">
                <a:solidFill>
                  <a:srgbClr val="FF0000"/>
                </a:solidFill>
              </a:rPr>
              <a:t>Развитие </a:t>
            </a:r>
            <a:r>
              <a:rPr lang="ru-RU" sz="4000" b="1" dirty="0">
                <a:solidFill>
                  <a:srgbClr val="FF0000"/>
                </a:solidFill>
              </a:rPr>
              <a:t>ритмико-интонационных средств языка, ритмизация </a:t>
            </a:r>
            <a:r>
              <a:rPr lang="ru-RU" sz="4000" b="1" dirty="0" smtClean="0">
                <a:solidFill>
                  <a:srgbClr val="FF0000"/>
                </a:solidFill>
              </a:rPr>
              <a:t>движений</a:t>
            </a:r>
            <a:r>
              <a:rPr lang="ru-RU" sz="4000" dirty="0">
                <a:solidFill>
                  <a:srgbClr val="FF0000"/>
                </a:solidFill>
              </a:rPr>
              <a:t/>
            </a:r>
            <a:br>
              <a:rPr lang="ru-RU" sz="4000" dirty="0">
                <a:solidFill>
                  <a:srgbClr val="FF0000"/>
                </a:solidFill>
              </a:rPr>
            </a:br>
            <a:endParaRPr lang="ru-RU" sz="4000" dirty="0">
              <a:solidFill>
                <a:srgbClr val="FF0000"/>
              </a:solidFill>
            </a:endParaRPr>
          </a:p>
        </p:txBody>
      </p:sp>
      <p:sp>
        <p:nvSpPr>
          <p:cNvPr id="3" name="Объект 2"/>
          <p:cNvSpPr>
            <a:spLocks noGrp="1"/>
          </p:cNvSpPr>
          <p:nvPr>
            <p:ph idx="1"/>
          </p:nvPr>
        </p:nvSpPr>
        <p:spPr/>
        <p:txBody>
          <a:bodyPr>
            <a:normAutofit fontScale="92500" lnSpcReduction="20000"/>
          </a:bodyPr>
          <a:lstStyle/>
          <a:p>
            <a:r>
              <a:rPr lang="ru-RU" dirty="0"/>
              <a:t>Как понимание, так и произношение вначале опирается на ритм и интонацию слова без различения звукового состава. </a:t>
            </a:r>
            <a:endParaRPr lang="ru-RU" dirty="0" smtClean="0"/>
          </a:p>
          <a:p>
            <a:r>
              <a:rPr lang="ru-RU" dirty="0"/>
              <a:t>У</a:t>
            </a:r>
            <a:r>
              <a:rPr lang="ru-RU" dirty="0" smtClean="0"/>
              <a:t> </a:t>
            </a:r>
            <a:r>
              <a:rPr lang="ru-RU" dirty="0"/>
              <a:t>большинства детей с недоразвитием речи отмечается </a:t>
            </a:r>
            <a:r>
              <a:rPr lang="ru-RU" dirty="0" err="1"/>
              <a:t>несформированность</a:t>
            </a:r>
            <a:r>
              <a:rPr lang="ru-RU" dirty="0"/>
              <a:t> чувства ритма не только в речи, но и в деятельности: они не могут маршировать в определённом ритме, затрудняются прохлопать заданное количество раз, в более старшем возрасте на этапе фразовой речи произносят стихи, нарушая ритм (произносят «белым стихом»). </a:t>
            </a:r>
          </a:p>
          <a:p>
            <a:r>
              <a:rPr lang="ru-RU" dirty="0" smtClean="0"/>
              <a:t>Всем </a:t>
            </a:r>
            <a:r>
              <a:rPr lang="ru-RU" dirty="0"/>
              <a:t>детям с раннего возраста будут полезны упражнения по ритмизации движений общей и ручной моторики, развитию общего чувства ритма, формированию ритмико-интонационных средств языка. </a:t>
            </a:r>
          </a:p>
          <a:p>
            <a:endParaRPr lang="ru-RU" dirty="0"/>
          </a:p>
        </p:txBody>
      </p:sp>
    </p:spTree>
    <p:extLst>
      <p:ext uri="{BB962C8B-B14F-4D97-AF65-F5344CB8AC3E}">
        <p14:creationId xmlns:p14="http://schemas.microsoft.com/office/powerpoint/2010/main" xmlns="" val="12245628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sz="4000" b="1" dirty="0" smtClean="0">
                <a:solidFill>
                  <a:srgbClr val="FF0000"/>
                </a:solidFill>
              </a:rPr>
              <a:t>Развитие </a:t>
            </a:r>
            <a:r>
              <a:rPr lang="ru-RU" sz="4000" b="1" dirty="0">
                <a:solidFill>
                  <a:srgbClr val="FF0000"/>
                </a:solidFill>
              </a:rPr>
              <a:t>ритмико-интонационных средств языка, ритмизация </a:t>
            </a:r>
            <a:r>
              <a:rPr lang="ru-RU" sz="4000" b="1" dirty="0" smtClean="0">
                <a:solidFill>
                  <a:srgbClr val="FF0000"/>
                </a:solidFill>
              </a:rPr>
              <a:t>движений</a:t>
            </a:r>
            <a:br>
              <a:rPr lang="ru-RU" sz="4000" b="1" dirty="0" smtClean="0">
                <a:solidFill>
                  <a:srgbClr val="FF0000"/>
                </a:solidFill>
              </a:rPr>
            </a:br>
            <a:r>
              <a:rPr lang="ru-RU" sz="3600" b="1" dirty="0" smtClean="0"/>
              <a:t>Комплекс мероприятий.</a:t>
            </a:r>
            <a:r>
              <a:rPr lang="ru-RU" sz="3600" dirty="0"/>
              <a:t/>
            </a:r>
            <a:br>
              <a:rPr lang="ru-RU" sz="3600" dirty="0"/>
            </a:br>
            <a:endParaRPr lang="ru-RU" sz="3600" dirty="0"/>
          </a:p>
        </p:txBody>
      </p:sp>
      <p:sp>
        <p:nvSpPr>
          <p:cNvPr id="3" name="Объект 2"/>
          <p:cNvSpPr>
            <a:spLocks noGrp="1"/>
          </p:cNvSpPr>
          <p:nvPr>
            <p:ph idx="1"/>
          </p:nvPr>
        </p:nvSpPr>
        <p:spPr>
          <a:xfrm>
            <a:off x="1295402" y="2411459"/>
            <a:ext cx="9601196" cy="3318936"/>
          </a:xfrm>
        </p:spPr>
        <p:txBody>
          <a:bodyPr>
            <a:normAutofit fontScale="25000" lnSpcReduction="20000"/>
          </a:bodyPr>
          <a:lstStyle/>
          <a:p>
            <a:pPr marL="0" lvl="0" indent="0">
              <a:buNone/>
            </a:pPr>
            <a:r>
              <a:rPr lang="ru-RU" sz="7200" dirty="0" smtClean="0"/>
              <a:t>1. Занятия </a:t>
            </a:r>
            <a:r>
              <a:rPr lang="ru-RU" sz="7200" dirty="0"/>
              <a:t>оздоровительной физкультурой и плаванием под руководством тренера, танцами, ритмикой с 3 лет.</a:t>
            </a:r>
          </a:p>
          <a:p>
            <a:pPr marL="0" indent="0">
              <a:buNone/>
            </a:pPr>
            <a:r>
              <a:rPr lang="ru-RU" sz="7200" dirty="0" smtClean="0"/>
              <a:t>2. С </a:t>
            </a:r>
            <a:r>
              <a:rPr lang="ru-RU" sz="7200" dirty="0"/>
              <a:t>раннего возраста </a:t>
            </a:r>
            <a:r>
              <a:rPr lang="ru-RU" sz="7200" dirty="0" smtClean="0"/>
              <a:t>(в </a:t>
            </a:r>
            <a:r>
              <a:rPr lang="ru-RU" sz="7200" dirty="0"/>
              <a:t>большом </a:t>
            </a:r>
            <a:r>
              <a:rPr lang="ru-RU" sz="7200" dirty="0" smtClean="0"/>
              <a:t>количестве и ежедневно) </a:t>
            </a:r>
            <a:r>
              <a:rPr lang="ru-RU" sz="7200" dirty="0"/>
              <a:t>чтение </a:t>
            </a:r>
            <a:r>
              <a:rPr lang="ru-RU" sz="7200" dirty="0" err="1"/>
              <a:t>потешек</a:t>
            </a:r>
            <a:r>
              <a:rPr lang="ru-RU" sz="7200" dirty="0"/>
              <a:t>, </a:t>
            </a:r>
            <a:r>
              <a:rPr lang="ru-RU" sz="7200" dirty="0" err="1"/>
              <a:t>попевок</a:t>
            </a:r>
            <a:r>
              <a:rPr lang="ru-RU" sz="7200" dirty="0"/>
              <a:t> и </a:t>
            </a:r>
            <a:r>
              <a:rPr lang="ru-RU" sz="7200" dirty="0" smtClean="0"/>
              <a:t>стихов по правилам </a:t>
            </a:r>
            <a:r>
              <a:rPr lang="ru-RU" sz="7200" dirty="0" err="1" smtClean="0"/>
              <a:t>ритмомелодекламации</a:t>
            </a:r>
            <a:r>
              <a:rPr lang="ru-RU" sz="7200" dirty="0" smtClean="0"/>
              <a:t>.</a:t>
            </a:r>
          </a:p>
          <a:p>
            <a:pPr marL="0" lvl="0" indent="0">
              <a:buNone/>
            </a:pPr>
            <a:r>
              <a:rPr lang="ru-RU" sz="7200" dirty="0" smtClean="0"/>
              <a:t>3. Специальные </a:t>
            </a:r>
            <a:r>
              <a:rPr lang="ru-RU" sz="7200" dirty="0"/>
              <a:t>упражнения по развитию чувства ритма, ритмизации движений</a:t>
            </a:r>
            <a:r>
              <a:rPr lang="ru-RU" sz="7200" dirty="0" smtClean="0"/>
              <a:t>.</a:t>
            </a:r>
          </a:p>
          <a:p>
            <a:r>
              <a:rPr lang="ru-RU" sz="7200" dirty="0"/>
              <a:t>- учим детей маршировать под заданный ритм, обозначаемый хлопками или ударами в бубен;</a:t>
            </a:r>
          </a:p>
          <a:p>
            <a:r>
              <a:rPr lang="ru-RU" sz="7200" dirty="0"/>
              <a:t>- развитие согласованности речи и движений с использованием пальчиковой гимнастики (</a:t>
            </a:r>
            <a:r>
              <a:rPr lang="en-US" sz="7200" dirty="0"/>
              <a:t>I</a:t>
            </a:r>
            <a:r>
              <a:rPr lang="ru-RU" sz="7200" dirty="0"/>
              <a:t> блок упражнений для кистей рук из </a:t>
            </a:r>
            <a:r>
              <a:rPr lang="ru-RU" sz="7200" dirty="0" smtClean="0"/>
              <a:t>книги </a:t>
            </a:r>
            <a:r>
              <a:rPr lang="ru-RU" sz="7200" dirty="0"/>
              <a:t>«Уроки логопеда» или «Большой логопедический учебник»  </a:t>
            </a:r>
            <a:r>
              <a:rPr lang="ru-RU" sz="7200" dirty="0" smtClean="0"/>
              <a:t>Е</a:t>
            </a:r>
            <a:r>
              <a:rPr lang="ru-RU" sz="7200" dirty="0"/>
              <a:t>. </a:t>
            </a:r>
            <a:r>
              <a:rPr lang="ru-RU" sz="7200" dirty="0" err="1"/>
              <a:t>Косинова</a:t>
            </a:r>
            <a:r>
              <a:rPr lang="ru-RU" sz="7200" dirty="0"/>
              <a:t> изд. </a:t>
            </a:r>
            <a:r>
              <a:rPr lang="ru-RU" sz="7200" dirty="0" err="1"/>
              <a:t>Эксмо</a:t>
            </a:r>
            <a:r>
              <a:rPr lang="ru-RU" sz="7200" dirty="0"/>
              <a:t>);</a:t>
            </a:r>
          </a:p>
          <a:p>
            <a:r>
              <a:rPr lang="ru-RU" sz="7200" dirty="0"/>
              <a:t>- учим детей хлопать заданное количество раз: 2 раза, 3 раза, учим повторять различные ритмические рисунки;</a:t>
            </a:r>
          </a:p>
          <a:p>
            <a:r>
              <a:rPr lang="ru-RU" sz="7200" dirty="0"/>
              <a:t>- учим играть в «ладушки» (простые и сложные) в разном темпе, стучать по коленкам поочерёдно и с разным ритмическим рисунком и т.д.</a:t>
            </a:r>
          </a:p>
          <a:p>
            <a:pPr marL="0" lvl="0" indent="0">
              <a:buNone/>
            </a:pPr>
            <a:endParaRPr lang="ru-RU" dirty="0"/>
          </a:p>
          <a:p>
            <a:pPr marL="0" indent="0">
              <a:buNone/>
            </a:pPr>
            <a:endParaRPr lang="ru-RU" dirty="0"/>
          </a:p>
        </p:txBody>
      </p:sp>
    </p:spTree>
    <p:extLst>
      <p:ext uri="{BB962C8B-B14F-4D97-AF65-F5344CB8AC3E}">
        <p14:creationId xmlns:p14="http://schemas.microsoft.com/office/powerpoint/2010/main" xmlns="" val="31000141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a:t>
            </a:r>
            <a:r>
              <a:rPr lang="ru-RU" b="1" dirty="0">
                <a:solidFill>
                  <a:srgbClr val="7030A0"/>
                </a:solidFill>
              </a:rPr>
              <a:t>Развитие понимания </a:t>
            </a:r>
            <a:r>
              <a:rPr lang="ru-RU" b="1" dirty="0" smtClean="0">
                <a:solidFill>
                  <a:srgbClr val="7030A0"/>
                </a:solidFill>
              </a:rPr>
              <a:t>речи</a:t>
            </a:r>
            <a:endParaRPr lang="ru-RU" dirty="0">
              <a:solidFill>
                <a:srgbClr val="7030A0"/>
              </a:solidFill>
            </a:endParaRPr>
          </a:p>
        </p:txBody>
      </p:sp>
      <p:sp>
        <p:nvSpPr>
          <p:cNvPr id="3" name="Объект 2"/>
          <p:cNvSpPr>
            <a:spLocks noGrp="1"/>
          </p:cNvSpPr>
          <p:nvPr>
            <p:ph idx="1"/>
          </p:nvPr>
        </p:nvSpPr>
        <p:spPr/>
        <p:txBody>
          <a:bodyPr>
            <a:normAutofit fontScale="92500" lnSpcReduction="10000"/>
          </a:bodyPr>
          <a:lstStyle/>
          <a:p>
            <a:r>
              <a:rPr lang="ru-RU" dirty="0"/>
              <a:t>Понимание речи ребёнком также развивается по законам образования условных рефлексов. В результате многократного восприятия зрительного образа и определённого звукосочетания между зрительным и слуховым центром образуется условная связь.</a:t>
            </a:r>
          </a:p>
          <a:p>
            <a:r>
              <a:rPr lang="ru-RU" dirty="0"/>
              <a:t>Физиологические механизмы понимания речи проще механизмов произношения, поэтому </a:t>
            </a:r>
            <a:r>
              <a:rPr lang="ru-RU" dirty="0" smtClean="0"/>
              <a:t>понимание речи опережает активную речь.</a:t>
            </a:r>
          </a:p>
          <a:p>
            <a:r>
              <a:rPr lang="ru-RU" dirty="0"/>
              <a:t>Развитие понимания речи должно проходить красной нитью через все виды деятельности и занятия ребёнка, бытовые и режимные моменты. Главное, чтобы специалист и родители понимали, как это правильно делать. </a:t>
            </a:r>
          </a:p>
        </p:txBody>
      </p:sp>
    </p:spTree>
    <p:extLst>
      <p:ext uri="{BB962C8B-B14F-4D97-AF65-F5344CB8AC3E}">
        <p14:creationId xmlns:p14="http://schemas.microsoft.com/office/powerpoint/2010/main" xmlns="" val="20974050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7030A0"/>
                </a:solidFill>
              </a:rPr>
              <a:t>Обследование </a:t>
            </a:r>
            <a:r>
              <a:rPr lang="ru-RU" dirty="0" err="1">
                <a:solidFill>
                  <a:srgbClr val="7030A0"/>
                </a:solidFill>
              </a:rPr>
              <a:t>импрессивной</a:t>
            </a:r>
            <a:r>
              <a:rPr lang="ru-RU" dirty="0">
                <a:solidFill>
                  <a:srgbClr val="7030A0"/>
                </a:solidFill>
              </a:rPr>
              <a:t> </a:t>
            </a:r>
            <a:r>
              <a:rPr lang="ru-RU" dirty="0" smtClean="0">
                <a:solidFill>
                  <a:srgbClr val="7030A0"/>
                </a:solidFill>
              </a:rPr>
              <a:t>речи</a:t>
            </a:r>
            <a:endParaRPr lang="ru-RU" dirty="0">
              <a:solidFill>
                <a:srgbClr val="7030A0"/>
              </a:solidFill>
            </a:endParaRPr>
          </a:p>
        </p:txBody>
      </p:sp>
      <p:sp>
        <p:nvSpPr>
          <p:cNvPr id="3" name="Объект 2"/>
          <p:cNvSpPr>
            <a:spLocks noGrp="1"/>
          </p:cNvSpPr>
          <p:nvPr>
            <p:ph idx="1"/>
          </p:nvPr>
        </p:nvSpPr>
        <p:spPr/>
        <p:txBody>
          <a:bodyPr>
            <a:normAutofit fontScale="85000" lnSpcReduction="20000"/>
          </a:bodyPr>
          <a:lstStyle/>
          <a:p>
            <a:r>
              <a:rPr lang="ru-RU" dirty="0" smtClean="0"/>
              <a:t>-</a:t>
            </a:r>
            <a:r>
              <a:rPr lang="ru-RU" dirty="0"/>
              <a:t>отзывается ли ребёнок на имя; показывает, где мама и папа; показывает части тела, игрушки, выполняет простые просьбы;</a:t>
            </a:r>
          </a:p>
          <a:p>
            <a:r>
              <a:rPr lang="ru-RU" dirty="0"/>
              <a:t>- различает действия, в том числе сходные по значению и звучанию;</a:t>
            </a:r>
          </a:p>
          <a:p>
            <a:r>
              <a:rPr lang="ru-RU" dirty="0"/>
              <a:t>- понимает косвенные вопросы;</a:t>
            </a:r>
          </a:p>
          <a:p>
            <a:r>
              <a:rPr lang="ru-RU" dirty="0"/>
              <a:t>- понимает пространственное расположение предметов;</a:t>
            </a:r>
          </a:p>
          <a:p>
            <a:r>
              <a:rPr lang="ru-RU" dirty="0"/>
              <a:t>- узнаёт предметы по описанию и назначению;</a:t>
            </a:r>
          </a:p>
          <a:p>
            <a:r>
              <a:rPr lang="ru-RU" dirty="0"/>
              <a:t>- различает грамматические формы (ед.-мн. число сущ. и глаголов и т.д.)</a:t>
            </a:r>
          </a:p>
          <a:p>
            <a:pPr marL="0" indent="0">
              <a:buNone/>
            </a:pPr>
            <a:r>
              <a:rPr lang="ru-RU" u="sng" dirty="0"/>
              <a:t>Оценка уровня развития </a:t>
            </a:r>
            <a:r>
              <a:rPr lang="ru-RU" u="sng" dirty="0" err="1"/>
              <a:t>импрессивной</a:t>
            </a:r>
            <a:r>
              <a:rPr lang="ru-RU" u="sng" dirty="0"/>
              <a:t> речи производится по нескольким уровням, предложенной Н.С. Жуковой в книге «Преодоление ОНР у дошкольников».</a:t>
            </a:r>
            <a:endParaRPr lang="ru-RU" dirty="0"/>
          </a:p>
          <a:p>
            <a:endParaRPr lang="ru-RU" dirty="0"/>
          </a:p>
        </p:txBody>
      </p:sp>
    </p:spTree>
    <p:extLst>
      <p:ext uri="{BB962C8B-B14F-4D97-AF65-F5344CB8AC3E}">
        <p14:creationId xmlns:p14="http://schemas.microsoft.com/office/powerpoint/2010/main" xmlns="" val="14992031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a:solidFill>
                  <a:srgbClr val="7030A0"/>
                </a:solidFill>
              </a:rPr>
              <a:t>Развитие понимания </a:t>
            </a:r>
            <a:r>
              <a:rPr lang="ru-RU" sz="4000" b="1" dirty="0" smtClean="0">
                <a:solidFill>
                  <a:srgbClr val="7030A0"/>
                </a:solidFill>
              </a:rPr>
              <a:t>речи</a:t>
            </a:r>
            <a:endParaRPr lang="ru-RU" sz="4000" dirty="0">
              <a:solidFill>
                <a:srgbClr val="7030A0"/>
              </a:solidFill>
            </a:endParaRPr>
          </a:p>
        </p:txBody>
      </p:sp>
      <p:sp>
        <p:nvSpPr>
          <p:cNvPr id="3" name="Объект 2"/>
          <p:cNvSpPr>
            <a:spLocks noGrp="1"/>
          </p:cNvSpPr>
          <p:nvPr>
            <p:ph idx="1"/>
          </p:nvPr>
        </p:nvSpPr>
        <p:spPr/>
        <p:txBody>
          <a:bodyPr>
            <a:normAutofit lnSpcReduction="10000"/>
          </a:bodyPr>
          <a:lstStyle/>
          <a:p>
            <a:pPr marL="0" indent="0">
              <a:buNone/>
            </a:pPr>
            <a:r>
              <a:rPr lang="ru-RU" dirty="0"/>
              <a:t>Как правильно развивать понимание речи?</a:t>
            </a:r>
          </a:p>
          <a:p>
            <a:pPr lvl="0"/>
            <a:r>
              <a:rPr lang="ru-RU" i="1" u="sng" dirty="0" smtClean="0"/>
              <a:t>Применяем </a:t>
            </a:r>
            <a:r>
              <a:rPr lang="ru-RU" i="1" u="sng" dirty="0"/>
              <a:t>«односторонний» диалог.</a:t>
            </a:r>
            <a:endParaRPr lang="ru-RU" dirty="0"/>
          </a:p>
          <a:p>
            <a:pPr lvl="0"/>
            <a:r>
              <a:rPr lang="ru-RU" i="1" u="sng" dirty="0"/>
              <a:t>«Говорим только о том, что делаем». </a:t>
            </a:r>
            <a:endParaRPr lang="ru-RU" dirty="0"/>
          </a:p>
          <a:p>
            <a:pPr lvl="0"/>
            <a:r>
              <a:rPr lang="ru-RU" i="1" u="sng" dirty="0"/>
              <a:t>Постепенно усложняем вопросы.</a:t>
            </a:r>
            <a:r>
              <a:rPr lang="ru-RU" i="1" dirty="0"/>
              <a:t> </a:t>
            </a:r>
            <a:endParaRPr lang="ru-RU" dirty="0"/>
          </a:p>
          <a:p>
            <a:pPr lvl="0"/>
            <a:r>
              <a:rPr lang="ru-RU" i="1" u="sng" dirty="0"/>
              <a:t> Развиваем понимание речи в специально организованных занятиях.</a:t>
            </a:r>
            <a:endParaRPr lang="ru-RU" dirty="0"/>
          </a:p>
          <a:p>
            <a:pPr lvl="0"/>
            <a:r>
              <a:rPr lang="ru-RU" i="1" u="sng" dirty="0"/>
              <a:t>Продолжаем работу по развитию </a:t>
            </a:r>
            <a:r>
              <a:rPr lang="ru-RU" i="1" u="sng" dirty="0" err="1"/>
              <a:t>импрессивной</a:t>
            </a:r>
            <a:r>
              <a:rPr lang="ru-RU" i="1" u="sng" dirty="0"/>
              <a:t> речи на всех уровнях развития речи ребёнка</a:t>
            </a:r>
            <a:r>
              <a:rPr lang="ru-RU" dirty="0"/>
              <a:t>.</a:t>
            </a:r>
          </a:p>
        </p:txBody>
      </p:sp>
    </p:spTree>
    <p:extLst>
      <p:ext uri="{BB962C8B-B14F-4D97-AF65-F5344CB8AC3E}">
        <p14:creationId xmlns:p14="http://schemas.microsoft.com/office/powerpoint/2010/main" xmlns="" val="40401895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a:solidFill>
                  <a:srgbClr val="7030A0"/>
                </a:solidFill>
              </a:rPr>
              <a:t>Развитие понимания </a:t>
            </a:r>
            <a:r>
              <a:rPr lang="ru-RU" sz="4000" b="1" dirty="0" smtClean="0">
                <a:solidFill>
                  <a:srgbClr val="7030A0"/>
                </a:solidFill>
              </a:rPr>
              <a:t>речи</a:t>
            </a:r>
            <a:br>
              <a:rPr lang="ru-RU" sz="4000" b="1" dirty="0" smtClean="0">
                <a:solidFill>
                  <a:srgbClr val="7030A0"/>
                </a:solidFill>
              </a:rPr>
            </a:br>
            <a:r>
              <a:rPr lang="ru-RU" sz="3200" b="1" dirty="0" smtClean="0"/>
              <a:t>Постепенное усложнение вопросов</a:t>
            </a:r>
            <a:endParaRPr lang="ru-RU" sz="3200" dirty="0"/>
          </a:p>
        </p:txBody>
      </p:sp>
      <p:sp>
        <p:nvSpPr>
          <p:cNvPr id="3" name="Объект 2"/>
          <p:cNvSpPr>
            <a:spLocks noGrp="1"/>
          </p:cNvSpPr>
          <p:nvPr>
            <p:ph idx="1"/>
          </p:nvPr>
        </p:nvSpPr>
        <p:spPr/>
        <p:txBody>
          <a:bodyPr>
            <a:normAutofit fontScale="70000" lnSpcReduction="20000"/>
          </a:bodyPr>
          <a:lstStyle/>
          <a:p>
            <a:pPr marL="0" indent="0">
              <a:buNone/>
            </a:pPr>
            <a:r>
              <a:rPr lang="ru-RU" dirty="0"/>
              <a:t>Это заставляет ребёнка вслушиваться в речь взрослого, обращать внимание на речевые нюансы вопросов, что развивает фонематическое восприятие.  Даже если ребёнок не говорит, ему полезно вслушиваться в такую вопросно-ответную форму речи, воспринимая и сопоставляя разные формы одного и того же слова. На </a:t>
            </a:r>
            <a:r>
              <a:rPr lang="ru-RU" dirty="0" smtClean="0"/>
              <a:t>начальном </a:t>
            </a:r>
            <a:r>
              <a:rPr lang="ru-RU" dirty="0"/>
              <a:t>этапе будет достаточно, если своё понимание ребёнок обозначит жестом или </a:t>
            </a:r>
            <a:r>
              <a:rPr lang="ru-RU" dirty="0" smtClean="0"/>
              <a:t>возгласом, затем отрабатывается сопряжённое проговаривание, после - самостоятельное.</a:t>
            </a:r>
            <a:endParaRPr lang="ru-RU" dirty="0"/>
          </a:p>
          <a:p>
            <a:r>
              <a:rPr lang="ru-RU" b="1" dirty="0" smtClean="0"/>
              <a:t>1. Сначала </a:t>
            </a:r>
            <a:r>
              <a:rPr lang="ru-RU" b="1" dirty="0"/>
              <a:t>задаём вопросы к предметам и действиям.</a:t>
            </a:r>
            <a:r>
              <a:rPr lang="ru-RU" dirty="0"/>
              <a:t> Иногда наоборот: сначала к действию, затем – к предмету (см. пример с мытьём рук);</a:t>
            </a:r>
          </a:p>
          <a:p>
            <a:r>
              <a:rPr lang="ru-RU" b="1" dirty="0" smtClean="0"/>
              <a:t>2. Затем </a:t>
            </a:r>
            <a:r>
              <a:rPr lang="ru-RU" b="1" dirty="0"/>
              <a:t>задаём косвенные вопросы: </a:t>
            </a:r>
            <a:r>
              <a:rPr lang="ru-RU" dirty="0"/>
              <a:t>Что ты будешь мыть? – Руки. – Чем ты будешь мыть руки? – Мылом. Водой. – Чем ты будешь кушать кашу? Кому ты дашь конфетку и т.д.</a:t>
            </a:r>
          </a:p>
          <a:p>
            <a:r>
              <a:rPr lang="ru-RU" b="1" dirty="0" smtClean="0"/>
              <a:t>3. </a:t>
            </a:r>
            <a:r>
              <a:rPr lang="ru-RU" b="1" dirty="0"/>
              <a:t>П</a:t>
            </a:r>
            <a:r>
              <a:rPr lang="ru-RU" b="1" dirty="0" smtClean="0"/>
              <a:t>остепенно </a:t>
            </a:r>
            <a:r>
              <a:rPr lang="ru-RU" b="1" dirty="0"/>
              <a:t>включаются вопросы, направленные на понимание пространственного расположения</a:t>
            </a:r>
            <a:r>
              <a:rPr lang="ru-RU" dirty="0"/>
              <a:t>: куда пойдём, на чём поедем, куда ты сел, откуда ты взял и т.д</a:t>
            </a:r>
            <a:r>
              <a:rPr lang="ru-RU" dirty="0" smtClean="0"/>
              <a:t>.</a:t>
            </a:r>
          </a:p>
          <a:p>
            <a:r>
              <a:rPr lang="ru-RU" b="1" dirty="0" smtClean="0"/>
              <a:t>4. Вопросы на различение грамматических форм: </a:t>
            </a:r>
            <a:r>
              <a:rPr lang="ru-RU" dirty="0" smtClean="0"/>
              <a:t>что тебе нужно чашка или чашки?</a:t>
            </a:r>
            <a:endParaRPr lang="ru-RU" dirty="0"/>
          </a:p>
          <a:p>
            <a:endParaRPr lang="ru-RU" dirty="0"/>
          </a:p>
        </p:txBody>
      </p:sp>
    </p:spTree>
    <p:extLst>
      <p:ext uri="{BB962C8B-B14F-4D97-AF65-F5344CB8AC3E}">
        <p14:creationId xmlns:p14="http://schemas.microsoft.com/office/powerpoint/2010/main" xmlns="" val="37445576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solidFill>
                  <a:srgbClr val="7030A0"/>
                </a:solidFill>
              </a:rPr>
              <a:t>Развитие понимания </a:t>
            </a:r>
            <a:r>
              <a:rPr lang="ru-RU" b="1" dirty="0" smtClean="0">
                <a:solidFill>
                  <a:srgbClr val="7030A0"/>
                </a:solidFill>
              </a:rPr>
              <a:t>речи</a:t>
            </a:r>
            <a:r>
              <a:rPr lang="ru-RU" dirty="0" smtClean="0"/>
              <a:t/>
            </a:r>
            <a:br>
              <a:rPr lang="ru-RU" dirty="0" smtClean="0"/>
            </a:br>
            <a:r>
              <a:rPr lang="ru-RU" sz="3600" dirty="0" smtClean="0"/>
              <a:t>Продолжение работы </a:t>
            </a:r>
            <a:r>
              <a:rPr lang="ru-RU" sz="3600" dirty="0"/>
              <a:t>по развитию </a:t>
            </a:r>
            <a:r>
              <a:rPr lang="ru-RU" sz="3600" dirty="0" err="1"/>
              <a:t>импрессивной</a:t>
            </a:r>
            <a:r>
              <a:rPr lang="ru-RU" sz="3600" dirty="0"/>
              <a:t> речи на всех уровнях развития речи ребёнка.</a:t>
            </a:r>
            <a:br>
              <a:rPr lang="ru-RU" sz="3600" dirty="0"/>
            </a:br>
            <a:endParaRPr lang="ru-RU" sz="3600" dirty="0"/>
          </a:p>
        </p:txBody>
      </p:sp>
      <p:sp>
        <p:nvSpPr>
          <p:cNvPr id="3" name="Объект 2"/>
          <p:cNvSpPr>
            <a:spLocks noGrp="1"/>
          </p:cNvSpPr>
          <p:nvPr>
            <p:ph idx="1"/>
          </p:nvPr>
        </p:nvSpPr>
        <p:spPr>
          <a:xfrm>
            <a:off x="1295402" y="2421851"/>
            <a:ext cx="9601196" cy="3318936"/>
          </a:xfrm>
        </p:spPr>
        <p:txBody>
          <a:bodyPr>
            <a:noAutofit/>
          </a:bodyPr>
          <a:lstStyle/>
          <a:p>
            <a:r>
              <a:rPr lang="ru-RU" sz="2000" dirty="0" smtClean="0"/>
              <a:t>Работа </a:t>
            </a:r>
            <a:r>
              <a:rPr lang="ru-RU" sz="2000" dirty="0"/>
              <a:t>по развитию понимания </a:t>
            </a:r>
            <a:r>
              <a:rPr lang="ru-RU" sz="2000" dirty="0" smtClean="0"/>
              <a:t>речи </a:t>
            </a:r>
            <a:r>
              <a:rPr lang="ru-RU" sz="2000" dirty="0"/>
              <a:t>должна </a:t>
            </a:r>
            <a:r>
              <a:rPr lang="ru-RU" sz="2000" dirty="0" smtClean="0"/>
              <a:t>предшествовать работе </a:t>
            </a:r>
            <a:r>
              <a:rPr lang="ru-RU" sz="2000" dirty="0"/>
              <a:t>по развитию экспрессивной речи, отработке любой грамматической </a:t>
            </a:r>
            <a:r>
              <a:rPr lang="ru-RU" sz="2000" dirty="0" smtClean="0"/>
              <a:t>категории и включает следующие разделы:</a:t>
            </a:r>
          </a:p>
          <a:p>
            <a:pPr marL="0" lvl="0" indent="0">
              <a:buNone/>
            </a:pPr>
            <a:r>
              <a:rPr lang="ru-RU" sz="2000" dirty="0" smtClean="0"/>
              <a:t>1. Понимание </a:t>
            </a:r>
            <a:r>
              <a:rPr lang="ru-RU" sz="2000" dirty="0"/>
              <a:t>значений предметов, название частей целого на материале лексических тем.</a:t>
            </a:r>
          </a:p>
          <a:p>
            <a:pPr marL="0" lvl="0" indent="0">
              <a:buNone/>
            </a:pPr>
            <a:r>
              <a:rPr lang="ru-RU" sz="2000" dirty="0" smtClean="0"/>
              <a:t>2. Понимание </a:t>
            </a:r>
            <a:r>
              <a:rPr lang="ru-RU" sz="2000" dirty="0"/>
              <a:t>и уточнение значений различных </a:t>
            </a:r>
            <a:r>
              <a:rPr lang="ru-RU" sz="2000" dirty="0" smtClean="0"/>
              <a:t>действий, различение </a:t>
            </a:r>
            <a:r>
              <a:rPr lang="ru-RU" sz="2000" dirty="0"/>
              <a:t>действий, сходных по значению и </a:t>
            </a:r>
            <a:r>
              <a:rPr lang="ru-RU" sz="2000" dirty="0" smtClean="0"/>
              <a:t>звучанию, различение </a:t>
            </a:r>
            <a:r>
              <a:rPr lang="ru-RU" sz="2000" dirty="0"/>
              <a:t>действий, противоположных по </a:t>
            </a:r>
            <a:r>
              <a:rPr lang="ru-RU" sz="2000" dirty="0" smtClean="0"/>
              <a:t>значению.</a:t>
            </a:r>
          </a:p>
          <a:p>
            <a:pPr marL="0" lvl="0" indent="0">
              <a:buNone/>
            </a:pPr>
            <a:r>
              <a:rPr lang="ru-RU" sz="2000" dirty="0" smtClean="0"/>
              <a:t>3.  </a:t>
            </a:r>
            <a:r>
              <a:rPr lang="ru-RU" sz="2000" dirty="0"/>
              <a:t>Понимание косвенных вопросов.</a:t>
            </a:r>
          </a:p>
          <a:p>
            <a:pPr marL="0" lvl="0" indent="0">
              <a:buNone/>
            </a:pPr>
            <a:r>
              <a:rPr lang="ru-RU" sz="2000" dirty="0" smtClean="0"/>
              <a:t>4. Понимание </a:t>
            </a:r>
            <a:r>
              <a:rPr lang="ru-RU" sz="2000" dirty="0"/>
              <a:t>вопросов для уточнения функционального назначения предметов.</a:t>
            </a:r>
          </a:p>
          <a:p>
            <a:endParaRPr lang="ru-RU" sz="2000" dirty="0"/>
          </a:p>
        </p:txBody>
      </p:sp>
    </p:spTree>
    <p:extLst>
      <p:ext uri="{BB962C8B-B14F-4D97-AF65-F5344CB8AC3E}">
        <p14:creationId xmlns:p14="http://schemas.microsoft.com/office/powerpoint/2010/main" xmlns="" val="28823159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t/>
            </a:r>
            <a:br>
              <a:rPr lang="ru-RU" sz="3600" b="1" dirty="0" smtClean="0"/>
            </a:br>
            <a:r>
              <a:rPr lang="ru-RU" sz="3600" b="1" dirty="0" smtClean="0">
                <a:solidFill>
                  <a:srgbClr val="7030A0"/>
                </a:solidFill>
              </a:rPr>
              <a:t>Развитие </a:t>
            </a:r>
            <a:r>
              <a:rPr lang="ru-RU" sz="3600" b="1" dirty="0">
                <a:solidFill>
                  <a:srgbClr val="7030A0"/>
                </a:solidFill>
              </a:rPr>
              <a:t>понимания </a:t>
            </a:r>
            <a:r>
              <a:rPr lang="ru-RU" sz="3600" b="1" dirty="0" smtClean="0">
                <a:solidFill>
                  <a:srgbClr val="7030A0"/>
                </a:solidFill>
              </a:rPr>
              <a:t>речи</a:t>
            </a:r>
            <a:r>
              <a:rPr lang="ru-RU" sz="3600" dirty="0" smtClean="0"/>
              <a:t/>
            </a:r>
            <a:br>
              <a:rPr lang="ru-RU" sz="3600" dirty="0" smtClean="0"/>
            </a:br>
            <a:r>
              <a:rPr lang="ru-RU" sz="3200" dirty="0" smtClean="0"/>
              <a:t>Продолжение </a:t>
            </a:r>
            <a:r>
              <a:rPr lang="ru-RU" sz="3200" dirty="0"/>
              <a:t>работы по развитию </a:t>
            </a:r>
            <a:r>
              <a:rPr lang="ru-RU" sz="3200" dirty="0" err="1"/>
              <a:t>импрессивной</a:t>
            </a:r>
            <a:r>
              <a:rPr lang="ru-RU" sz="3200" dirty="0"/>
              <a:t> речи на всех уровнях развития речи ребёнка.</a:t>
            </a:r>
            <a:br>
              <a:rPr lang="ru-RU" sz="3200" dirty="0"/>
            </a:br>
            <a:endParaRPr lang="ru-RU" sz="3200" dirty="0"/>
          </a:p>
        </p:txBody>
      </p:sp>
      <p:sp>
        <p:nvSpPr>
          <p:cNvPr id="3" name="Объект 2"/>
          <p:cNvSpPr>
            <a:spLocks noGrp="1"/>
          </p:cNvSpPr>
          <p:nvPr>
            <p:ph idx="1"/>
          </p:nvPr>
        </p:nvSpPr>
        <p:spPr>
          <a:xfrm>
            <a:off x="1295402" y="2453023"/>
            <a:ext cx="9601196" cy="3318936"/>
          </a:xfrm>
        </p:spPr>
        <p:txBody>
          <a:bodyPr>
            <a:normAutofit fontScale="25000" lnSpcReduction="20000"/>
          </a:bodyPr>
          <a:lstStyle/>
          <a:p>
            <a:pPr marL="0" lvl="0" indent="0">
              <a:buNone/>
            </a:pPr>
            <a:r>
              <a:rPr lang="ru-RU" sz="7200" dirty="0" smtClean="0"/>
              <a:t>5</a:t>
            </a:r>
            <a:r>
              <a:rPr lang="ru-RU" sz="7200" dirty="0"/>
              <a:t>. Различение грамматических форм существительных и глаголов:</a:t>
            </a:r>
          </a:p>
          <a:p>
            <a:r>
              <a:rPr lang="ru-RU" sz="7200" dirty="0"/>
              <a:t>- </a:t>
            </a:r>
            <a:r>
              <a:rPr lang="ru-RU" sz="7200" dirty="0" err="1"/>
              <a:t>ед.и</a:t>
            </a:r>
            <a:r>
              <a:rPr lang="ru-RU" sz="7200" dirty="0"/>
              <a:t> </a:t>
            </a:r>
            <a:r>
              <a:rPr lang="ru-RU" sz="7200" dirty="0" err="1"/>
              <a:t>мн.числа</a:t>
            </a:r>
            <a:r>
              <a:rPr lang="ru-RU" sz="7200" dirty="0"/>
              <a:t> сущ. на –ы,-и, затем на –а, -я;</a:t>
            </a:r>
          </a:p>
          <a:p>
            <a:r>
              <a:rPr lang="ru-RU" sz="7200" dirty="0"/>
              <a:t>- различение ед. и мн. числа глаголов,</a:t>
            </a:r>
          </a:p>
          <a:p>
            <a:r>
              <a:rPr lang="ru-RU" sz="7200" dirty="0"/>
              <a:t>- различение сов. и несов. вида глаголов,</a:t>
            </a:r>
          </a:p>
          <a:p>
            <a:r>
              <a:rPr lang="ru-RU" sz="7200" dirty="0"/>
              <a:t>-различение возвратной формы глаголов и т.д.</a:t>
            </a:r>
          </a:p>
          <a:p>
            <a:pPr marL="0" indent="0">
              <a:buNone/>
            </a:pPr>
            <a:r>
              <a:rPr lang="ru-RU" sz="7200" dirty="0"/>
              <a:t>Материал представлен в пособиях: «Грамматические тетради» №1,2,3,4 Е. </a:t>
            </a:r>
            <a:r>
              <a:rPr lang="ru-RU" sz="7200" dirty="0" err="1"/>
              <a:t>Косинова</a:t>
            </a:r>
            <a:r>
              <a:rPr lang="ru-RU" sz="7200" dirty="0"/>
              <a:t>, издательство «Сфера». «Тесты на речевое развитие» Е. </a:t>
            </a:r>
            <a:r>
              <a:rPr lang="ru-RU" sz="7200" dirty="0" err="1"/>
              <a:t>Косинова</a:t>
            </a:r>
            <a:r>
              <a:rPr lang="ru-RU" sz="7200" dirty="0"/>
              <a:t>, изд. </a:t>
            </a:r>
            <a:r>
              <a:rPr lang="ru-RU" sz="7200" dirty="0" err="1"/>
              <a:t>Эксмо</a:t>
            </a:r>
            <a:r>
              <a:rPr lang="ru-RU" sz="7200" dirty="0" smtClean="0"/>
              <a:t>.</a:t>
            </a:r>
          </a:p>
          <a:p>
            <a:pPr marL="0" lvl="0" indent="0">
              <a:buNone/>
            </a:pPr>
            <a:r>
              <a:rPr lang="ru-RU" sz="7200" dirty="0" smtClean="0"/>
              <a:t>6. Понимание </a:t>
            </a:r>
            <a:r>
              <a:rPr lang="ru-RU" sz="7200" dirty="0"/>
              <a:t>пространственных вопросов.</a:t>
            </a:r>
          </a:p>
          <a:p>
            <a:pPr marL="0" lvl="0" indent="0">
              <a:buNone/>
            </a:pPr>
            <a:r>
              <a:rPr lang="ru-RU" sz="7200" dirty="0" smtClean="0"/>
              <a:t>7. Понимание </a:t>
            </a:r>
            <a:r>
              <a:rPr lang="ru-RU" sz="7200" dirty="0"/>
              <a:t>причинно-следственных вопросов.</a:t>
            </a:r>
          </a:p>
          <a:p>
            <a:pPr marL="0" indent="0">
              <a:buNone/>
            </a:pPr>
            <a:r>
              <a:rPr lang="ru-RU" sz="7200" dirty="0" smtClean="0"/>
              <a:t>8. На </a:t>
            </a:r>
            <a:r>
              <a:rPr lang="ru-RU" sz="7200" dirty="0"/>
              <a:t>следующих этапах речевого развития материал ещё больше усложняется: добавляются вопросы на развитие понимания временных понятий, логико-грамматических конструкций и т.д.</a:t>
            </a:r>
          </a:p>
          <a:p>
            <a:pPr marL="0" indent="0">
              <a:buNone/>
            </a:pPr>
            <a:endParaRPr lang="ru-RU" dirty="0"/>
          </a:p>
          <a:p>
            <a:endParaRPr lang="ru-RU" dirty="0" smtClean="0"/>
          </a:p>
        </p:txBody>
      </p:sp>
    </p:spTree>
    <p:extLst>
      <p:ext uri="{BB962C8B-B14F-4D97-AF65-F5344CB8AC3E}">
        <p14:creationId xmlns:p14="http://schemas.microsoft.com/office/powerpoint/2010/main" xmlns="" val="4116237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Главное условие для проведения логопедической работы</a:t>
            </a:r>
            <a:endParaRPr lang="ru-RU" dirty="0">
              <a:solidFill>
                <a:srgbClr val="FF0000"/>
              </a:solidFill>
            </a:endParaRPr>
          </a:p>
        </p:txBody>
      </p:sp>
      <p:sp>
        <p:nvSpPr>
          <p:cNvPr id="3" name="Объект 2"/>
          <p:cNvSpPr>
            <a:spLocks noGrp="1"/>
          </p:cNvSpPr>
          <p:nvPr>
            <p:ph idx="1"/>
          </p:nvPr>
        </p:nvSpPr>
        <p:spPr/>
        <p:txBody>
          <a:bodyPr>
            <a:normAutofit fontScale="85000" lnSpcReduction="20000"/>
          </a:bodyPr>
          <a:lstStyle/>
          <a:p>
            <a:r>
              <a:rPr lang="ru-RU" dirty="0" smtClean="0"/>
              <a:t> </a:t>
            </a:r>
            <a:r>
              <a:rPr lang="ru-RU" dirty="0"/>
              <a:t>Если у </a:t>
            </a:r>
            <a:r>
              <a:rPr lang="ru-RU" dirty="0" smtClean="0"/>
              <a:t>ребёнка сформированы психологические предпосылки, </a:t>
            </a:r>
            <a:r>
              <a:rPr lang="ru-RU" dirty="0"/>
              <a:t>он вступает в совместную деятельность со взрослым и способен подражать, значит, мы его можем обучать, применяя логопедические методики. Это </a:t>
            </a:r>
            <a:r>
              <a:rPr lang="ru-RU" dirty="0" smtClean="0"/>
              <a:t>главное условие </a:t>
            </a:r>
            <a:r>
              <a:rPr lang="ru-RU" dirty="0"/>
              <a:t>для любого обучения и в том числе для проведения логопедической работы</a:t>
            </a:r>
            <a:r>
              <a:rPr lang="ru-RU" dirty="0" smtClean="0"/>
              <a:t>.</a:t>
            </a:r>
          </a:p>
          <a:p>
            <a:r>
              <a:rPr lang="ru-RU" dirty="0" smtClean="0"/>
              <a:t> </a:t>
            </a:r>
            <a:r>
              <a:rPr lang="ru-RU" dirty="0"/>
              <a:t>Если эти механизмы не сформированы или недостаточно сформированы, то требуется вмешательство психолога или адаптация логопедических </a:t>
            </a:r>
            <a:r>
              <a:rPr lang="ru-RU" dirty="0" smtClean="0"/>
              <a:t>методик, продление подготовительного этапа. </a:t>
            </a:r>
          </a:p>
          <a:p>
            <a:r>
              <a:rPr lang="ru-RU" dirty="0"/>
              <a:t>Э</a:t>
            </a:r>
            <a:r>
              <a:rPr lang="ru-RU" dirty="0" smtClean="0"/>
              <a:t>то </a:t>
            </a:r>
            <a:r>
              <a:rPr lang="ru-RU" dirty="0"/>
              <a:t>нужно понимать </a:t>
            </a:r>
            <a:r>
              <a:rPr lang="ru-RU" dirty="0" smtClean="0"/>
              <a:t>специалистам </a:t>
            </a:r>
            <a:r>
              <a:rPr lang="ru-RU" dirty="0"/>
              <a:t>и доносить эту информацию до родителей, т.к. </a:t>
            </a:r>
            <a:r>
              <a:rPr lang="ru-RU" dirty="0" err="1"/>
              <a:t>несформированность</a:t>
            </a:r>
            <a:r>
              <a:rPr lang="ru-RU" dirty="0"/>
              <a:t> психологических механизмов речи важна </a:t>
            </a:r>
            <a:r>
              <a:rPr lang="ru-RU" dirty="0" smtClean="0"/>
              <a:t>как для прогноза, так и для определения образовательного маршрута и выбора специалистов, работающих с ребёнком.</a:t>
            </a:r>
          </a:p>
          <a:p>
            <a:endParaRPr lang="ru-RU" dirty="0"/>
          </a:p>
        </p:txBody>
      </p:sp>
    </p:spTree>
    <p:extLst>
      <p:ext uri="{BB962C8B-B14F-4D97-AF65-F5344CB8AC3E}">
        <p14:creationId xmlns:p14="http://schemas.microsoft.com/office/powerpoint/2010/main" xmlns="" val="162497929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dirty="0" smtClean="0"/>
              <a:t/>
            </a:r>
            <a:br>
              <a:rPr lang="ru-RU" b="1" dirty="0" smtClean="0"/>
            </a:br>
            <a:r>
              <a:rPr lang="ru-RU" sz="4000" b="1" dirty="0" smtClean="0"/>
              <a:t>Формирование </a:t>
            </a:r>
            <a:r>
              <a:rPr lang="ru-RU" sz="4000" b="1" dirty="0"/>
              <a:t>активной лексики с учетом принципа усложнения слоговой структуры.</a:t>
            </a:r>
            <a:r>
              <a:rPr lang="ru-RU" sz="4000" dirty="0"/>
              <a:t/>
            </a:r>
            <a:br>
              <a:rPr lang="ru-RU" sz="4000" dirty="0"/>
            </a:br>
            <a:endParaRPr lang="ru-RU" sz="4000" dirty="0"/>
          </a:p>
        </p:txBody>
      </p:sp>
      <p:sp>
        <p:nvSpPr>
          <p:cNvPr id="3" name="Объект 2"/>
          <p:cNvSpPr>
            <a:spLocks noGrp="1"/>
          </p:cNvSpPr>
          <p:nvPr>
            <p:ph idx="1"/>
          </p:nvPr>
        </p:nvSpPr>
        <p:spPr/>
        <p:txBody>
          <a:bodyPr>
            <a:normAutofit lnSpcReduction="10000"/>
          </a:bodyPr>
          <a:lstStyle/>
          <a:p>
            <a:r>
              <a:rPr lang="ru-RU" dirty="0"/>
              <a:t>Если у ребёнка сформировано речевое подражание, то логопед может начать целенаправленную логопедическую работу по отработке и накоплению активного словаря.  Эта работа проводится поэтапно с использованием системы классов слов (14 классов), в которой слова расположены с усложнением в зависимости от количества и типов слогов.</a:t>
            </a:r>
          </a:p>
          <a:p>
            <a:r>
              <a:rPr lang="ru-RU" dirty="0"/>
              <a:t>Ф</a:t>
            </a:r>
            <a:r>
              <a:rPr lang="ru-RU" dirty="0" smtClean="0"/>
              <a:t>ормирование </a:t>
            </a:r>
            <a:r>
              <a:rPr lang="ru-RU" dirty="0"/>
              <a:t>активного лексического запаса на для детей с </a:t>
            </a:r>
            <a:r>
              <a:rPr lang="en-US" dirty="0"/>
              <a:t>I</a:t>
            </a:r>
            <a:r>
              <a:rPr lang="ru-RU" dirty="0"/>
              <a:t>-</a:t>
            </a:r>
            <a:r>
              <a:rPr lang="en-US" dirty="0"/>
              <a:t>II </a:t>
            </a:r>
            <a:r>
              <a:rPr lang="ru-RU" dirty="0"/>
              <a:t>уровнем речевого развития должно быть привязано к особенностям слоговой структуры </a:t>
            </a:r>
            <a:r>
              <a:rPr lang="ru-RU" dirty="0" smtClean="0"/>
              <a:t>слова.</a:t>
            </a:r>
            <a:endParaRPr lang="ru-RU" dirty="0"/>
          </a:p>
          <a:p>
            <a:endParaRPr lang="ru-RU" dirty="0"/>
          </a:p>
        </p:txBody>
      </p:sp>
    </p:spTree>
    <p:extLst>
      <p:ext uri="{BB962C8B-B14F-4D97-AF65-F5344CB8AC3E}">
        <p14:creationId xmlns:p14="http://schemas.microsoft.com/office/powerpoint/2010/main" xmlns="" val="8658048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t/>
            </a:r>
            <a:br>
              <a:rPr lang="ru-RU" sz="3600" b="1" dirty="0" smtClean="0"/>
            </a:br>
            <a:r>
              <a:rPr lang="ru-RU" sz="3600" b="1" dirty="0" smtClean="0"/>
              <a:t>Формирование </a:t>
            </a:r>
            <a:r>
              <a:rPr lang="ru-RU" sz="3600" b="1" dirty="0"/>
              <a:t>активной лексики с учетом принципа усложнения слоговой структуры.</a:t>
            </a:r>
            <a:r>
              <a:rPr lang="ru-RU" sz="3600" dirty="0"/>
              <a:t/>
            </a:r>
            <a:br>
              <a:rPr lang="ru-RU" sz="3600" dirty="0"/>
            </a:br>
            <a:endParaRPr lang="ru-RU" sz="3600" dirty="0"/>
          </a:p>
        </p:txBody>
      </p:sp>
      <p:sp>
        <p:nvSpPr>
          <p:cNvPr id="3" name="Объект 2"/>
          <p:cNvSpPr>
            <a:spLocks noGrp="1"/>
          </p:cNvSpPr>
          <p:nvPr>
            <p:ph idx="1"/>
          </p:nvPr>
        </p:nvSpPr>
        <p:spPr/>
        <p:txBody>
          <a:bodyPr>
            <a:normAutofit fontScale="70000" lnSpcReduction="20000"/>
          </a:bodyPr>
          <a:lstStyle/>
          <a:p>
            <a:pPr marL="0" lvl="0" indent="0">
              <a:buNone/>
            </a:pPr>
            <a:r>
              <a:rPr lang="ru-RU" dirty="0" smtClean="0"/>
              <a:t>Почему формирование активного словарного запаса должно опираться на постепенное усложнение слоговой структуры?</a:t>
            </a:r>
          </a:p>
          <a:p>
            <a:pPr lvl="0"/>
            <a:r>
              <a:rPr lang="ru-RU" dirty="0" smtClean="0"/>
              <a:t>Главенство </a:t>
            </a:r>
            <a:r>
              <a:rPr lang="ru-RU" dirty="0"/>
              <a:t>ритмико-интонационной составляющей при усвоении слов в онтогенезе</a:t>
            </a:r>
            <a:r>
              <a:rPr lang="ru-RU" dirty="0" smtClean="0"/>
              <a:t>.</a:t>
            </a:r>
          </a:p>
          <a:p>
            <a:r>
              <a:rPr lang="ru-RU" dirty="0"/>
              <a:t>Зависимость качества звукопроизношения от сложности слоговой структуры слова.</a:t>
            </a:r>
          </a:p>
          <a:p>
            <a:r>
              <a:rPr lang="ru-RU" dirty="0"/>
              <a:t>Контроль процесса накопления активного словаря, управление </a:t>
            </a:r>
            <a:r>
              <a:rPr lang="ru-RU" dirty="0" smtClean="0"/>
              <a:t>коррекционным процессом.</a:t>
            </a:r>
          </a:p>
          <a:p>
            <a:pPr marL="0" indent="0">
              <a:buNone/>
            </a:pPr>
            <a:r>
              <a:rPr lang="ru-RU" dirty="0"/>
              <a:t>Работая над формированием активного лексического запаса слов с учётом постепенно усложняющейся слоговой структуры, логопед должен учитывать:</a:t>
            </a:r>
          </a:p>
          <a:p>
            <a:pPr lvl="0"/>
            <a:r>
              <a:rPr lang="ru-RU" u="sng" dirty="0"/>
              <a:t>физиологические закономерности формирования речи</a:t>
            </a:r>
            <a:endParaRPr lang="ru-RU" dirty="0"/>
          </a:p>
          <a:p>
            <a:pPr lvl="0"/>
            <a:r>
              <a:rPr lang="ru-RU" u="sng" dirty="0"/>
              <a:t>ритмико-интонационную основу речи</a:t>
            </a:r>
            <a:endParaRPr lang="ru-RU" dirty="0"/>
          </a:p>
          <a:p>
            <a:r>
              <a:rPr lang="ru-RU" u="sng" dirty="0"/>
              <a:t>закономерности формирования навыков, в том числе, речевых</a:t>
            </a:r>
            <a:endParaRPr lang="ru-RU" dirty="0"/>
          </a:p>
          <a:p>
            <a:pPr lvl="0"/>
            <a:endParaRPr lang="ru-RU" dirty="0"/>
          </a:p>
        </p:txBody>
      </p:sp>
    </p:spTree>
    <p:extLst>
      <p:ext uri="{BB962C8B-B14F-4D97-AF65-F5344CB8AC3E}">
        <p14:creationId xmlns:p14="http://schemas.microsoft.com/office/powerpoint/2010/main" xmlns="" val="15821375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b="1" dirty="0" smtClean="0"/>
              <a:t/>
            </a:r>
            <a:br>
              <a:rPr lang="ru-RU" b="1" dirty="0" smtClean="0"/>
            </a:br>
            <a:r>
              <a:rPr lang="ru-RU" sz="4000" b="1" dirty="0"/>
              <a:t>Формирование грамматического строя языка (начальный этап).</a:t>
            </a:r>
            <a:r>
              <a:rPr lang="ru-RU" sz="4000" dirty="0"/>
              <a:t/>
            </a:r>
            <a:br>
              <a:rPr lang="ru-RU" sz="4000" dirty="0"/>
            </a:br>
            <a:r>
              <a:rPr lang="ru-RU" sz="3100" b="1" dirty="0" smtClean="0"/>
              <a:t>Формирование словоизменения существительных.</a:t>
            </a:r>
            <a:r>
              <a:rPr lang="ru-RU" sz="3100" dirty="0"/>
              <a:t/>
            </a:r>
            <a:br>
              <a:rPr lang="ru-RU" sz="3100" dirty="0"/>
            </a:br>
            <a:endParaRPr lang="ru-RU" sz="3100" dirty="0"/>
          </a:p>
        </p:txBody>
      </p:sp>
      <p:sp>
        <p:nvSpPr>
          <p:cNvPr id="3" name="Объект 2"/>
          <p:cNvSpPr>
            <a:spLocks noGrp="1"/>
          </p:cNvSpPr>
          <p:nvPr>
            <p:ph idx="1"/>
          </p:nvPr>
        </p:nvSpPr>
        <p:spPr/>
        <p:txBody>
          <a:bodyPr>
            <a:normAutofit fontScale="85000" lnSpcReduction="20000"/>
          </a:bodyPr>
          <a:lstStyle/>
          <a:p>
            <a:r>
              <a:rPr lang="ru-RU" dirty="0" smtClean="0"/>
              <a:t>Отработав </a:t>
            </a:r>
            <a:r>
              <a:rPr lang="ru-RU" dirty="0"/>
              <a:t>слова одного класса, можно включать их в работу по формированию словоизменения. Неверно, когда логопед, не сформировав словоизменение, начинает работу по отработке употребления предлогов. В условиях нормального онтогенеза у ребёнка сначала появляется словоизменение, а через некоторое время – простые предлоги.</a:t>
            </a:r>
          </a:p>
          <a:p>
            <a:r>
              <a:rPr lang="ru-RU" dirty="0"/>
              <a:t> С одной стороны, упражнения по формированию словоизменения доступны для ребёнка, т.к. работа проходит в рамках отработанного класса слоговой структуры. С другой стороны, формирование словоизменения стимулирует развитие фонематического восприятия, т.к. ребёнку приходится вслушиваться в постоянно изменяющиеся концы слов при постоянной корневой части. Если у ребёнка отмечены случаи словоизменения, тем не менее, нужно провести работу по уточнению словоизменения В. п., Р. п., Д. п., </a:t>
            </a:r>
            <a:r>
              <a:rPr lang="ru-RU" dirty="0" err="1"/>
              <a:t>Тв</a:t>
            </a:r>
            <a:r>
              <a:rPr lang="ru-RU" dirty="0"/>
              <a:t>. п.</a:t>
            </a:r>
          </a:p>
          <a:p>
            <a:endParaRPr lang="ru-RU" dirty="0"/>
          </a:p>
        </p:txBody>
      </p:sp>
    </p:spTree>
    <p:extLst>
      <p:ext uri="{BB962C8B-B14F-4D97-AF65-F5344CB8AC3E}">
        <p14:creationId xmlns:p14="http://schemas.microsoft.com/office/powerpoint/2010/main" xmlns="" val="17898234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a:t>Формирование грамматического строя языка (начальный этап).</a:t>
            </a:r>
            <a:r>
              <a:rPr lang="ru-RU" dirty="0"/>
              <a:t/>
            </a:r>
            <a:br>
              <a:rPr lang="ru-RU" dirty="0"/>
            </a:br>
            <a:r>
              <a:rPr lang="ru-RU" sz="3100" b="1" dirty="0"/>
              <a:t>Формирование словоизменения существительных.</a:t>
            </a:r>
            <a:r>
              <a:rPr lang="ru-RU" sz="3100" dirty="0"/>
              <a:t/>
            </a:r>
            <a:br>
              <a:rPr lang="ru-RU" sz="3100" dirty="0"/>
            </a:br>
            <a:endParaRPr lang="ru-RU" sz="3100" dirty="0"/>
          </a:p>
        </p:txBody>
      </p:sp>
      <p:sp>
        <p:nvSpPr>
          <p:cNvPr id="3" name="Объект 2"/>
          <p:cNvSpPr>
            <a:spLocks noGrp="1"/>
          </p:cNvSpPr>
          <p:nvPr>
            <p:ph idx="1"/>
          </p:nvPr>
        </p:nvSpPr>
        <p:spPr/>
        <p:txBody>
          <a:bodyPr>
            <a:normAutofit fontScale="85000" lnSpcReduction="10000"/>
          </a:bodyPr>
          <a:lstStyle/>
          <a:p>
            <a:r>
              <a:rPr lang="ru-RU" dirty="0"/>
              <a:t>Отработав слова одного класса, можно включать их в работу по формированию словоизменения. Н</a:t>
            </a:r>
            <a:r>
              <a:rPr lang="ru-RU" dirty="0" smtClean="0"/>
              <a:t>е </a:t>
            </a:r>
            <a:r>
              <a:rPr lang="ru-RU" dirty="0"/>
              <a:t>сформировав словоизменение, </a:t>
            </a:r>
            <a:r>
              <a:rPr lang="ru-RU" dirty="0" smtClean="0"/>
              <a:t>нельзя начинать </a:t>
            </a:r>
            <a:r>
              <a:rPr lang="ru-RU" dirty="0"/>
              <a:t>работу по отработке употребления предлогов. В условиях нормального онтогенеза у ребёнка сначала появляется словоизменение, а через некоторое время – простые предлоги.</a:t>
            </a:r>
          </a:p>
          <a:p>
            <a:r>
              <a:rPr lang="ru-RU" dirty="0"/>
              <a:t> У</a:t>
            </a:r>
            <a:r>
              <a:rPr lang="ru-RU" dirty="0" smtClean="0"/>
              <a:t>пражнения </a:t>
            </a:r>
            <a:r>
              <a:rPr lang="ru-RU" dirty="0"/>
              <a:t>по формированию словоизменения доступны для ребёнка, т.к. работа проходит в рамках отработанного класса слоговой структуры. </a:t>
            </a:r>
            <a:r>
              <a:rPr lang="ru-RU" dirty="0" smtClean="0"/>
              <a:t>При этом формирование </a:t>
            </a:r>
            <a:r>
              <a:rPr lang="ru-RU" dirty="0"/>
              <a:t>словоизменения стимулирует развитие фонематического восприятия, т.к. ребёнку приходится вслушиваться в постоянно изменяющиеся концы слов при постоянной корневой части. Если у ребёнка отмечены случаи словоизменения, тем не менее, нужно провести работу по уточнению словоизменения В. п., Р. п., Д. п., </a:t>
            </a:r>
            <a:r>
              <a:rPr lang="ru-RU" dirty="0" err="1"/>
              <a:t>Тв</a:t>
            </a:r>
            <a:r>
              <a:rPr lang="ru-RU" dirty="0"/>
              <a:t>. п.</a:t>
            </a:r>
          </a:p>
          <a:p>
            <a:endParaRPr lang="ru-RU" dirty="0"/>
          </a:p>
        </p:txBody>
      </p:sp>
    </p:spTree>
    <p:extLst>
      <p:ext uri="{BB962C8B-B14F-4D97-AF65-F5344CB8AC3E}">
        <p14:creationId xmlns:p14="http://schemas.microsoft.com/office/powerpoint/2010/main" xmlns="" val="22630923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sz="4000" b="1" dirty="0" smtClean="0"/>
              <a:t>Формирование </a:t>
            </a:r>
            <a:r>
              <a:rPr lang="ru-RU" sz="4000" b="1" dirty="0"/>
              <a:t>словоизменения существительных.</a:t>
            </a:r>
            <a:r>
              <a:rPr lang="ru-RU" sz="4000" dirty="0"/>
              <a:t/>
            </a:r>
            <a:br>
              <a:rPr lang="ru-RU" sz="4000" dirty="0"/>
            </a:br>
            <a:endParaRPr lang="ru-RU" sz="4000" dirty="0"/>
          </a:p>
        </p:txBody>
      </p:sp>
      <p:sp>
        <p:nvSpPr>
          <p:cNvPr id="3" name="Объект 2"/>
          <p:cNvSpPr>
            <a:spLocks noGrp="1"/>
          </p:cNvSpPr>
          <p:nvPr>
            <p:ph idx="1"/>
          </p:nvPr>
        </p:nvSpPr>
        <p:spPr/>
        <p:txBody>
          <a:bodyPr>
            <a:normAutofit fontScale="77500" lnSpcReduction="20000"/>
          </a:bodyPr>
          <a:lstStyle/>
          <a:p>
            <a:r>
              <a:rPr lang="ru-RU" b="1" dirty="0"/>
              <a:t>Формирование формы винительного падежа существительных </a:t>
            </a:r>
            <a:r>
              <a:rPr lang="en-US" b="1" dirty="0"/>
              <a:t>I </a:t>
            </a:r>
            <a:r>
              <a:rPr lang="ru-RU" b="1" dirty="0"/>
              <a:t>класса.</a:t>
            </a:r>
            <a:endParaRPr lang="ru-RU" dirty="0"/>
          </a:p>
          <a:p>
            <a:pPr marL="0" indent="0">
              <a:buNone/>
            </a:pPr>
            <a:r>
              <a:rPr lang="ru-RU" dirty="0"/>
              <a:t>Картинки: лиса, коза, киса и т.д.</a:t>
            </a:r>
          </a:p>
          <a:p>
            <a:pPr marL="457200" lvl="0" indent="-457200">
              <a:buAutoNum type="arabicPeriod"/>
            </a:pPr>
            <a:r>
              <a:rPr lang="ru-RU" dirty="0" smtClean="0"/>
              <a:t>Взрослый </a:t>
            </a:r>
            <a:r>
              <a:rPr lang="ru-RU" dirty="0"/>
              <a:t>сначала прячет одну картинку, а затем достаёт её. – Кого ты видишь? – </a:t>
            </a:r>
            <a:r>
              <a:rPr lang="ru-RU" dirty="0" err="1"/>
              <a:t>КозУ</a:t>
            </a:r>
            <a:r>
              <a:rPr lang="ru-RU" dirty="0"/>
              <a:t>. </a:t>
            </a:r>
            <a:endParaRPr lang="ru-RU" dirty="0" smtClean="0"/>
          </a:p>
          <a:p>
            <a:pPr lvl="0">
              <a:buFontTx/>
              <a:buChar char="-"/>
            </a:pPr>
            <a:r>
              <a:rPr lang="ru-RU" dirty="0" smtClean="0"/>
              <a:t>Угадай</a:t>
            </a:r>
            <a:r>
              <a:rPr lang="ru-RU" dirty="0"/>
              <a:t>, кого я прячу? (взрослый закрывает картинку на 3/4). – Козу</a:t>
            </a:r>
            <a:r>
              <a:rPr lang="ru-RU" dirty="0" smtClean="0"/>
              <a:t>.</a:t>
            </a:r>
          </a:p>
          <a:p>
            <a:pPr lvl="0">
              <a:buFontTx/>
              <a:buChar char="-"/>
            </a:pPr>
            <a:r>
              <a:rPr lang="ru-RU" dirty="0" smtClean="0"/>
              <a:t> </a:t>
            </a:r>
            <a:r>
              <a:rPr lang="ru-RU" dirty="0"/>
              <a:t>Аналогично прорабатываются </a:t>
            </a:r>
            <a:r>
              <a:rPr lang="ru-RU" dirty="0" smtClean="0"/>
              <a:t>все картинки.</a:t>
            </a:r>
            <a:endParaRPr lang="ru-RU" dirty="0"/>
          </a:p>
          <a:p>
            <a:pPr marL="0" lvl="0" indent="0">
              <a:buNone/>
            </a:pPr>
            <a:r>
              <a:rPr lang="ru-RU" dirty="0" smtClean="0"/>
              <a:t>2. - Что </a:t>
            </a:r>
            <a:r>
              <a:rPr lang="ru-RU" dirty="0"/>
              <a:t>тебе дать? Можно задать альтернативный вопрос: Что тебе дать: козу или лису? </a:t>
            </a:r>
          </a:p>
          <a:p>
            <a:pPr marL="0" lvl="0" indent="0">
              <a:buNone/>
            </a:pPr>
            <a:r>
              <a:rPr lang="ru-RU" dirty="0" smtClean="0"/>
              <a:t>3.  Включение </a:t>
            </a:r>
            <a:r>
              <a:rPr lang="ru-RU" dirty="0"/>
              <a:t>сущ. </a:t>
            </a:r>
            <a:r>
              <a:rPr lang="ru-RU" dirty="0" err="1"/>
              <a:t>Вин.п</a:t>
            </a:r>
            <a:r>
              <a:rPr lang="ru-RU" dirty="0"/>
              <a:t>. в простую фразу. «Какую ты хочешь картинку?» Конструкция: Дай лису. На … Хочу … Бери …</a:t>
            </a:r>
          </a:p>
          <a:p>
            <a:pPr marL="0" indent="0">
              <a:buNone/>
            </a:pPr>
            <a:r>
              <a:rPr lang="ru-RU" dirty="0"/>
              <a:t> </a:t>
            </a:r>
          </a:p>
          <a:p>
            <a:endParaRPr lang="ru-RU" dirty="0"/>
          </a:p>
        </p:txBody>
      </p:sp>
    </p:spTree>
    <p:extLst>
      <p:ext uri="{BB962C8B-B14F-4D97-AF65-F5344CB8AC3E}">
        <p14:creationId xmlns:p14="http://schemas.microsoft.com/office/powerpoint/2010/main" xmlns="" val="3938813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a:t/>
            </a:r>
            <a:br>
              <a:rPr lang="ru-RU" b="1" dirty="0"/>
            </a:br>
            <a:r>
              <a:rPr lang="ru-RU" b="1" dirty="0" smtClean="0"/>
              <a:t/>
            </a:r>
            <a:br>
              <a:rPr lang="ru-RU" b="1" dirty="0" smtClean="0"/>
            </a:br>
            <a:r>
              <a:rPr lang="ru-RU" sz="4000" b="1" dirty="0" smtClean="0"/>
              <a:t>Формирование </a:t>
            </a:r>
            <a:r>
              <a:rPr lang="ru-RU" sz="4000" b="1" dirty="0"/>
              <a:t>словоизменения существительных.</a:t>
            </a:r>
            <a:r>
              <a:rPr lang="ru-RU" sz="4000" dirty="0"/>
              <a:t/>
            </a:r>
            <a:br>
              <a:rPr lang="ru-RU" sz="4000" dirty="0"/>
            </a:br>
            <a:r>
              <a:rPr lang="ru-RU" dirty="0" smtClean="0"/>
              <a:t/>
            </a:r>
            <a:br>
              <a:rPr lang="ru-RU" dirty="0" smtClean="0"/>
            </a:br>
            <a:r>
              <a:rPr lang="ru-RU" dirty="0"/>
              <a:t/>
            </a:r>
            <a:br>
              <a:rPr lang="ru-RU" dirty="0"/>
            </a:br>
            <a:endParaRPr lang="ru-RU" dirty="0"/>
          </a:p>
        </p:txBody>
      </p:sp>
      <p:sp>
        <p:nvSpPr>
          <p:cNvPr id="3" name="Объект 2"/>
          <p:cNvSpPr>
            <a:spLocks noGrp="1"/>
          </p:cNvSpPr>
          <p:nvPr>
            <p:ph idx="1"/>
          </p:nvPr>
        </p:nvSpPr>
        <p:spPr/>
        <p:txBody>
          <a:bodyPr>
            <a:normAutofit fontScale="92500" lnSpcReduction="20000"/>
          </a:bodyPr>
          <a:lstStyle/>
          <a:p>
            <a:pPr marL="0" indent="0">
              <a:buNone/>
            </a:pPr>
            <a:r>
              <a:rPr lang="ru-RU" b="1" dirty="0"/>
              <a:t>Формирование родительного падежа.</a:t>
            </a:r>
            <a:endParaRPr lang="ru-RU" dirty="0"/>
          </a:p>
          <a:p>
            <a:pPr marL="0" lvl="0" indent="0">
              <a:buNone/>
            </a:pPr>
            <a:r>
              <a:rPr lang="ru-RU" dirty="0" smtClean="0"/>
              <a:t>1. Взрослый </a:t>
            </a:r>
            <a:r>
              <a:rPr lang="ru-RU" dirty="0"/>
              <a:t>прячет картинку. – Кого нет? – </a:t>
            </a:r>
            <a:r>
              <a:rPr lang="ru-RU" dirty="0" err="1"/>
              <a:t>ЛисЫ</a:t>
            </a:r>
            <a:r>
              <a:rPr lang="ru-RU" dirty="0"/>
              <a:t>. – Кого нет? – Козы и т.д.</a:t>
            </a:r>
          </a:p>
          <a:p>
            <a:pPr marL="0" lvl="0" indent="0">
              <a:buNone/>
            </a:pPr>
            <a:r>
              <a:rPr lang="ru-RU" dirty="0" smtClean="0"/>
              <a:t>2. Включение </a:t>
            </a:r>
            <a:r>
              <a:rPr lang="ru-RU" dirty="0"/>
              <a:t>во фразу: - Кого нет? – Нет лисы.</a:t>
            </a:r>
          </a:p>
          <a:p>
            <a:pPr marL="0" indent="0">
              <a:buNone/>
            </a:pPr>
            <a:r>
              <a:rPr lang="ru-RU" b="1" dirty="0"/>
              <a:t>Формирование дательного падежа.</a:t>
            </a:r>
            <a:endParaRPr lang="ru-RU" dirty="0"/>
          </a:p>
          <a:p>
            <a:pPr marL="0" lvl="0" indent="0">
              <a:buNone/>
            </a:pPr>
            <a:r>
              <a:rPr lang="ru-RU" dirty="0" smtClean="0"/>
              <a:t>1. «Угости </a:t>
            </a:r>
            <a:r>
              <a:rPr lang="ru-RU" dirty="0"/>
              <a:t>гостей!» Кому ты дашь конфетку? – </a:t>
            </a:r>
            <a:r>
              <a:rPr lang="ru-RU" dirty="0" err="1"/>
              <a:t>ЛисЕ</a:t>
            </a:r>
            <a:r>
              <a:rPr lang="ru-RU" dirty="0"/>
              <a:t>, козе, кисе, жабе и т.д.</a:t>
            </a:r>
          </a:p>
          <a:p>
            <a:pPr marL="0" lvl="0" indent="0">
              <a:buNone/>
            </a:pPr>
            <a:r>
              <a:rPr lang="ru-RU" dirty="0" smtClean="0"/>
              <a:t>2. Взрослый </a:t>
            </a:r>
            <a:r>
              <a:rPr lang="ru-RU" dirty="0"/>
              <a:t>переворачивает 2-3 картинки. – Вспомни, кому ты </a:t>
            </a:r>
            <a:r>
              <a:rPr lang="ru-RU" dirty="0" smtClean="0"/>
              <a:t>давал конфеты? </a:t>
            </a:r>
            <a:r>
              <a:rPr lang="ru-RU" dirty="0"/>
              <a:t>– Лисе, козе и т.д.</a:t>
            </a:r>
          </a:p>
          <a:p>
            <a:pPr marL="0" lvl="0" indent="0">
              <a:buNone/>
            </a:pPr>
            <a:r>
              <a:rPr lang="ru-RU" dirty="0" smtClean="0"/>
              <a:t>3. Фраза</a:t>
            </a:r>
            <a:r>
              <a:rPr lang="ru-RU" dirty="0"/>
              <a:t>. Попроси, кому дать конфетку! – Дай лисе. Дай кисе и т.д.</a:t>
            </a:r>
          </a:p>
          <a:p>
            <a:endParaRPr lang="ru-RU" dirty="0" smtClean="0"/>
          </a:p>
          <a:p>
            <a:endParaRPr lang="ru-RU" dirty="0"/>
          </a:p>
        </p:txBody>
      </p:sp>
    </p:spTree>
    <p:extLst>
      <p:ext uri="{BB962C8B-B14F-4D97-AF65-F5344CB8AC3E}">
        <p14:creationId xmlns:p14="http://schemas.microsoft.com/office/powerpoint/2010/main" xmlns="" val="22135910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sz="4000" dirty="0" smtClean="0"/>
              <a:t>Методические </a:t>
            </a:r>
            <a:r>
              <a:rPr lang="ru-RU" sz="4000" dirty="0"/>
              <a:t>указания при отработке падежного словоизменения существительных:</a:t>
            </a:r>
            <a:br>
              <a:rPr lang="ru-RU" sz="4000" dirty="0"/>
            </a:br>
            <a:endParaRPr lang="ru-RU" sz="4000" dirty="0"/>
          </a:p>
        </p:txBody>
      </p:sp>
      <p:sp>
        <p:nvSpPr>
          <p:cNvPr id="3" name="Объект 2"/>
          <p:cNvSpPr>
            <a:spLocks noGrp="1"/>
          </p:cNvSpPr>
          <p:nvPr>
            <p:ph idx="1"/>
          </p:nvPr>
        </p:nvSpPr>
        <p:spPr>
          <a:xfrm>
            <a:off x="1472046" y="2369896"/>
            <a:ext cx="9601196" cy="3318936"/>
          </a:xfrm>
        </p:spPr>
        <p:txBody>
          <a:bodyPr>
            <a:noAutofit/>
          </a:bodyPr>
          <a:lstStyle/>
          <a:p>
            <a:r>
              <a:rPr lang="ru-RU" sz="1600" u="sng" dirty="0"/>
              <a:t>Е</a:t>
            </a:r>
            <a:r>
              <a:rPr lang="ru-RU" sz="1600" u="sng" dirty="0" smtClean="0"/>
              <a:t>сли </a:t>
            </a:r>
            <a:r>
              <a:rPr lang="ru-RU" sz="1600" u="sng" dirty="0"/>
              <a:t>в падеже сущ. несколько окончаний, то сначала отрабатывается продуктивная форма (желательно- под ударением, потом – безударная форма), после этого – форма с непродуктивным окончанием.</a:t>
            </a:r>
          </a:p>
          <a:p>
            <a:pPr marL="0" indent="0">
              <a:buNone/>
            </a:pPr>
            <a:r>
              <a:rPr lang="ru-RU" sz="1600" dirty="0"/>
              <a:t>Например, последовательность в работе над существительными в Творит. п. без предлога в значении </a:t>
            </a:r>
            <a:r>
              <a:rPr lang="ru-RU" sz="1600" dirty="0" err="1"/>
              <a:t>орудийности</a:t>
            </a:r>
            <a:r>
              <a:rPr lang="ru-RU" sz="1600" dirty="0"/>
              <a:t>:</a:t>
            </a:r>
          </a:p>
          <a:p>
            <a:pPr marL="0" indent="0">
              <a:buNone/>
            </a:pPr>
            <a:r>
              <a:rPr lang="ru-RU" sz="1600" dirty="0"/>
              <a:t>- сначала берутся существительные муж. Рода: </a:t>
            </a:r>
            <a:r>
              <a:rPr lang="ru-RU" sz="1600" dirty="0" err="1"/>
              <a:t>ножОМ</a:t>
            </a:r>
            <a:r>
              <a:rPr lang="ru-RU" sz="1600" dirty="0"/>
              <a:t>, </a:t>
            </a:r>
            <a:r>
              <a:rPr lang="ru-RU" sz="1600" dirty="0" err="1"/>
              <a:t>топорОМ</a:t>
            </a:r>
            <a:r>
              <a:rPr lang="ru-RU" sz="1600" dirty="0"/>
              <a:t> и т.д.</a:t>
            </a:r>
          </a:p>
          <a:p>
            <a:pPr marL="0" indent="0">
              <a:buNone/>
            </a:pPr>
            <a:r>
              <a:rPr lang="ru-RU" sz="1600" dirty="0"/>
              <a:t>- без ударения: веником и т.д.</a:t>
            </a:r>
          </a:p>
          <a:p>
            <a:pPr marL="0" indent="0">
              <a:buNone/>
            </a:pPr>
            <a:r>
              <a:rPr lang="ru-RU" sz="1600" dirty="0"/>
              <a:t>- затем отрабатываются существительные женского рода с ударным окончанием: </a:t>
            </a:r>
            <a:r>
              <a:rPr lang="ru-RU" sz="1600" dirty="0" err="1"/>
              <a:t>пилОЙ</a:t>
            </a:r>
            <a:r>
              <a:rPr lang="ru-RU" sz="1600" dirty="0"/>
              <a:t>, </a:t>
            </a:r>
            <a:r>
              <a:rPr lang="ru-RU" sz="1600" dirty="0" err="1"/>
              <a:t>метлОЙ</a:t>
            </a:r>
            <a:r>
              <a:rPr lang="ru-RU" sz="1600" dirty="0"/>
              <a:t> и т.д.</a:t>
            </a:r>
          </a:p>
          <a:p>
            <a:pPr>
              <a:buFontTx/>
              <a:buChar char="-"/>
            </a:pPr>
            <a:r>
              <a:rPr lang="ru-RU" sz="1600" dirty="0" smtClean="0"/>
              <a:t>существительные </a:t>
            </a:r>
            <a:r>
              <a:rPr lang="ru-RU" sz="1600" dirty="0"/>
              <a:t>женского рода с безударным окончанием: вилкой, ложкой, удочкой и т.д</a:t>
            </a:r>
            <a:r>
              <a:rPr lang="ru-RU" sz="1600" dirty="0" smtClean="0"/>
              <a:t>.</a:t>
            </a:r>
          </a:p>
          <a:p>
            <a:pPr marL="0" indent="0">
              <a:buNone/>
            </a:pPr>
            <a:r>
              <a:rPr lang="ru-RU" sz="1600" dirty="0"/>
              <a:t>Затем поэтапно отрабатываются предложно-падежные конструкции в </a:t>
            </a:r>
            <a:r>
              <a:rPr lang="ru-RU" sz="1600" dirty="0" err="1"/>
              <a:t>ед.числе</a:t>
            </a:r>
            <a:r>
              <a:rPr lang="ru-RU" sz="1600" dirty="0"/>
              <a:t>, после этого – мн. число без предлогов, затем – </a:t>
            </a:r>
            <a:r>
              <a:rPr lang="ru-RU" sz="1600" dirty="0" err="1"/>
              <a:t>множ</a:t>
            </a:r>
            <a:r>
              <a:rPr lang="ru-RU" sz="1600" dirty="0"/>
              <a:t>. число </a:t>
            </a:r>
            <a:r>
              <a:rPr lang="ru-RU" sz="1600" dirty="0" err="1"/>
              <a:t>сущ</a:t>
            </a:r>
            <a:r>
              <a:rPr lang="ru-RU" sz="1600" dirty="0"/>
              <a:t> с предлогами. </a:t>
            </a:r>
          </a:p>
          <a:p>
            <a:r>
              <a:rPr lang="ru-RU" sz="1600" dirty="0" smtClean="0"/>
              <a:t>Последовательность </a:t>
            </a:r>
            <a:r>
              <a:rPr lang="ru-RU" sz="1600" dirty="0"/>
              <a:t>работы и материал можно найти в пособии Е. </a:t>
            </a:r>
            <a:r>
              <a:rPr lang="ru-RU" sz="1600" dirty="0" err="1"/>
              <a:t>Косиновой</a:t>
            </a:r>
            <a:r>
              <a:rPr lang="ru-RU" sz="1600" dirty="0"/>
              <a:t> «Грамматические тетради» №1,2,3,4, изд. «Сфера».</a:t>
            </a:r>
          </a:p>
          <a:p>
            <a:endParaRPr lang="ru-RU" sz="1600" dirty="0"/>
          </a:p>
        </p:txBody>
      </p:sp>
    </p:spTree>
    <p:extLst>
      <p:ext uri="{BB962C8B-B14F-4D97-AF65-F5344CB8AC3E}">
        <p14:creationId xmlns:p14="http://schemas.microsoft.com/office/powerpoint/2010/main" xmlns="" val="10568537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sz="4000" b="1" dirty="0"/>
              <a:t>Формирование грамматического строя языка</a:t>
            </a:r>
            <a:r>
              <a:rPr lang="ru-RU" sz="4000" dirty="0" smtClean="0"/>
              <a:t/>
            </a:r>
            <a:br>
              <a:rPr lang="ru-RU" sz="4000" dirty="0" smtClean="0"/>
            </a:br>
            <a:r>
              <a:rPr lang="ru-RU" dirty="0" smtClean="0"/>
              <a:t>Формирование </a:t>
            </a:r>
            <a:r>
              <a:rPr lang="ru-RU" dirty="0"/>
              <a:t>фразы (по моделям).</a:t>
            </a:r>
            <a:br>
              <a:rPr lang="ru-RU" dirty="0"/>
            </a:br>
            <a:endParaRPr lang="ru-RU" dirty="0"/>
          </a:p>
        </p:txBody>
      </p:sp>
      <p:sp>
        <p:nvSpPr>
          <p:cNvPr id="3" name="Объект 2"/>
          <p:cNvSpPr>
            <a:spLocks noGrp="1"/>
          </p:cNvSpPr>
          <p:nvPr>
            <p:ph idx="1"/>
          </p:nvPr>
        </p:nvSpPr>
        <p:spPr>
          <a:xfrm>
            <a:off x="1295402" y="2432241"/>
            <a:ext cx="9601196" cy="3318936"/>
          </a:xfrm>
        </p:spPr>
        <p:txBody>
          <a:bodyPr>
            <a:normAutofit fontScale="25000" lnSpcReduction="20000"/>
          </a:bodyPr>
          <a:lstStyle/>
          <a:p>
            <a:pPr marL="0" lvl="0" indent="0">
              <a:buNone/>
            </a:pPr>
            <a:r>
              <a:rPr lang="ru-RU" sz="6400" dirty="0" smtClean="0"/>
              <a:t>1. Сначала </a:t>
            </a:r>
            <a:r>
              <a:rPr lang="ru-RU" sz="6400" dirty="0"/>
              <a:t>формируется или уточняется ядерная конструкция: </a:t>
            </a:r>
          </a:p>
          <a:p>
            <a:r>
              <a:rPr lang="ru-RU" sz="6400" dirty="0"/>
              <a:t>П + С (подлежащее + сказуемое). Например: Мама идёт.</a:t>
            </a:r>
          </a:p>
          <a:p>
            <a:r>
              <a:rPr lang="ru-RU" sz="6400" dirty="0"/>
              <a:t>Сразу подключаем коммуникативную конструкцию: Давай позовём маму! – Мама, иди! Мама, иди сюда!  Мама идёт. Папа, неси! Папа несёт. Муха, лети! </a:t>
            </a:r>
          </a:p>
          <a:p>
            <a:pPr marL="0" lvl="0" indent="0">
              <a:buNone/>
            </a:pPr>
            <a:r>
              <a:rPr lang="ru-RU" sz="6400" dirty="0" smtClean="0"/>
              <a:t>2. Далее </a:t>
            </a:r>
            <a:r>
              <a:rPr lang="ru-RU" sz="6400" dirty="0"/>
              <a:t>отрабатывается конструкция: П+С+ дополнение </a:t>
            </a:r>
            <a:r>
              <a:rPr lang="ru-RU" sz="6400" dirty="0" smtClean="0"/>
              <a:t>(сущ. в </a:t>
            </a:r>
            <a:r>
              <a:rPr lang="ru-RU" sz="6400" dirty="0" err="1" smtClean="0"/>
              <a:t>В.п</a:t>
            </a:r>
            <a:r>
              <a:rPr lang="ru-RU" sz="6400" dirty="0"/>
              <a:t>.). </a:t>
            </a:r>
          </a:p>
          <a:p>
            <a:r>
              <a:rPr lang="ru-RU" sz="6400" dirty="0"/>
              <a:t>Сначала отрабатываются коммуникативные конструкции, т.е. те, которые чаще всего употребляются в речи. Что ты хочешь</a:t>
            </a:r>
            <a:r>
              <a:rPr lang="ru-RU" sz="6400" dirty="0" smtClean="0"/>
              <a:t>? -  </a:t>
            </a:r>
            <a:r>
              <a:rPr lang="ru-RU" sz="6400" dirty="0"/>
              <a:t>Дай кису</a:t>
            </a:r>
            <a:r>
              <a:rPr lang="ru-RU" sz="6400" dirty="0" smtClean="0"/>
              <a:t>. Я </a:t>
            </a:r>
            <a:r>
              <a:rPr lang="ru-RU" sz="6400" dirty="0"/>
              <a:t>хочу </a:t>
            </a:r>
            <a:r>
              <a:rPr lang="ru-RU" sz="6400" dirty="0" smtClean="0"/>
              <a:t>дыню.</a:t>
            </a:r>
            <a:endParaRPr lang="ru-RU" sz="6400" dirty="0"/>
          </a:p>
          <a:p>
            <a:pPr marL="0" indent="0">
              <a:buNone/>
            </a:pPr>
            <a:r>
              <a:rPr lang="ru-RU" sz="6400" dirty="0"/>
              <a:t>Можно использовать картинки отработанных классов, но в определённой системе: сначала отбираются существительные, имеющие в </a:t>
            </a:r>
            <a:r>
              <a:rPr lang="ru-RU" sz="6400" dirty="0" err="1"/>
              <a:t>Вин.п</a:t>
            </a:r>
            <a:r>
              <a:rPr lang="ru-RU" sz="6400" dirty="0"/>
              <a:t> окончание –У (лису, кису и т.д.), затем берём слова с окончанием –А (кота, гуся и т.д.), после – с нулевым окончанием.</a:t>
            </a:r>
          </a:p>
          <a:p>
            <a:r>
              <a:rPr lang="ru-RU" sz="6400" dirty="0"/>
              <a:t>С детьми </a:t>
            </a:r>
            <a:r>
              <a:rPr lang="en-US" sz="6400" dirty="0"/>
              <a:t>II </a:t>
            </a:r>
            <a:r>
              <a:rPr lang="ru-RU" sz="6400" dirty="0"/>
              <a:t>уровня можно отрабатывать конструкцию: Я вижу муху. Я вижу лису. (игровые приёмы: взрослый прячет картинки и показывая край картинки, спрашивает ребёнка: Что ты видишь?)</a:t>
            </a:r>
          </a:p>
          <a:p>
            <a:pPr lvl="0"/>
            <a:r>
              <a:rPr lang="ru-RU" sz="6400" dirty="0"/>
              <a:t>Отрабатываем конструкцию типа: Мама варит кашу. Вова несёт кашу. Папа моет руки. </a:t>
            </a:r>
          </a:p>
          <a:p>
            <a:pPr lvl="0"/>
            <a:r>
              <a:rPr lang="ru-RU" sz="6400" dirty="0" smtClean="0"/>
              <a:t>Поэтапная </a:t>
            </a:r>
            <a:r>
              <a:rPr lang="ru-RU" sz="6400" dirty="0"/>
              <a:t>отработка грамматических категорий (с учётом онтогенетического принципа).</a:t>
            </a:r>
          </a:p>
          <a:p>
            <a:r>
              <a:rPr lang="ru-RU" sz="6400" dirty="0" smtClean="0"/>
              <a:t>Пособия: Е.М</a:t>
            </a:r>
            <a:r>
              <a:rPr lang="ru-RU" sz="6400" dirty="0"/>
              <a:t>. </a:t>
            </a:r>
            <a:r>
              <a:rPr lang="ru-RU" sz="6400" dirty="0" err="1"/>
              <a:t>Косинова</a:t>
            </a:r>
            <a:r>
              <a:rPr lang="ru-RU" sz="6400" dirty="0"/>
              <a:t> Грамматические тетради №1,2,3,4.</a:t>
            </a:r>
          </a:p>
          <a:p>
            <a:endParaRPr lang="ru-RU" dirty="0"/>
          </a:p>
        </p:txBody>
      </p:sp>
    </p:spTree>
    <p:extLst>
      <p:ext uri="{BB962C8B-B14F-4D97-AF65-F5344CB8AC3E}">
        <p14:creationId xmlns:p14="http://schemas.microsoft.com/office/powerpoint/2010/main" xmlns="" val="30668253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Рекомендованная литература</a:t>
            </a:r>
            <a:endParaRPr lang="ru-RU" dirty="0"/>
          </a:p>
        </p:txBody>
      </p:sp>
      <p:sp>
        <p:nvSpPr>
          <p:cNvPr id="3" name="Объект 2"/>
          <p:cNvSpPr>
            <a:spLocks noGrp="1"/>
          </p:cNvSpPr>
          <p:nvPr>
            <p:ph idx="1"/>
          </p:nvPr>
        </p:nvSpPr>
        <p:spPr/>
        <p:txBody>
          <a:bodyPr>
            <a:normAutofit fontScale="92500" lnSpcReduction="10000"/>
          </a:bodyPr>
          <a:lstStyle/>
          <a:p>
            <a:pPr marL="457200" indent="-457200">
              <a:buAutoNum type="arabicPeriod"/>
            </a:pPr>
            <a:r>
              <a:rPr lang="ru-RU" i="1" dirty="0" smtClean="0"/>
              <a:t>Н.С. Жукова, Е.М. </a:t>
            </a:r>
            <a:r>
              <a:rPr lang="ru-RU" i="1" dirty="0" err="1" smtClean="0"/>
              <a:t>Мастюкова</a:t>
            </a:r>
            <a:r>
              <a:rPr lang="ru-RU" i="1" dirty="0" smtClean="0"/>
              <a:t>, Т.Б. Филичева </a:t>
            </a:r>
            <a:r>
              <a:rPr lang="ru-RU" dirty="0" smtClean="0"/>
              <a:t>Преодоление общего недоразвития речи у детей. – М., 1990.</a:t>
            </a:r>
          </a:p>
          <a:p>
            <a:pPr marL="457200" indent="-457200">
              <a:buAutoNum type="arabicPeriod"/>
            </a:pPr>
            <a:r>
              <a:rPr lang="ru-RU" i="1" dirty="0" smtClean="0"/>
              <a:t>Т.Н. Новикова – Иванцова </a:t>
            </a:r>
            <a:r>
              <a:rPr lang="ru-RU" dirty="0" smtClean="0"/>
              <a:t>От слова к фразе (Методическое пособие для работы логопедов по формированию фразы у детей с тяжёлой речевой патологией), альбомы 1, 2, 3. Москва: ГОУ 1708, 2006.</a:t>
            </a:r>
          </a:p>
          <a:p>
            <a:pPr marL="457200" indent="-457200">
              <a:buAutoNum type="arabicPeriod"/>
            </a:pPr>
            <a:r>
              <a:rPr lang="ru-RU" i="1" dirty="0" smtClean="0"/>
              <a:t>Е.М. </a:t>
            </a:r>
            <a:r>
              <a:rPr lang="ru-RU" i="1" dirty="0" err="1" smtClean="0"/>
              <a:t>Косинова</a:t>
            </a:r>
            <a:r>
              <a:rPr lang="ru-RU" i="1" dirty="0" smtClean="0"/>
              <a:t> </a:t>
            </a:r>
            <a:r>
              <a:rPr lang="ru-RU" dirty="0" smtClean="0"/>
              <a:t>Грамматическая тетрадь №1,2,3,4. – М.: Творческий центр Сфера, 2014.</a:t>
            </a:r>
          </a:p>
          <a:p>
            <a:pPr marL="457200" indent="-457200">
              <a:buAutoNum type="arabicPeriod"/>
            </a:pPr>
            <a:r>
              <a:rPr lang="ru-RU" i="1" dirty="0" smtClean="0"/>
              <a:t>С.Б. </a:t>
            </a:r>
            <a:r>
              <a:rPr lang="ru-RU" i="1" dirty="0" err="1" smtClean="0"/>
              <a:t>Батяева</a:t>
            </a:r>
            <a:r>
              <a:rPr lang="ru-RU" i="1" dirty="0" smtClean="0"/>
              <a:t>, Е.В. Савостьянова </a:t>
            </a:r>
            <a:r>
              <a:rPr lang="ru-RU" dirty="0" smtClean="0"/>
              <a:t>Альбом по развитию речи для самых маленьких. – М.: </a:t>
            </a:r>
            <a:r>
              <a:rPr lang="ru-RU" dirty="0" err="1" smtClean="0"/>
              <a:t>Росмэн</a:t>
            </a:r>
            <a:r>
              <a:rPr lang="ru-RU" dirty="0" smtClean="0"/>
              <a:t>, 20011. </a:t>
            </a:r>
            <a:endParaRPr lang="ru-RU" dirty="0"/>
          </a:p>
        </p:txBody>
      </p:sp>
    </p:spTree>
    <p:extLst>
      <p:ext uri="{BB962C8B-B14F-4D97-AF65-F5344CB8AC3E}">
        <p14:creationId xmlns:p14="http://schemas.microsoft.com/office/powerpoint/2010/main" xmlns="" val="7469303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sz="4000" b="1" dirty="0" smtClean="0">
                <a:solidFill>
                  <a:schemeClr val="accent1"/>
                </a:solidFill>
              </a:rPr>
              <a:t>Физиологические механизмы</a:t>
            </a:r>
            <a:br>
              <a:rPr lang="ru-RU" sz="4000" b="1" dirty="0" smtClean="0">
                <a:solidFill>
                  <a:schemeClr val="accent1"/>
                </a:solidFill>
              </a:rPr>
            </a:br>
            <a:r>
              <a:rPr lang="ru-RU" sz="4000" b="1" dirty="0" smtClean="0">
                <a:solidFill>
                  <a:schemeClr val="accent1"/>
                </a:solidFill>
              </a:rPr>
              <a:t> </a:t>
            </a:r>
            <a:r>
              <a:rPr lang="ru-RU" sz="4000" b="1" dirty="0">
                <a:solidFill>
                  <a:schemeClr val="accent1"/>
                </a:solidFill>
              </a:rPr>
              <a:t>развития </a:t>
            </a:r>
            <a:r>
              <a:rPr lang="ru-RU" sz="4000" b="1" dirty="0" smtClean="0">
                <a:solidFill>
                  <a:schemeClr val="accent1"/>
                </a:solidFill>
              </a:rPr>
              <a:t>речи</a:t>
            </a:r>
            <a:r>
              <a:rPr lang="ru-RU" sz="4000" dirty="0">
                <a:solidFill>
                  <a:schemeClr val="accent1"/>
                </a:solidFill>
              </a:rPr>
              <a:t/>
            </a:r>
            <a:br>
              <a:rPr lang="ru-RU" sz="4000" dirty="0">
                <a:solidFill>
                  <a:schemeClr val="accent1"/>
                </a:solidFill>
              </a:rPr>
            </a:br>
            <a:endParaRPr lang="ru-RU" dirty="0">
              <a:solidFill>
                <a:schemeClr val="accent1"/>
              </a:solidFill>
            </a:endParaRPr>
          </a:p>
        </p:txBody>
      </p:sp>
      <p:sp>
        <p:nvSpPr>
          <p:cNvPr id="3" name="Объект 2"/>
          <p:cNvSpPr>
            <a:spLocks noGrp="1"/>
          </p:cNvSpPr>
          <p:nvPr>
            <p:ph idx="1"/>
          </p:nvPr>
        </p:nvSpPr>
        <p:spPr/>
        <p:txBody>
          <a:bodyPr>
            <a:normAutofit fontScale="92500" lnSpcReduction="10000"/>
          </a:bodyPr>
          <a:lstStyle/>
          <a:p>
            <a:r>
              <a:rPr lang="ru-RU" dirty="0"/>
              <a:t>Речь у ребёнка формируется по законам образования условных </a:t>
            </a:r>
            <a:r>
              <a:rPr lang="ru-RU" dirty="0" smtClean="0"/>
              <a:t>рефлексов. Звуки</a:t>
            </a:r>
            <a:r>
              <a:rPr lang="ru-RU" dirty="0"/>
              <a:t>, слоги, фразы являются устойчивыми комплексами условных рефлексов, которые образуются в результате </a:t>
            </a:r>
            <a:r>
              <a:rPr lang="ru-RU" u="sng" dirty="0"/>
              <a:t>длительно повторяющихся</a:t>
            </a:r>
            <a:r>
              <a:rPr lang="ru-RU" dirty="0"/>
              <a:t> в определённой последовательности группы речевых раздражителей. </a:t>
            </a:r>
          </a:p>
          <a:p>
            <a:r>
              <a:rPr lang="ru-RU" dirty="0"/>
              <a:t>Понимание речи ребёнком также развивается по законам образования </a:t>
            </a:r>
            <a:r>
              <a:rPr lang="ru-RU" dirty="0" smtClean="0"/>
              <a:t>условных </a:t>
            </a:r>
            <a:r>
              <a:rPr lang="ru-RU" dirty="0"/>
              <a:t>рефлексов. </a:t>
            </a:r>
            <a:endParaRPr lang="ru-RU" dirty="0" smtClean="0"/>
          </a:p>
          <a:p>
            <a:r>
              <a:rPr lang="ru-RU" dirty="0"/>
              <a:t>Физиологические механизмы понимания речи проще механизмов произношения, поэтому ребёнок начинает лучше понимать, а потом говорить.</a:t>
            </a:r>
          </a:p>
        </p:txBody>
      </p:sp>
    </p:spTree>
    <p:extLst>
      <p:ext uri="{BB962C8B-B14F-4D97-AF65-F5344CB8AC3E}">
        <p14:creationId xmlns:p14="http://schemas.microsoft.com/office/powerpoint/2010/main" xmlns="" val="1968366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sz="4000" b="1" dirty="0" smtClean="0">
                <a:solidFill>
                  <a:schemeClr val="accent1"/>
                </a:solidFill>
              </a:rPr>
              <a:t>Физиологические </a:t>
            </a:r>
            <a:r>
              <a:rPr lang="ru-RU" sz="4000" b="1" dirty="0">
                <a:solidFill>
                  <a:schemeClr val="accent1"/>
                </a:solidFill>
              </a:rPr>
              <a:t>механизмы </a:t>
            </a:r>
            <a:r>
              <a:rPr lang="ru-RU" sz="4000" b="1" dirty="0" smtClean="0">
                <a:solidFill>
                  <a:schemeClr val="accent1"/>
                </a:solidFill>
              </a:rPr>
              <a:t/>
            </a:r>
            <a:br>
              <a:rPr lang="ru-RU" sz="4000" b="1" dirty="0" smtClean="0">
                <a:solidFill>
                  <a:schemeClr val="accent1"/>
                </a:solidFill>
              </a:rPr>
            </a:br>
            <a:r>
              <a:rPr lang="ru-RU" sz="4000" b="1" dirty="0" smtClean="0">
                <a:solidFill>
                  <a:schemeClr val="accent1"/>
                </a:solidFill>
              </a:rPr>
              <a:t>развития </a:t>
            </a:r>
            <a:r>
              <a:rPr lang="ru-RU" sz="4000" b="1" dirty="0">
                <a:solidFill>
                  <a:schemeClr val="accent1"/>
                </a:solidFill>
              </a:rPr>
              <a:t>речи.</a:t>
            </a:r>
            <a:r>
              <a:rPr lang="ru-RU" sz="4000" dirty="0">
                <a:solidFill>
                  <a:schemeClr val="accent1"/>
                </a:solidFill>
              </a:rPr>
              <a:t/>
            </a:r>
            <a:br>
              <a:rPr lang="ru-RU" sz="4000" dirty="0">
                <a:solidFill>
                  <a:schemeClr val="accent1"/>
                </a:solidFill>
              </a:rPr>
            </a:br>
            <a:endParaRPr lang="ru-RU" sz="4000" dirty="0">
              <a:solidFill>
                <a:schemeClr val="accent1"/>
              </a:solidFill>
            </a:endParaRPr>
          </a:p>
        </p:txBody>
      </p:sp>
      <p:sp>
        <p:nvSpPr>
          <p:cNvPr id="3" name="Объект 2"/>
          <p:cNvSpPr>
            <a:spLocks noGrp="1"/>
          </p:cNvSpPr>
          <p:nvPr>
            <p:ph idx="1"/>
          </p:nvPr>
        </p:nvSpPr>
        <p:spPr/>
        <p:txBody>
          <a:bodyPr>
            <a:normAutofit fontScale="92500" lnSpcReduction="10000"/>
          </a:bodyPr>
          <a:lstStyle/>
          <a:p>
            <a:r>
              <a:rPr lang="ru-RU" sz="2600" b="1" dirty="0"/>
              <a:t>В практическом плане это важно понимать в нескольких аспектах:</a:t>
            </a:r>
          </a:p>
          <a:p>
            <a:pPr lvl="0"/>
            <a:r>
              <a:rPr lang="ru-RU" dirty="0"/>
              <a:t>условный рефлекс образуется в результате </a:t>
            </a:r>
            <a:r>
              <a:rPr lang="ru-RU" u="sng" dirty="0"/>
              <a:t>многократного </a:t>
            </a:r>
            <a:r>
              <a:rPr lang="ru-RU" u="sng" dirty="0" smtClean="0"/>
              <a:t>повторения;</a:t>
            </a:r>
            <a:endParaRPr lang="ru-RU" u="sng" dirty="0"/>
          </a:p>
          <a:p>
            <a:pPr lvl="0"/>
            <a:r>
              <a:rPr lang="ru-RU" dirty="0"/>
              <a:t>скорость и прочность образования условных рефлексов </a:t>
            </a:r>
            <a:r>
              <a:rPr lang="ru-RU" u="sng" dirty="0"/>
              <a:t>у всех детей разная </a:t>
            </a:r>
            <a:r>
              <a:rPr lang="ru-RU" dirty="0"/>
              <a:t>и зависит от зрелости и здоровья нервной системы, от особенностей его высших психических процессов (внимания, памяти, работоспособности </a:t>
            </a:r>
            <a:r>
              <a:rPr lang="ru-RU" dirty="0" smtClean="0"/>
              <a:t>и т.д.)</a:t>
            </a:r>
            <a:endParaRPr lang="ru-RU" dirty="0"/>
          </a:p>
          <a:p>
            <a:pPr lvl="0"/>
            <a:r>
              <a:rPr lang="ru-RU" dirty="0" smtClean="0"/>
              <a:t>в результате </a:t>
            </a:r>
            <a:r>
              <a:rPr lang="ru-RU" dirty="0"/>
              <a:t>вредных воздействий на мозг речевые рефлексы не создаются, образуются неверно, отличаются слабостью и быстро угасают. </a:t>
            </a:r>
          </a:p>
          <a:p>
            <a:endParaRPr lang="ru-RU" dirty="0"/>
          </a:p>
        </p:txBody>
      </p:sp>
    </p:spTree>
    <p:extLst>
      <p:ext uri="{BB962C8B-B14F-4D97-AF65-F5344CB8AC3E}">
        <p14:creationId xmlns:p14="http://schemas.microsoft.com/office/powerpoint/2010/main" xmlns="" val="864561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solidFill>
                  <a:srgbClr val="00B0F0"/>
                </a:solidFill>
              </a:rPr>
              <a:t>Периоды </a:t>
            </a:r>
            <a:r>
              <a:rPr lang="ru-RU" b="1" dirty="0">
                <a:solidFill>
                  <a:srgbClr val="00B0F0"/>
                </a:solidFill>
              </a:rPr>
              <a:t>формирования речи.</a:t>
            </a:r>
            <a:r>
              <a:rPr lang="ru-RU" dirty="0">
                <a:solidFill>
                  <a:srgbClr val="00B0F0"/>
                </a:solidFill>
              </a:rPr>
              <a:t/>
            </a:r>
            <a:br>
              <a:rPr lang="ru-RU" dirty="0">
                <a:solidFill>
                  <a:srgbClr val="00B0F0"/>
                </a:solidFill>
              </a:rPr>
            </a:br>
            <a:endParaRPr lang="ru-RU" dirty="0">
              <a:solidFill>
                <a:srgbClr val="00B0F0"/>
              </a:solidFill>
            </a:endParaRPr>
          </a:p>
        </p:txBody>
      </p:sp>
      <p:sp>
        <p:nvSpPr>
          <p:cNvPr id="3" name="Объект 2"/>
          <p:cNvSpPr>
            <a:spLocks noGrp="1"/>
          </p:cNvSpPr>
          <p:nvPr>
            <p:ph idx="1"/>
          </p:nvPr>
        </p:nvSpPr>
        <p:spPr/>
        <p:txBody>
          <a:bodyPr>
            <a:normAutofit fontScale="85000" lnSpcReduction="20000"/>
          </a:bodyPr>
          <a:lstStyle/>
          <a:p>
            <a:r>
              <a:rPr lang="ru-RU" b="1" dirty="0"/>
              <a:t>1 </a:t>
            </a:r>
            <a:r>
              <a:rPr lang="ru-RU" b="1" dirty="0" smtClean="0"/>
              <a:t>период. </a:t>
            </a:r>
            <a:r>
              <a:rPr lang="ru-RU" dirty="0"/>
              <a:t>П</a:t>
            </a:r>
            <a:r>
              <a:rPr lang="ru-RU" dirty="0" smtClean="0"/>
              <a:t>оявляются </a:t>
            </a:r>
            <a:r>
              <a:rPr lang="ru-RU" dirty="0"/>
              <a:t>первые активные </a:t>
            </a:r>
            <a:r>
              <a:rPr lang="ru-RU" dirty="0" smtClean="0"/>
              <a:t>слова. Ребёнок начинает </a:t>
            </a:r>
            <a:r>
              <a:rPr lang="ru-RU" dirty="0"/>
              <a:t>повторять ударный слог, появляются односложные слова. Семантическое значение расширено. </a:t>
            </a:r>
            <a:r>
              <a:rPr lang="ru-RU" u="sng" dirty="0"/>
              <a:t>Не различает морфологических элементов и не использует.</a:t>
            </a:r>
            <a:r>
              <a:rPr lang="ru-RU" dirty="0"/>
              <a:t> Может использовать фразы из 2-3 слов без морфологических элементов для выражения грамматического значения: «ка…</a:t>
            </a:r>
            <a:r>
              <a:rPr lang="ru-RU" dirty="0" err="1"/>
              <a:t>ма</a:t>
            </a:r>
            <a:r>
              <a:rPr lang="ru-RU" dirty="0"/>
              <a:t>» - кисы нет.</a:t>
            </a:r>
          </a:p>
          <a:p>
            <a:r>
              <a:rPr lang="ru-RU" b="1" dirty="0"/>
              <a:t>2 </a:t>
            </a:r>
            <a:r>
              <a:rPr lang="ru-RU" b="1" dirty="0" smtClean="0"/>
              <a:t>период</a:t>
            </a:r>
            <a:r>
              <a:rPr lang="ru-RU" dirty="0" smtClean="0"/>
              <a:t>. </a:t>
            </a:r>
            <a:r>
              <a:rPr lang="ru-RU" dirty="0"/>
              <a:t>Основная черта – новый уровень восприятия и воспроизведения слоговой структуры: начинает использовать двухсложные конструкции. 3х – сокращает до 2х. 2х сложные со стечениями употребляет позже. </a:t>
            </a:r>
            <a:r>
              <a:rPr lang="ru-RU" u="sng" dirty="0"/>
              <a:t>Появляется зависимость между умением произносить звуки и уровнем слоговой структуры. </a:t>
            </a:r>
            <a:r>
              <a:rPr lang="ru-RU" dirty="0"/>
              <a:t>Ребёнок может пользоваться многими звуками, но в пределах 2х или 1сложной структуры. В более сложных структурах звуки употребляются неверно или пропускаются</a:t>
            </a:r>
            <a:r>
              <a:rPr lang="ru-RU" dirty="0" smtClean="0"/>
              <a:t>. </a:t>
            </a:r>
            <a:r>
              <a:rPr lang="ru-RU" dirty="0"/>
              <a:t>Появляются первые признаки грамматического изменения слов: </a:t>
            </a:r>
            <a:r>
              <a:rPr lang="ru-RU" dirty="0" err="1"/>
              <a:t>баби</a:t>
            </a:r>
            <a:r>
              <a:rPr lang="ru-RU" dirty="0"/>
              <a:t>, </a:t>
            </a:r>
            <a:r>
              <a:rPr lang="ru-RU" dirty="0" err="1"/>
              <a:t>бабиби</a:t>
            </a:r>
            <a:r>
              <a:rPr lang="ru-RU" dirty="0"/>
              <a:t>, </a:t>
            </a:r>
            <a:r>
              <a:rPr lang="ru-RU" dirty="0" err="1"/>
              <a:t>маминь</a:t>
            </a:r>
            <a:r>
              <a:rPr lang="ru-RU" dirty="0"/>
              <a:t>.</a:t>
            </a:r>
          </a:p>
          <a:p>
            <a:endParaRPr lang="ru-RU" dirty="0"/>
          </a:p>
          <a:p>
            <a:endParaRPr lang="ru-RU" dirty="0"/>
          </a:p>
          <a:p>
            <a:endParaRPr lang="ru-RU" dirty="0"/>
          </a:p>
        </p:txBody>
      </p:sp>
    </p:spTree>
    <p:extLst>
      <p:ext uri="{BB962C8B-B14F-4D97-AF65-F5344CB8AC3E}">
        <p14:creationId xmlns:p14="http://schemas.microsoft.com/office/powerpoint/2010/main" xmlns="" val="1800057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solidFill>
                  <a:srgbClr val="00B0F0"/>
                </a:solidFill>
              </a:rPr>
              <a:t>Периоды </a:t>
            </a:r>
            <a:r>
              <a:rPr lang="ru-RU" b="1" dirty="0">
                <a:solidFill>
                  <a:srgbClr val="00B0F0"/>
                </a:solidFill>
              </a:rPr>
              <a:t>формирования речи.</a:t>
            </a:r>
            <a:r>
              <a:rPr lang="ru-RU" dirty="0">
                <a:solidFill>
                  <a:srgbClr val="00B0F0"/>
                </a:solidFill>
              </a:rPr>
              <a:t/>
            </a:r>
            <a:br>
              <a:rPr lang="ru-RU" dirty="0">
                <a:solidFill>
                  <a:srgbClr val="00B0F0"/>
                </a:solidFill>
              </a:rPr>
            </a:br>
            <a:endParaRPr lang="ru-RU" dirty="0">
              <a:solidFill>
                <a:srgbClr val="00B0F0"/>
              </a:solidFill>
            </a:endParaRPr>
          </a:p>
        </p:txBody>
      </p:sp>
      <p:sp>
        <p:nvSpPr>
          <p:cNvPr id="3" name="Объект 2"/>
          <p:cNvSpPr>
            <a:spLocks noGrp="1"/>
          </p:cNvSpPr>
          <p:nvPr>
            <p:ph idx="1"/>
          </p:nvPr>
        </p:nvSpPr>
        <p:spPr/>
        <p:txBody>
          <a:bodyPr>
            <a:normAutofit fontScale="92500" lnSpcReduction="20000"/>
          </a:bodyPr>
          <a:lstStyle/>
          <a:p>
            <a:r>
              <a:rPr lang="ru-RU" b="1" dirty="0"/>
              <a:t>3 </a:t>
            </a:r>
            <a:r>
              <a:rPr lang="ru-RU" b="1" dirty="0" smtClean="0"/>
              <a:t>период</a:t>
            </a:r>
            <a:r>
              <a:rPr lang="ru-RU" dirty="0" smtClean="0"/>
              <a:t>.</a:t>
            </a:r>
            <a:r>
              <a:rPr lang="ru-RU" dirty="0"/>
              <a:t> </a:t>
            </a:r>
            <a:r>
              <a:rPr lang="ru-RU" dirty="0" smtClean="0"/>
              <a:t>Начинает </a:t>
            </a:r>
            <a:r>
              <a:rPr lang="ru-RU" dirty="0"/>
              <a:t>пользоваться 3хсложными структурами. Способность к повторению 3хсложных структур связано с умением удержать и повторить звуковой ряд достаточной длины. Появляется более константное произношение звуков, но в 4хсложных конструкциях звуковой состав </a:t>
            </a:r>
            <a:r>
              <a:rPr lang="ru-RU" dirty="0" smtClean="0"/>
              <a:t>стирается. Лексика </a:t>
            </a:r>
            <a:r>
              <a:rPr lang="ru-RU" dirty="0"/>
              <a:t>забегает вперёд в своём развитии и стимулирует дальнейшее уточнение восприятия и произношения. Чёткость проявляется во флексиях, а корневая часть может звучать </a:t>
            </a:r>
            <a:r>
              <a:rPr lang="ru-RU" dirty="0" smtClean="0"/>
              <a:t>нечленораздельно.</a:t>
            </a:r>
          </a:p>
          <a:p>
            <a:r>
              <a:rPr lang="ru-RU" b="1" dirty="0"/>
              <a:t>4 </a:t>
            </a:r>
            <a:r>
              <a:rPr lang="ru-RU" b="1" dirty="0" smtClean="0"/>
              <a:t>период</a:t>
            </a:r>
            <a:r>
              <a:rPr lang="ru-RU" dirty="0" smtClean="0"/>
              <a:t>. Появляются </a:t>
            </a:r>
            <a:r>
              <a:rPr lang="ru-RU" dirty="0"/>
              <a:t>4хсложные конструкции, преодолевается «физиологическое косноязычие», дифференцируются грамматические формы.</a:t>
            </a:r>
          </a:p>
          <a:p>
            <a:pPr marL="0" indent="0">
              <a:buNone/>
            </a:pPr>
            <a:endParaRPr lang="ru-RU" dirty="0"/>
          </a:p>
        </p:txBody>
      </p:sp>
    </p:spTree>
    <p:extLst>
      <p:ext uri="{BB962C8B-B14F-4D97-AF65-F5344CB8AC3E}">
        <p14:creationId xmlns:p14="http://schemas.microsoft.com/office/powerpoint/2010/main" xmlns="" val="401623927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480</TotalTime>
  <Words>6152</Words>
  <Application>Microsoft Office PowerPoint</Application>
  <PresentationFormat>Произвольный</PresentationFormat>
  <Paragraphs>331</Paragraphs>
  <Slides>58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58</vt:i4>
      </vt:variant>
    </vt:vector>
  </HeadingPairs>
  <TitlesOfParts>
    <vt:vector size="59" baseType="lpstr">
      <vt:lpstr>Натуральные материалы</vt:lpstr>
      <vt:lpstr>Комплексная программа коррекционной работы с «неговорящими» детьми дошкольного возраста</vt:lpstr>
      <vt:lpstr>Основные условия формирования речи в норме. </vt:lpstr>
      <vt:lpstr>Как происходит развитие речи в норме?</vt:lpstr>
      <vt:lpstr>Психологические предпосылки  развития речи. </vt:lpstr>
      <vt:lpstr>Главное условие для проведения логопедической работы</vt:lpstr>
      <vt:lpstr> Физиологические механизмы  развития речи </vt:lpstr>
      <vt:lpstr> Физиологические механизмы  развития речи. </vt:lpstr>
      <vt:lpstr> Периоды формирования речи. </vt:lpstr>
      <vt:lpstr> Периоды формирования речи. </vt:lpstr>
      <vt:lpstr>Медико-психологические основы нарушений речевого развития </vt:lpstr>
      <vt:lpstr> Основные причины нарушений речевого развития в детском возрасте </vt:lpstr>
      <vt:lpstr> Основные причины нарушений речевого развития в детском возрасте </vt:lpstr>
      <vt:lpstr> Что обуславливает разнообразие речевых нарушений в проявлениях и времени возникновения у разных детей? </vt:lpstr>
      <vt:lpstr> Разные виды логопедического воздействия: </vt:lpstr>
      <vt:lpstr>Описание комплексной  программы работы </vt:lpstr>
      <vt:lpstr>Основные разделы программы</vt:lpstr>
      <vt:lpstr>Основные разделы программы</vt:lpstr>
      <vt:lpstr> Формирование психологической базы речи </vt:lpstr>
      <vt:lpstr>Формирование психологической базы речи Подготовительный этап</vt:lpstr>
      <vt:lpstr>Формирование психологической базы речи Подготовительный этап</vt:lpstr>
      <vt:lpstr>Формирование психологической базы речи Подготовительный этап</vt:lpstr>
      <vt:lpstr>Формирование психологической базы речи Подготовительный этап</vt:lpstr>
      <vt:lpstr> Формирование психологической базы речи Развитие неречевого подражания </vt:lpstr>
      <vt:lpstr> Формирование психологической базы речи Развитие неречевого подражания </vt:lpstr>
      <vt:lpstr> Формирование психологической базы речи Развитие неречевого подражания </vt:lpstr>
      <vt:lpstr> Формирование психологической базы речи Развитие речевого подражания и стимуляция речевой активности </vt:lpstr>
      <vt:lpstr> Формирование психологической базы речи Развитие речевого подражания и стимуляция речевой активности </vt:lpstr>
      <vt:lpstr> Формирование психологической базы речи Развитие речевого подражания и стимуляция речевой активности </vt:lpstr>
      <vt:lpstr> Формирование психологической базы речи Развитие речевого подражания и стимуляция речевой активности. </vt:lpstr>
      <vt:lpstr> Формирование психологической базы речи Развитие речевого подражания и стимуляция речевой активности </vt:lpstr>
      <vt:lpstr>Развитие речевого подражания  Стимуляция речевой активности. Односторонний диалог</vt:lpstr>
      <vt:lpstr>Развитие речевого подражания и стимуляция речевой активности. Правила проведения речевого режима </vt:lpstr>
      <vt:lpstr> Развитие речевого подражания и стимуляция речевой активности. Правила проведения речевого режима </vt:lpstr>
      <vt:lpstr> Развитие внеречевых психических процессов: восприятия, внимания, памяти, мышления </vt:lpstr>
      <vt:lpstr> Развитие внеречевых психических процессов: восприятия, внимания,  памяти, мышления  </vt:lpstr>
      <vt:lpstr> Развитие внеречевых психических процессов: восприятия, внимания,  памяти, мышления  </vt:lpstr>
      <vt:lpstr>Развитие слухового внимания, слухоречевой памяти, фонематического восприятия.  </vt:lpstr>
      <vt:lpstr> Развитие слухового внимания, слухоречевой памяти, фонематического восприятия.  </vt:lpstr>
      <vt:lpstr> Развитие слухового внимания и памяти на материале неречевых звуков. </vt:lpstr>
      <vt:lpstr> Развитие речевого слуха, слухоречевой памяти, простых форм анализа. </vt:lpstr>
      <vt:lpstr> Развитие фонематического восприятия </vt:lpstr>
      <vt:lpstr> Развитие ритмико-интонационных средств языка, ритмизация движений </vt:lpstr>
      <vt:lpstr> Развитие ритмико-интонационных средств языка, ритмизация движений Комплекс мероприятий. </vt:lpstr>
      <vt:lpstr> Развитие понимания речи</vt:lpstr>
      <vt:lpstr>Обследование импрессивной речи</vt:lpstr>
      <vt:lpstr>Развитие понимания речи</vt:lpstr>
      <vt:lpstr>Развитие понимания речи Постепенное усложнение вопросов</vt:lpstr>
      <vt:lpstr>Развитие понимания речи Продолжение работы по развитию импрессивной речи на всех уровнях развития речи ребёнка. </vt:lpstr>
      <vt:lpstr> Развитие понимания речи Продолжение работы по развитию импрессивной речи на всех уровнях развития речи ребёнка. </vt:lpstr>
      <vt:lpstr> Формирование активной лексики с учетом принципа усложнения слоговой структуры. </vt:lpstr>
      <vt:lpstr> Формирование активной лексики с учетом принципа усложнения слоговой структуры. </vt:lpstr>
      <vt:lpstr> Формирование грамматического строя языка (начальный этап). Формирование словоизменения существительных. </vt:lpstr>
      <vt:lpstr>Формирование грамматического строя языка (начальный этап). Формирование словоизменения существительных. </vt:lpstr>
      <vt:lpstr> Формирование словоизменения существительных. </vt:lpstr>
      <vt:lpstr>   Формирование словоизменения существительных.   </vt:lpstr>
      <vt:lpstr> Методические указания при отработке падежного словоизменения существительных: </vt:lpstr>
      <vt:lpstr>Формирование грамматического строя языка Формирование фразы (по моделям). </vt:lpstr>
      <vt:lpstr>Рекомендованная литература</vt:lpstr>
    </vt:vector>
  </TitlesOfParts>
  <Company>diakov.net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Комплексная система работы с «неговорящими» детьми</dc:title>
  <dc:creator>RePack by Diakov</dc:creator>
  <cp:lastModifiedBy>User</cp:lastModifiedBy>
  <cp:revision>63</cp:revision>
  <dcterms:created xsi:type="dcterms:W3CDTF">2015-08-09T09:32:17Z</dcterms:created>
  <dcterms:modified xsi:type="dcterms:W3CDTF">2015-08-29T13:46:21Z</dcterms:modified>
</cp:coreProperties>
</file>