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8" r:id="rId8"/>
    <p:sldId id="262" r:id="rId9"/>
    <p:sldId id="263" r:id="rId10"/>
    <p:sldId id="264" r:id="rId11"/>
    <p:sldId id="265" r:id="rId12"/>
    <p:sldId id="266" r:id="rId13"/>
    <p:sldId id="269" r:id="rId14"/>
    <p:sldId id="270" r:id="rId15"/>
    <p:sldId id="271" r:id="rId16"/>
    <p:sldId id="272" r:id="rId17"/>
    <p:sldId id="273" r:id="rId18"/>
    <p:sldId id="275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0111C-A438-4E07-85F7-2173DEF9C2D5}" type="datetimeFigureOut">
              <a:rPr lang="ru-RU" smtClean="0"/>
              <a:t>08.09.2021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59AB9-01C1-4273-A3B6-B6E6AA33929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0111C-A438-4E07-85F7-2173DEF9C2D5}" type="datetimeFigureOut">
              <a:rPr lang="ru-RU" smtClean="0"/>
              <a:t>08.09.2021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59AB9-01C1-4273-A3B6-B6E6AA3392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0111C-A438-4E07-85F7-2173DEF9C2D5}" type="datetimeFigureOut">
              <a:rPr lang="ru-RU" smtClean="0"/>
              <a:t>08.09.2021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59AB9-01C1-4273-A3B6-B6E6AA3392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0111C-A438-4E07-85F7-2173DEF9C2D5}" type="datetimeFigureOut">
              <a:rPr lang="ru-RU" smtClean="0"/>
              <a:t>08.09.2021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59AB9-01C1-4273-A3B6-B6E6AA33929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0111C-A438-4E07-85F7-2173DEF9C2D5}" type="datetimeFigureOut">
              <a:rPr lang="ru-RU" smtClean="0"/>
              <a:t>08.09.2021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59AB9-01C1-4273-A3B6-B6E6AA3392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0111C-A438-4E07-85F7-2173DEF9C2D5}" type="datetimeFigureOut">
              <a:rPr lang="ru-RU" smtClean="0"/>
              <a:t>08.09.2021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59AB9-01C1-4273-A3B6-B6E6AA33929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0111C-A438-4E07-85F7-2173DEF9C2D5}" type="datetimeFigureOut">
              <a:rPr lang="ru-RU" smtClean="0"/>
              <a:t>08.09.2021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59AB9-01C1-4273-A3B6-B6E6AA33929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0111C-A438-4E07-85F7-2173DEF9C2D5}" type="datetimeFigureOut">
              <a:rPr lang="ru-RU" smtClean="0"/>
              <a:t>08.09.2021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59AB9-01C1-4273-A3B6-B6E6AA3392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0111C-A438-4E07-85F7-2173DEF9C2D5}" type="datetimeFigureOut">
              <a:rPr lang="ru-RU" smtClean="0"/>
              <a:t>08.09.2021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59AB9-01C1-4273-A3B6-B6E6AA3392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0111C-A438-4E07-85F7-2173DEF9C2D5}" type="datetimeFigureOut">
              <a:rPr lang="ru-RU" smtClean="0"/>
              <a:t>08.09.2021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59AB9-01C1-4273-A3B6-B6E6AA3392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0111C-A438-4E07-85F7-2173DEF9C2D5}" type="datetimeFigureOut">
              <a:rPr lang="ru-RU" smtClean="0"/>
              <a:t>08.09.2021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59AB9-01C1-4273-A3B6-B6E6AA33929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FF0111C-A438-4E07-85F7-2173DEF9C2D5}" type="datetimeFigureOut">
              <a:rPr lang="ru-RU" smtClean="0"/>
              <a:t>08.09.2021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B659AB9-01C1-4273-A3B6-B6E6AA33929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jpeg"/></Relationships>
</file>

<file path=ppt/slides/_rels/slide18.xml.rels><?xml version="1.0" encoding="UTF-8" standalone="yes" ?><Relationships xmlns="http://schemas.openxmlformats.org/package/2006/relationships"><Relationship Id="rId3" Target="../media/image34.jpeg" Type="http://schemas.openxmlformats.org/officeDocument/2006/relationships/image"/><Relationship Id="rId2" Target="../media/image33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5503" y="5733256"/>
            <a:ext cx="5637010" cy="882119"/>
          </a:xfrm>
        </p:spPr>
        <p:txBody>
          <a:bodyPr/>
          <a:lstStyle/>
          <a:p>
            <a:pPr algn="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Дармахеева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О.Н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81" y="548681"/>
            <a:ext cx="7175351" cy="1872208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Нетрадиционные техники рисования как средство развития творческих способностях детей</a:t>
            </a:r>
            <a:endParaRPr lang="ru-RU" sz="28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078" y="2060848"/>
            <a:ext cx="7200800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1951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332656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Рисование ватными палочками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098" name="Picture 2" descr="C:\Users\User\Desktop\IMG_20191127_10003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3710" y="1268760"/>
            <a:ext cx="3770418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951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620688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Оттиск губкам и  крышками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122" name="Picture 2" descr="C:\Users\User\Desktop\IMG-45e93fb10b452f6abf6f3a6078e5ae16-V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556792"/>
            <a:ext cx="4176464" cy="4724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4863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404664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Аппликация нитками 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26" name="Picture 2" descr="C:\Users\User\Desktop\IMG_20191206_07073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359810" y="1107036"/>
            <a:ext cx="3994682" cy="5326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4564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60648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 err="1" smtClean="0">
                <a:solidFill>
                  <a:schemeClr val="accent1">
                    <a:lumMod val="75000"/>
                  </a:schemeClr>
                </a:solidFill>
              </a:rPr>
              <a:t>Кляксография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050" name="Picture 2" descr="http://mdoy50balakovo.ucoz.ru/fas/kljaks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1" y="980728"/>
            <a:ext cx="3456384" cy="2289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avatars.mds.yandex.net/get-pdb/754739/47eec545-a6e9-406d-80fe-7749653e6ce9/s12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843417"/>
            <a:ext cx="2376264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avatars.mds.yandex.net/get-pdb/903199/fecff606-dbac-43aa-97c5-a9313e3d3a7b/s120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717032"/>
            <a:ext cx="2088232" cy="2977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cdn.imgbb.ru/user/36/369623/201405/49fb703174db21ffff674cd6a9ab1bc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881474"/>
            <a:ext cx="3528392" cy="2648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8986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60648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Рисования штампами из овощей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076" name="Picture 4" descr="https://megaboo.ru/upload/000/u1/3/9/wmoukzs7dh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931" y="4221087"/>
            <a:ext cx="7620000" cy="2427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avatars.mds.yandex.net/get-pdb/938499/d1ae435a-454f-46b8-95ec-61ac3987fd9b/s1200?webp=fals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931" y="1340768"/>
            <a:ext cx="3024336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s://i.pinimg.com/736x/a3/3d/72/a33d7282b3fde5dca603c1da2ecf46f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412776"/>
            <a:ext cx="3492804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2791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332656"/>
            <a:ext cx="6512511" cy="864096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Оттиск мятой бумагой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26" name="Picture 2" descr="https://avatars.mds.yandex.net/get-pdb/211794/9f35aa95-0b80-4f02-9bcc-80e242ed9c4e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836712"/>
            <a:ext cx="3716541" cy="270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avatars.mds.yandex.net/get-pdb/1058492/dbeee9ed-51f0-435d-9a1c-9dbd6b9924a2/s12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412776"/>
            <a:ext cx="3267075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i1.wp.com/4kiddy.com/images/drawing/tehnika-risovanija-polietilenovyj-kulek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8210" y="4005064"/>
            <a:ext cx="3007766" cy="2124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1953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332656"/>
            <a:ext cx="6512511" cy="936104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 err="1" smtClean="0">
                <a:solidFill>
                  <a:schemeClr val="accent1">
                    <a:lumMod val="75000"/>
                  </a:schemeClr>
                </a:solidFill>
              </a:rPr>
              <a:t>Воскография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 ( </a:t>
            </a:r>
            <a:r>
              <a:rPr lang="ru-RU" sz="2800" smtClean="0">
                <a:solidFill>
                  <a:schemeClr val="accent1">
                    <a:lumMod val="75000"/>
                  </a:schemeClr>
                </a:solidFill>
              </a:rPr>
              <a:t>граттаж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050" name="Picture 2" descr="https://avatars.mds.yandex.net/get-pdb/163339/4b41ad63-99f7-417b-b9e5-2bbb4c6afe6a/s12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957642"/>
            <a:ext cx="3744415" cy="2702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avatars.mds.yandex.net/get-pdb/49816/e5f7a08b-49c9-4840-94fc-b41d929266f1/s12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05064"/>
            <a:ext cx="3681234" cy="2536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ds04.infourok.ru/uploads/ex/03fb/0011a3b2-ea2bd2b2/img1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844824"/>
            <a:ext cx="4107518" cy="3080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5103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548680"/>
            <a:ext cx="6512511" cy="936104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 err="1" smtClean="0">
                <a:solidFill>
                  <a:schemeClr val="accent1">
                    <a:lumMod val="75000"/>
                  </a:schemeClr>
                </a:solidFill>
              </a:rPr>
              <a:t>Ниткография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074" name="Picture 2" descr="https://ds05.infourok.ru/uploads/ex/09b9/000c5240-934344a3/hello_html_m530ef8d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318" y="2132856"/>
            <a:ext cx="3666935" cy="2664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ds05.infourok.ru/uploads/ex/0e19/0001f660-e148f6c5/hello_html_37047f9c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268760"/>
            <a:ext cx="3567926" cy="2677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avatars.mds.yandex.net/get-pdb/226447/21505aae-f99e-4270-8a42-9026eff968bb/s120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4080934"/>
            <a:ext cx="3456384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3596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476672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>
                <a:solidFill>
                  <a:srgbClr val="4E67C8">
                    <a:lumMod val="75000"/>
                  </a:srgbClr>
                </a:solidFill>
              </a:rPr>
              <a:t>Аппликация солью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556792"/>
            <a:ext cx="3298825" cy="438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544885"/>
            <a:ext cx="3309937" cy="441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0332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476671"/>
            <a:ext cx="6512511" cy="893679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Спасибо за внимания!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098" name="Picture 2" descr="C:\Users\User\Desktop\работа\фото работа\фото кружка и самообразования\IMG_20191114_16164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576450"/>
            <a:ext cx="5721780" cy="4291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8075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5865832"/>
          </a:xfrm>
        </p:spPr>
        <p:txBody>
          <a:bodyPr>
            <a:normAutofit/>
          </a:bodyPr>
          <a:lstStyle/>
          <a:p>
            <a:r>
              <a:rPr lang="ru-RU" b="1" dirty="0">
                <a:latin typeface="Arial Black" panose="020B0A04020102020204" pitchFamily="34" charset="0"/>
              </a:rPr>
              <a:t>«… Это правда!</a:t>
            </a:r>
          </a:p>
          <a:p>
            <a:endParaRPr lang="ru-RU" b="1" dirty="0">
              <a:latin typeface="Arial Black" panose="020B0A04020102020204" pitchFamily="34" charset="0"/>
            </a:endParaRPr>
          </a:p>
          <a:p>
            <a:r>
              <a:rPr lang="ru-RU" b="1" dirty="0">
                <a:latin typeface="Arial Black" panose="020B0A04020102020204" pitchFamily="34" charset="0"/>
              </a:rPr>
              <a:t>Ну чего же тут скрывать?</a:t>
            </a:r>
          </a:p>
          <a:p>
            <a:endParaRPr lang="ru-RU" b="1" dirty="0">
              <a:latin typeface="Arial Black" panose="020B0A04020102020204" pitchFamily="34" charset="0"/>
            </a:endParaRPr>
          </a:p>
          <a:p>
            <a:r>
              <a:rPr lang="ru-RU" b="1" dirty="0">
                <a:latin typeface="Arial Black" panose="020B0A04020102020204" pitchFamily="34" charset="0"/>
              </a:rPr>
              <a:t>Дети любят, очень любят</a:t>
            </a:r>
          </a:p>
          <a:p>
            <a:r>
              <a:rPr lang="ru-RU" b="1" dirty="0">
                <a:latin typeface="Arial Black" panose="020B0A04020102020204" pitchFamily="34" charset="0"/>
              </a:rPr>
              <a:t>рисовать!</a:t>
            </a:r>
          </a:p>
          <a:p>
            <a:endParaRPr lang="ru-RU" b="1" dirty="0">
              <a:latin typeface="Arial Black" panose="020B0A04020102020204" pitchFamily="34" charset="0"/>
            </a:endParaRPr>
          </a:p>
          <a:p>
            <a:r>
              <a:rPr lang="ru-RU" b="1" dirty="0">
                <a:latin typeface="Arial Black" panose="020B0A04020102020204" pitchFamily="34" charset="0"/>
              </a:rPr>
              <a:t>На бумаге, на асфальте, на</a:t>
            </a:r>
          </a:p>
          <a:p>
            <a:r>
              <a:rPr lang="ru-RU" b="1" dirty="0">
                <a:latin typeface="Arial Black" panose="020B0A04020102020204" pitchFamily="34" charset="0"/>
              </a:rPr>
              <a:t>стене.</a:t>
            </a:r>
          </a:p>
          <a:p>
            <a:endParaRPr lang="ru-RU" b="1" dirty="0">
              <a:latin typeface="Arial Black" panose="020B0A04020102020204" pitchFamily="34" charset="0"/>
            </a:endParaRPr>
          </a:p>
          <a:p>
            <a:r>
              <a:rPr lang="ru-RU" b="1" dirty="0">
                <a:latin typeface="Arial Black" panose="020B0A04020102020204" pitchFamily="34" charset="0"/>
              </a:rPr>
              <a:t>И в трамвае на окне….»</a:t>
            </a:r>
          </a:p>
        </p:txBody>
      </p:sp>
      <p:pic>
        <p:nvPicPr>
          <p:cNvPr id="1028" name="Picture 4" descr="https://s3-eu-west-1.amazonaws.com/uploads.playbaamboozle.com/uploads/images/7198/1558021139_6886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3107"/>
            <a:ext cx="3779912" cy="2839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2941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827584" y="3573016"/>
            <a:ext cx="7128792" cy="236164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17581" y="620689"/>
            <a:ext cx="7175351" cy="936103"/>
          </a:xfrm>
        </p:spPr>
        <p:txBody>
          <a:bodyPr/>
          <a:lstStyle/>
          <a:p>
            <a:pPr marL="182880" indent="0">
              <a:buNone/>
            </a:pPr>
            <a:r>
              <a:rPr lang="ru-RU" sz="2400" dirty="0">
                <a:solidFill>
                  <a:schemeClr val="accent6">
                    <a:lumMod val="75000"/>
                  </a:schemeClr>
                </a:solidFill>
              </a:rPr>
              <a:t>Рисование</a:t>
            </a:r>
            <a:br>
              <a:rPr lang="ru-RU" sz="24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2400" dirty="0">
                <a:solidFill>
                  <a:schemeClr val="accent6">
                    <a:lumMod val="75000"/>
                  </a:schemeClr>
                </a:solidFill>
              </a:rPr>
              <a:t>с использованием нетрадиционной</a:t>
            </a:r>
            <a:br>
              <a:rPr lang="ru-RU" sz="24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2400" dirty="0">
                <a:solidFill>
                  <a:schemeClr val="accent6">
                    <a:lumMod val="75000"/>
                  </a:schemeClr>
                </a:solidFill>
              </a:rPr>
              <a:t>техники –</a:t>
            </a:r>
            <a:br>
              <a:rPr lang="ru-RU" sz="24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2400" dirty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sz="24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2400" dirty="0">
                <a:solidFill>
                  <a:schemeClr val="accent1">
                    <a:lumMod val="50000"/>
                  </a:schemeClr>
                </a:solidFill>
              </a:rPr>
              <a:t>это рисование, направленное на умение</a:t>
            </a:r>
            <a:br>
              <a:rPr lang="ru-RU" sz="24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dirty="0">
                <a:solidFill>
                  <a:schemeClr val="accent1">
                    <a:lumMod val="50000"/>
                  </a:schemeClr>
                </a:solidFill>
              </a:rPr>
              <a:t>отходить от стандарта…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3573016"/>
            <a:ext cx="3555507" cy="2376264"/>
          </a:xfrm>
          <a:prstGeom prst="rect">
            <a:avLst/>
          </a:prstGeom>
        </p:spPr>
      </p:pic>
      <p:pic>
        <p:nvPicPr>
          <p:cNvPr id="5" name="Рисунок 4" descr="0_164e7_d0ab5c75_X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64088" y="3068960"/>
            <a:ext cx="2376264" cy="3503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2732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731520"/>
            <a:ext cx="8496944" cy="5289768"/>
          </a:xfrm>
        </p:spPr>
        <p:txBody>
          <a:bodyPr>
            <a:normAutofit fontScale="70000" lnSpcReduction="20000"/>
          </a:bodyPr>
          <a:lstStyle/>
          <a:p>
            <a:pPr marL="45720" indent="0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Применение нетрадиционных техник</a:t>
            </a:r>
          </a:p>
          <a:p>
            <a:pPr marL="45720" indent="0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изобразительной деятельности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:</a:t>
            </a:r>
          </a:p>
          <a:p>
            <a:pPr marL="4572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- способствует </a:t>
            </a:r>
            <a:r>
              <a:rPr lang="ru-RU" dirty="0">
                <a:solidFill>
                  <a:schemeClr val="tx1"/>
                </a:solidFill>
              </a:rPr>
              <a:t>обогащению знаний и представлений детей о предметах</a:t>
            </a:r>
          </a:p>
          <a:p>
            <a:pPr marL="4572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   и </a:t>
            </a:r>
            <a:r>
              <a:rPr lang="ru-RU" dirty="0">
                <a:solidFill>
                  <a:schemeClr val="tx1"/>
                </a:solidFill>
              </a:rPr>
              <a:t>их использовании, материалах, их свойствах, способах применения;</a:t>
            </a:r>
          </a:p>
          <a:p>
            <a:endParaRPr lang="ru-RU" dirty="0">
              <a:solidFill>
                <a:schemeClr val="tx1"/>
              </a:solidFill>
            </a:endParaRPr>
          </a:p>
          <a:p>
            <a:pPr marL="4572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- стимулирует </a:t>
            </a:r>
            <a:r>
              <a:rPr lang="ru-RU" dirty="0">
                <a:solidFill>
                  <a:schemeClr val="tx1"/>
                </a:solidFill>
              </a:rPr>
              <a:t>положительную мотивацию у ребенка, вызывает</a:t>
            </a:r>
          </a:p>
          <a:p>
            <a:pPr marL="4572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    радостное </a:t>
            </a:r>
            <a:r>
              <a:rPr lang="ru-RU" dirty="0">
                <a:solidFill>
                  <a:schemeClr val="tx1"/>
                </a:solidFill>
              </a:rPr>
              <a:t>настроение, снимает страх перед процессом рисования;</a:t>
            </a:r>
          </a:p>
          <a:p>
            <a:endParaRPr lang="ru-RU" dirty="0">
              <a:solidFill>
                <a:schemeClr val="tx1"/>
              </a:solidFill>
            </a:endParaRPr>
          </a:p>
          <a:p>
            <a:pPr marL="4572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- дает </a:t>
            </a:r>
            <a:r>
              <a:rPr lang="ru-RU" dirty="0">
                <a:solidFill>
                  <a:schemeClr val="tx1"/>
                </a:solidFill>
              </a:rPr>
              <a:t>возможность экспериментировать</a:t>
            </a:r>
            <a:r>
              <a:rPr lang="ru-RU" dirty="0" smtClean="0">
                <a:solidFill>
                  <a:schemeClr val="tx1"/>
                </a:solidFill>
              </a:rPr>
              <a:t>;</a:t>
            </a:r>
          </a:p>
          <a:p>
            <a:endParaRPr lang="ru-RU" dirty="0" smtClean="0">
              <a:solidFill>
                <a:schemeClr val="tx1"/>
              </a:solidFill>
            </a:endParaRPr>
          </a:p>
          <a:p>
            <a:pPr marL="4572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 - развивает тактильную чувствительность, </a:t>
            </a:r>
            <a:r>
              <a:rPr lang="ru-RU" dirty="0" err="1" smtClean="0">
                <a:solidFill>
                  <a:schemeClr val="tx1"/>
                </a:solidFill>
              </a:rPr>
              <a:t>цветовосприятие</a:t>
            </a:r>
            <a:r>
              <a:rPr lang="ru-RU" dirty="0" smtClean="0">
                <a:solidFill>
                  <a:schemeClr val="tx1"/>
                </a:solidFill>
              </a:rPr>
              <a:t>;</a:t>
            </a:r>
          </a:p>
          <a:p>
            <a:endParaRPr lang="ru-RU" dirty="0">
              <a:solidFill>
                <a:schemeClr val="tx1"/>
              </a:solidFill>
            </a:endParaRPr>
          </a:p>
          <a:p>
            <a:pPr marL="4572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- способствует </a:t>
            </a:r>
            <a:r>
              <a:rPr lang="ru-RU" dirty="0">
                <a:solidFill>
                  <a:schemeClr val="tx1"/>
                </a:solidFill>
              </a:rPr>
              <a:t>развитию зрительно-моторной координации;</a:t>
            </a:r>
          </a:p>
          <a:p>
            <a:endParaRPr lang="ru-RU" dirty="0">
              <a:solidFill>
                <a:schemeClr val="tx1"/>
              </a:solidFill>
            </a:endParaRPr>
          </a:p>
          <a:p>
            <a:pPr marL="4572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- не </a:t>
            </a:r>
            <a:r>
              <a:rPr lang="ru-RU" dirty="0">
                <a:solidFill>
                  <a:schemeClr val="tx1"/>
                </a:solidFill>
              </a:rPr>
              <a:t>утомляет дошкольников, повышает работоспособность;</a:t>
            </a:r>
          </a:p>
          <a:p>
            <a:endParaRPr lang="ru-RU" dirty="0">
              <a:solidFill>
                <a:schemeClr val="tx1"/>
              </a:solidFill>
            </a:endParaRPr>
          </a:p>
          <a:p>
            <a:pPr marL="4572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- развивает </a:t>
            </a:r>
            <a:r>
              <a:rPr lang="ru-RU" dirty="0">
                <a:solidFill>
                  <a:schemeClr val="tx1"/>
                </a:solidFill>
              </a:rPr>
              <a:t>нестандартность мышления, </a:t>
            </a:r>
            <a:r>
              <a:rPr lang="ru-RU" dirty="0" err="1">
                <a:solidFill>
                  <a:schemeClr val="tx1"/>
                </a:solidFill>
              </a:rPr>
              <a:t>раскрепощенность</a:t>
            </a:r>
            <a:r>
              <a:rPr lang="ru-RU" dirty="0">
                <a:solidFill>
                  <a:schemeClr val="tx1"/>
                </a:solidFill>
              </a:rPr>
              <a:t>,</a:t>
            </a:r>
          </a:p>
          <a:p>
            <a:pPr marL="45720" indent="0">
              <a:buNone/>
            </a:pP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  индивидуальность</a:t>
            </a:r>
            <a:r>
              <a:rPr lang="ru-RU" dirty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67747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60648"/>
            <a:ext cx="6512511" cy="1143000"/>
          </a:xfrm>
        </p:spPr>
        <p:txBody>
          <a:bodyPr/>
          <a:lstStyle/>
          <a:p>
            <a:pPr marL="0" indent="0" algn="l">
              <a:buNone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Нетрадиционные способы изображения в рисовании: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3573566" y="2924944"/>
            <a:ext cx="2520280" cy="1656184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Способы изображения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2411760" y="1700808"/>
            <a:ext cx="2016224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Рисование по сырому</a:t>
            </a: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4833706" y="1700808"/>
            <a:ext cx="2114558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Аппликация из круп и ниток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6948264" y="1988840"/>
            <a:ext cx="2016224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Кляксография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6804248" y="3501008"/>
            <a:ext cx="1656184" cy="88104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Набрызг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6876689" y="4612528"/>
            <a:ext cx="1944216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Смешанные техники</a:t>
            </a: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5292080" y="5424541"/>
            <a:ext cx="2016224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Монотипия </a:t>
            </a:r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539552" y="2204864"/>
            <a:ext cx="1854206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Оттиск листьями</a:t>
            </a:r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972662" y="3429000"/>
            <a:ext cx="1764196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Тычок сухой кистью</a:t>
            </a:r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539552" y="5157192"/>
            <a:ext cx="2304256" cy="1008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Рисование ладошками и пальчиками</a:t>
            </a:r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2987824" y="4956582"/>
            <a:ext cx="2088232" cy="12087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Использование ватных дисков</a:t>
            </a:r>
            <a:endParaRPr lang="ru-RU" dirty="0"/>
          </a:p>
        </p:txBody>
      </p:sp>
      <p:cxnSp>
        <p:nvCxnSpPr>
          <p:cNvPr id="15" name="Прямая со стрелкой 14"/>
          <p:cNvCxnSpPr/>
          <p:nvPr/>
        </p:nvCxnSpPr>
        <p:spPr>
          <a:xfrm flipH="1" flipV="1">
            <a:off x="3779912" y="2636912"/>
            <a:ext cx="252028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6093846" y="3068960"/>
            <a:ext cx="108012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V="1">
            <a:off x="5890985" y="2924944"/>
            <a:ext cx="121175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6093846" y="4005064"/>
            <a:ext cx="54006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5890985" y="4382055"/>
            <a:ext cx="742921" cy="34308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5292080" y="4612528"/>
            <a:ext cx="360040" cy="6886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H="1">
            <a:off x="3779912" y="4553599"/>
            <a:ext cx="252028" cy="40298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flipH="1">
            <a:off x="2627784" y="4149080"/>
            <a:ext cx="945782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flipH="1" flipV="1">
            <a:off x="2411760" y="2924944"/>
            <a:ext cx="1161806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flipH="1">
            <a:off x="2987824" y="3753036"/>
            <a:ext cx="432048" cy="1080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7682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476672"/>
            <a:ext cx="6512511" cy="854968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Рисование ладошками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26" name="Picture 2" descr="C:\Users\User\Desktop\IMG_20191114_16014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871453"/>
            <a:ext cx="4922171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7528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5.infourok.ru/uploads/ex/1164/00093923-be9dbc7f/hello_html_m1f31834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43570"/>
            <a:ext cx="3227061" cy="2309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avatars.mds.yandex.net/get-pdb/222892/c46d29c6-e6d3-434b-a37c-804f3a0a1c15/s12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4324" y="360319"/>
            <a:ext cx="3323489" cy="2492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i.pinimg.com/originals/dc/42/b4/dc42b411525cafc0de3d2b3e25f9485d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284984"/>
            <a:ext cx="4181629" cy="3231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pickimage.ru/wp-content/uploads/images/detskie/palm/ladoshki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230438"/>
            <a:ext cx="2592288" cy="3340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236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620688"/>
            <a:ext cx="6512511" cy="1152128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Тычок сухой кистью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050" name="Picture 2" descr="C:\Users\User\Desktop\IMG-ec71f58104648016f3dd718a410bdc89-V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628800"/>
            <a:ext cx="3660407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IMG-843dc886891546ea1139e4c4798c683a-V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568792"/>
            <a:ext cx="3312368" cy="4243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626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476672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Оттиск листьями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074" name="Picture 2" descr="C:\Users\User\Desktop\IMG_20191024_16134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316766"/>
            <a:ext cx="3420379" cy="4560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User\Desktop\IMG_20191024_16155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6709" y="1340768"/>
            <a:ext cx="3402378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7151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271</TotalTime>
  <Words>197</Words>
  <Application>Microsoft Office PowerPoint</Application>
  <PresentationFormat>Экран (4:3)</PresentationFormat>
  <Paragraphs>57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Воздушный поток</vt:lpstr>
      <vt:lpstr>Нетрадиционные техники рисования как средство развития творческих способностях детей</vt:lpstr>
      <vt:lpstr>Презентация PowerPoint</vt:lpstr>
      <vt:lpstr>Рисование с использованием нетрадиционной техники –  это рисование, направленное на умение отходить от стандарта…</vt:lpstr>
      <vt:lpstr>Презентация PowerPoint</vt:lpstr>
      <vt:lpstr>Нетрадиционные способы изображения в рисовании:</vt:lpstr>
      <vt:lpstr>Рисование ладошками</vt:lpstr>
      <vt:lpstr>Презентация PowerPoint</vt:lpstr>
      <vt:lpstr>Тычок сухой кистью</vt:lpstr>
      <vt:lpstr>Оттиск листьями</vt:lpstr>
      <vt:lpstr>Рисование ватными палочками</vt:lpstr>
      <vt:lpstr>Оттиск губкам и  крышками</vt:lpstr>
      <vt:lpstr>Аппликация нитками </vt:lpstr>
      <vt:lpstr>Кляксография</vt:lpstr>
      <vt:lpstr>Рисования штампами из овощей</vt:lpstr>
      <vt:lpstr>Оттиск мятой бумагой</vt:lpstr>
      <vt:lpstr>Воскография ( граттаж)</vt:lpstr>
      <vt:lpstr>Ниткография</vt:lpstr>
      <vt:lpstr>Аппликация солью</vt:lpstr>
      <vt:lpstr>Спасибо за внимания!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Нетрадиционные техники рисования как средство развития творческих способностях детей</dc:title>
  <dc:creator>User</dc:creator>
  <cp:lastModifiedBy>PC</cp:lastModifiedBy>
  <cp:revision>22</cp:revision>
  <dcterms:created xsi:type="dcterms:W3CDTF">2019-12-04T12:37:25Z</dcterms:created>
  <dcterms:modified xsi:type="dcterms:W3CDTF">2021-09-08T05:43:22Z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987193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S9.1.0</vt:lpwstr>
  </property>
</Properties>
</file>