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62" r:id="rId2"/>
    <p:sldId id="256" r:id="rId3"/>
    <p:sldId id="258" r:id="rId4"/>
    <p:sldId id="259" r:id="rId5"/>
    <p:sldId id="260" r:id="rId6"/>
    <p:sldId id="261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8" d="100"/>
          <a:sy n="88" d="100"/>
        </p:scale>
        <p:origin x="-3114" y="15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4057637" y="5080001"/>
            <a:ext cx="2800364" cy="121449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4057650" y="5196013"/>
            <a:ext cx="2800351" cy="256032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4057650" y="5486889"/>
            <a:ext cx="2800351" cy="12192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4057650" y="5552537"/>
            <a:ext cx="1474470" cy="24384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4057650" y="5599429"/>
            <a:ext cx="1474470" cy="12192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4057650" y="5283200"/>
            <a:ext cx="229743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5532380" y="5414644"/>
            <a:ext cx="1200150" cy="4876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4866216"/>
            <a:ext cx="6858000" cy="32556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4900704"/>
            <a:ext cx="6858001" cy="187569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4810538" y="4857453"/>
            <a:ext cx="2047463" cy="331243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6858000" cy="49356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342900" y="3202517"/>
            <a:ext cx="6343650" cy="1960033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42900" y="5199917"/>
            <a:ext cx="3714750" cy="23368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5029200" y="5608320"/>
            <a:ext cx="720090" cy="6096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4057650" y="5607051"/>
            <a:ext cx="971550" cy="6096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6240066" y="1515"/>
            <a:ext cx="560784" cy="48768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086350" y="1524000"/>
            <a:ext cx="1428750" cy="73152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1524000"/>
            <a:ext cx="4686300" cy="73152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2641601"/>
            <a:ext cx="5829300" cy="1816100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489451"/>
            <a:ext cx="5829300" cy="2012949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2900" y="2999233"/>
            <a:ext cx="3028950" cy="6034617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2999233"/>
            <a:ext cx="3028950" cy="6034617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1524000"/>
            <a:ext cx="6286500" cy="1426464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50" y="2993293"/>
            <a:ext cx="3031236" cy="6096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540919" y="2993293"/>
            <a:ext cx="3031331" cy="6096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85750" y="3611359"/>
            <a:ext cx="3031236" cy="5181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538729" y="3611359"/>
            <a:ext cx="3031331" cy="51816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1524000"/>
            <a:ext cx="6172200" cy="1426464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937760" y="816864"/>
            <a:ext cx="717948" cy="6096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943350" y="816864"/>
            <a:ext cx="994410" cy="6096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131052" y="3029"/>
            <a:ext cx="571500" cy="48768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15122" y="1469293"/>
            <a:ext cx="2537460" cy="1170432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015122" y="2680969"/>
            <a:ext cx="2537460" cy="615696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14300" y="1035049"/>
            <a:ext cx="3826764" cy="78028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80326" y="1478881"/>
            <a:ext cx="440102" cy="6242183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2753" y="1524000"/>
            <a:ext cx="3429000" cy="6096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66332" y="4365745"/>
            <a:ext cx="1943100" cy="335531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489091"/>
            <a:ext cx="6858000" cy="112543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6858000" cy="414217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411036"/>
            <a:ext cx="6858001" cy="12192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4057637" y="480329"/>
            <a:ext cx="2800364" cy="121449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4057650" y="586817"/>
            <a:ext cx="2800351" cy="24004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4055504" y="663339"/>
            <a:ext cx="229743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5530235" y="785257"/>
            <a:ext cx="1200150" cy="48768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6813724" y="-2668"/>
            <a:ext cx="43220" cy="829056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6783361" y="-2668"/>
            <a:ext cx="20574" cy="829056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6769071" y="-2668"/>
            <a:ext cx="6858" cy="829056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6731567" y="-2668"/>
            <a:ext cx="20574" cy="829056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6686758" y="507"/>
            <a:ext cx="41148" cy="780288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6655106" y="507"/>
            <a:ext cx="6858" cy="780288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42900" y="1524000"/>
            <a:ext cx="6172200" cy="14224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42900" y="2999232"/>
            <a:ext cx="6172200" cy="576681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939902" y="816864"/>
            <a:ext cx="717948" cy="6096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19.09.2021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943350" y="816864"/>
            <a:ext cx="994410" cy="6096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31052" y="3029"/>
            <a:ext cx="571500" cy="48768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52736" y="899592"/>
            <a:ext cx="5040560" cy="9638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Муниципальное автономное дошкольное образовательное учреждение</a:t>
            </a:r>
            <a:endParaRPr lang="ru-RU" sz="1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«Детский сад № 3»</a:t>
            </a:r>
            <a:endParaRPr lang="ru-RU" sz="14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14500" y="4018002"/>
            <a:ext cx="3429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200" dirty="0" smtClean="0">
                <a:solidFill>
                  <a:prstClr val="black"/>
                </a:solidFill>
              </a:rPr>
              <a:t>Логопедический журнал</a:t>
            </a:r>
            <a:endParaRPr lang="ru-RU" sz="2200" dirty="0">
              <a:solidFill>
                <a:prstClr val="black"/>
              </a:solidFill>
            </a:endParaRPr>
          </a:p>
          <a:p>
            <a:pPr lvl="0" algn="ctr"/>
            <a:r>
              <a:rPr lang="ru-RU" sz="2200" dirty="0">
                <a:solidFill>
                  <a:prstClr val="black"/>
                </a:solidFill>
              </a:rPr>
              <a:t>«Родителям </a:t>
            </a:r>
            <a:r>
              <a:rPr lang="ru-RU" sz="2200" dirty="0" smtClean="0">
                <a:solidFill>
                  <a:prstClr val="black"/>
                </a:solidFill>
              </a:rPr>
              <a:t>на заметку»</a:t>
            </a:r>
            <a:endParaRPr lang="ru-RU" sz="2200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104" y="6372198"/>
            <a:ext cx="2232248" cy="432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9413" y="8028384"/>
            <a:ext cx="1017587" cy="432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20230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620" y="611560"/>
            <a:ext cx="2772308" cy="3033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Говорим и развиваемся 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16632" y="1043609"/>
            <a:ext cx="6480720" cy="9361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ЛОГОПЕД</a:t>
            </a:r>
            <a:endParaRPr lang="ru-RU" sz="8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97152" y="2123729"/>
            <a:ext cx="2075690" cy="50405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Calibri"/>
                <a:ea typeface="Calibri"/>
                <a:cs typeface="Times New Roman"/>
              </a:rPr>
              <a:t>№1/март 2021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ая выноска 4"/>
          <p:cNvSpPr/>
          <p:nvPr/>
        </p:nvSpPr>
        <p:spPr>
          <a:xfrm>
            <a:off x="5085184" y="7020272"/>
            <a:ext cx="1787658" cy="432048"/>
          </a:xfrm>
          <a:prstGeom prst="wedgeRectCallou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Тема номера:</a:t>
            </a:r>
            <a:endParaRPr lang="ru-RU" dirty="0"/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3212976" y="7452320"/>
            <a:ext cx="3659866" cy="914400"/>
          </a:xfrm>
          <a:prstGeom prst="round2Diag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«Родителям на заметку» 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 descr="Описание: https://sun9-70.userapi.com/c638326/v638326915/2ba5f/k1yFScAyKCU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2" y="7118646"/>
            <a:ext cx="1985030" cy="166952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116632" y="2843808"/>
            <a:ext cx="3240360" cy="1800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  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8748464"/>
            <a:ext cx="6843585" cy="45302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7175" y="2843882"/>
            <a:ext cx="4060825" cy="3816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16632" y="3203848"/>
            <a:ext cx="33051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ctr">
              <a:buFont typeface="Arial" pitchFamily="34" charset="0"/>
              <a:buChar char="•"/>
            </a:pP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Методические рекомендации по работе дома с детьми, имеющими нарушения речи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671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640" y="755576"/>
            <a:ext cx="6480720" cy="81369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.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8640" y="1871700"/>
            <a:ext cx="6480720" cy="56526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-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8640" y="899592"/>
            <a:ext cx="6336704" cy="19442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just"/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88640" y="1043608"/>
            <a:ext cx="6669360" cy="597666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1"/>
                </a:solidFill>
              </a:rPr>
              <a:t>    Прежде </a:t>
            </a:r>
            <a:r>
              <a:rPr lang="ru-RU" sz="2000" dirty="0">
                <a:solidFill>
                  <a:schemeClr val="tx1"/>
                </a:solidFill>
              </a:rPr>
              <a:t>всего, стоит отметить, что полноценная коррекционная работа, направленная на устранение речевых нарушений у детей, не возможна без регулярной работы дома. Чем сильнее выражен речевой дефект у ребенка, тем больше внимания и времени стоит уделять работе вне логопедического кабинета. Стоит помнить, что коррекция речи – это сложный и длительный процесс, который отнимает у ребенка много сил и времени. Кроме того, дети, имеющие нарушения речи, часто более утомляемы, чем их нормативные сверстники. В связи с этим, занятия по коррекции речи, как в </a:t>
            </a:r>
            <a:r>
              <a:rPr lang="ru-RU" sz="2000" dirty="0" smtClean="0">
                <a:solidFill>
                  <a:schemeClr val="tx1"/>
                </a:solidFill>
              </a:rPr>
              <a:t>детском саду, </a:t>
            </a:r>
            <a:r>
              <a:rPr lang="ru-RU" sz="2000" dirty="0">
                <a:solidFill>
                  <a:schemeClr val="tx1"/>
                </a:solidFill>
              </a:rPr>
              <a:t>так и дома, должны строиться особым образом. На что стоит обратить внимание при организации коррекционной работы дома?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     Прежде </a:t>
            </a:r>
            <a:r>
              <a:rPr lang="ru-RU" sz="2000" dirty="0">
                <a:solidFill>
                  <a:schemeClr val="tx1"/>
                </a:solidFill>
              </a:rPr>
              <a:t>всего, стоит помнить о том, что любая задача легче, если ее решение осуществляется на эмоциональном подъеме. Ребенок должен быть отдохнувшим, выспавшимся и в хорошем настроении. Не стоит заставлять ребенка заниматься, это может вызвать негативный настрой к логопедическим занятиям в целом.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3320" y="7020272"/>
            <a:ext cx="2304256" cy="1973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5314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55576"/>
            <a:ext cx="6669360" cy="83884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1"/>
                </a:solidFill>
              </a:rPr>
              <a:t>     Занятия </a:t>
            </a:r>
            <a:r>
              <a:rPr lang="ru-RU" sz="2000" dirty="0">
                <a:solidFill>
                  <a:schemeClr val="tx1"/>
                </a:solidFill>
              </a:rPr>
              <a:t>должны осуществлять регулярно, ребенок должен осознавать, что эта работа необходима, но организация занятий не должна иметь принудительный характер и превращаться в дополнительные уроки.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     Стоит </a:t>
            </a:r>
            <a:r>
              <a:rPr lang="ru-RU" sz="2000" dirty="0">
                <a:solidFill>
                  <a:schemeClr val="tx1"/>
                </a:solidFill>
              </a:rPr>
              <a:t>обратить внимание на выбор места занятия. Это необязательно стандартная форма, когда родитель и ребенок садятся за стол и выполняют задания. Лучше выбрать место удобнее и психологически комфортнее для ребенка, например, можно разместиться на ковре (разумеется, если речь не идет о выполнении письменных заданий при коррекции письменной речи). Многие задания требуют полной сосредоточенности ребенка на определенном виде деятельности, поэтому, стоит ликвидировать все отвлекающие факторы и создать спокойную атмосферу. Некоторые виды работы можно осуществлять во время совместной прогулки. </a:t>
            </a:r>
            <a:r>
              <a:rPr lang="ru-RU" sz="2000" dirty="0" smtClean="0">
                <a:solidFill>
                  <a:schemeClr val="tx1"/>
                </a:solidFill>
              </a:rPr>
              <a:t>   В </a:t>
            </a:r>
            <a:r>
              <a:rPr lang="ru-RU" sz="2000" dirty="0">
                <a:solidFill>
                  <a:schemeClr val="tx1"/>
                </a:solidFill>
              </a:rPr>
              <a:t>основном это различные игры, направленные на развитие речи детей.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     Занятия </a:t>
            </a:r>
            <a:r>
              <a:rPr lang="ru-RU" sz="2000" dirty="0">
                <a:solidFill>
                  <a:schemeClr val="tx1"/>
                </a:solidFill>
              </a:rPr>
              <a:t>не должны быть продолжительными и утомлять ребенка. Если ребенок устал, лучше дробить задания и выполнять их в несколько подходов. Не стоит утомлять ребенка и заставлять доделывать задания, если он </a:t>
            </a:r>
            <a:r>
              <a:rPr lang="ru-RU" sz="2000" dirty="0" smtClean="0">
                <a:solidFill>
                  <a:schemeClr val="tx1"/>
                </a:solidFill>
              </a:rPr>
              <a:t>устал.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9052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640" y="-468560"/>
            <a:ext cx="6552728" cy="86409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1"/>
                </a:solidFill>
              </a:rPr>
              <a:t>     В </a:t>
            </a:r>
            <a:r>
              <a:rPr lang="ru-RU" sz="2000" dirty="0">
                <a:solidFill>
                  <a:schemeClr val="tx1"/>
                </a:solidFill>
              </a:rPr>
              <a:t>работе необходимо использовать разные методы и формы работы. Занятия должны включать игровые виду деятельности, кроме того, следует чередовать виды работ. Например, если выполнялись задания по коррекции </a:t>
            </a:r>
            <a:r>
              <a:rPr lang="ru-RU" sz="2000" dirty="0" err="1">
                <a:solidFill>
                  <a:schemeClr val="tx1"/>
                </a:solidFill>
              </a:rPr>
              <a:t>звуко</a:t>
            </a:r>
            <a:r>
              <a:rPr lang="ru-RU" sz="2000" dirty="0">
                <a:solidFill>
                  <a:schemeClr val="tx1"/>
                </a:solidFill>
              </a:rPr>
              <a:t>-произносительной стороны речи, стоит их разнообразить игрой, направленной на обогащение словаря ребенка. Кроме того, не лишними будут задания на развитие внимания, памяти, мышления. Ведь как показывает опыт, у детей с речевыми нарушениями, часто вторично страдают и вышеперечисленные психические функции.</a:t>
            </a:r>
          </a:p>
          <a:p>
            <a:r>
              <a:rPr lang="ru-RU" sz="2000" dirty="0">
                <a:solidFill>
                  <a:schemeClr val="tx1"/>
                </a:solidFill>
              </a:rPr>
              <a:t>﻿</a:t>
            </a:r>
            <a:r>
              <a:rPr lang="ru-RU" sz="2000" dirty="0" smtClean="0">
                <a:solidFill>
                  <a:schemeClr val="tx1"/>
                </a:solidFill>
              </a:rPr>
              <a:t>     В </a:t>
            </a:r>
            <a:r>
              <a:rPr lang="ru-RU" sz="2000" dirty="0">
                <a:solidFill>
                  <a:schemeClr val="tx1"/>
                </a:solidFill>
              </a:rPr>
              <a:t>работе обязательно должен присутствовать наглядный материал. Если используются иллюстрации, необходимо, чтобы они были цветными. Если же в тетради ребенка присутствуют черно-белые картинки, их следует раскрасить. Что в свою очередь будет способствовать развитию мелкой моторки и, как мы все понимаем, не будет лишним.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92896" y="6948264"/>
            <a:ext cx="2305050" cy="1968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0093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60648" y="179512"/>
            <a:ext cx="6597352" cy="78488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dirty="0" smtClean="0">
                <a:solidFill>
                  <a:schemeClr val="tx1"/>
                </a:solidFill>
              </a:rPr>
              <a:t>     При </a:t>
            </a:r>
            <a:r>
              <a:rPr lang="ru-RU" sz="2000">
                <a:solidFill>
                  <a:schemeClr val="tx1"/>
                </a:solidFill>
              </a:rPr>
              <a:t>работе </a:t>
            </a:r>
            <a:r>
              <a:rPr lang="ru-RU" sz="2000" smtClean="0">
                <a:solidFill>
                  <a:schemeClr val="tx1"/>
                </a:solidFill>
              </a:rPr>
              <a:t> над </a:t>
            </a:r>
            <a:r>
              <a:rPr lang="ru-RU" sz="2000" dirty="0" err="1">
                <a:solidFill>
                  <a:schemeClr val="tx1"/>
                </a:solidFill>
              </a:rPr>
              <a:t>звуко</a:t>
            </a:r>
            <a:r>
              <a:rPr lang="ru-RU" sz="2000" dirty="0">
                <a:solidFill>
                  <a:schemeClr val="tx1"/>
                </a:solidFill>
              </a:rPr>
              <a:t>-произносительными навыками следует помнить, что мало научить ребенка правильно выговаривать тот или иной звук. </a:t>
            </a:r>
            <a:r>
              <a:rPr lang="ru-RU" sz="2000" dirty="0" smtClean="0">
                <a:solidFill>
                  <a:schemeClr val="tx1"/>
                </a:solidFill>
              </a:rPr>
              <a:t>  Много </a:t>
            </a:r>
            <a:r>
              <a:rPr lang="ru-RU" sz="2000" dirty="0">
                <a:solidFill>
                  <a:schemeClr val="tx1"/>
                </a:solidFill>
              </a:rPr>
              <a:t>сил требуется для того, чтобы автоматизировать его, ввести в речь ребенка. Поэтому, родители должны регулярно напоминать ребенку, чтобы он правильно произносил звуки, которые уже знает. При искаженном произнесении пройденных звуков стоит акцентировать внимание ребенка на ошибке и попросить повторить его.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     Одним </a:t>
            </a:r>
            <a:r>
              <a:rPr lang="ru-RU" sz="2000" dirty="0">
                <a:solidFill>
                  <a:schemeClr val="tx1"/>
                </a:solidFill>
              </a:rPr>
              <a:t>из основных факторов успешной работы является похвала и поощрение. Родители должны указывать ребенку на его достижения. Кроме того, ребенка стоит хвалить не только за результат, но и за старание. Тем не менее, важно найти «золотую середину» и не перехваливать малыша. Ребенок должен понимать, что он дожжен постараться и хорошо позаниматься, чтобы получить одобрение со стороны родителей.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    И</a:t>
            </a:r>
            <a:r>
              <a:rPr lang="ru-RU" sz="2000" dirty="0">
                <a:solidFill>
                  <a:schemeClr val="tx1"/>
                </a:solidFill>
              </a:rPr>
              <a:t>, самое главное, ребенок должен чувствовать любовь родителей, веру в его силы и успехи.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9040" y="7298489"/>
            <a:ext cx="2161034" cy="1845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09047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8674</TotalTime>
  <Words>608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Городская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37</cp:revision>
  <dcterms:created xsi:type="dcterms:W3CDTF">2021-02-15T04:38:40Z</dcterms:created>
  <dcterms:modified xsi:type="dcterms:W3CDTF">2021-09-19T06:11:04Z</dcterms:modified>
</cp:coreProperties>
</file>